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60" r:id="rId4"/>
    <p:sldId id="258" r:id="rId5"/>
    <p:sldId id="270" r:id="rId6"/>
    <p:sldId id="259" r:id="rId7"/>
    <p:sldId id="261" r:id="rId8"/>
    <p:sldId id="275" r:id="rId9"/>
    <p:sldId id="273" r:id="rId10"/>
    <p:sldId id="274" r:id="rId11"/>
    <p:sldId id="276" r:id="rId12"/>
    <p:sldId id="263" r:id="rId13"/>
    <p:sldId id="264" r:id="rId14"/>
    <p:sldId id="265" r:id="rId15"/>
    <p:sldId id="266" r:id="rId16"/>
    <p:sldId id="267" r:id="rId17"/>
    <p:sldId id="268" r:id="rId18"/>
    <p:sldId id="269" r:id="rId19"/>
    <p:sldId id="271" r:id="rId20"/>
    <p:sldId id="272"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7" d="100"/>
          <a:sy n="107" d="100"/>
        </p:scale>
        <p:origin x="76" y="1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_rels/data3.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image" Target="../media/image9.png"/><Relationship Id="rId1" Type="http://schemas.openxmlformats.org/officeDocument/2006/relationships/hyperlink" Target="https://www.osha.gov/ords/imis/establishment.inspection_detail?id=312410632" TargetMode="Externa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diagrams/_rels/data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ata5.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sv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svg"/><Relationship Id="rId4" Type="http://schemas.openxmlformats.org/officeDocument/2006/relationships/image" Target="../media/image24.svg"/><Relationship Id="rId9" Type="http://schemas.openxmlformats.org/officeDocument/2006/relationships/image" Target="../media/image29.png"/></Relationships>
</file>

<file path=ppt/diagrams/_rels/data6.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hyperlink" Target="https://www.osha.gov/laws-regs/regulations/standardnumber/1910#1910.146" TargetMode="External"/><Relationship Id="rId1" Type="http://schemas.openxmlformats.org/officeDocument/2006/relationships/hyperlink" Target="https://www.osha.gov/laws-regs/interlinking/standards/1910.146" TargetMode="Externa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2.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hyperlink" Target="https://www.osha.gov/ords/imis/establishment.inspection_detail?id=312410632" TargetMode="External"/><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5.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sv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svg"/><Relationship Id="rId4" Type="http://schemas.openxmlformats.org/officeDocument/2006/relationships/image" Target="../media/image24.svg"/><Relationship Id="rId9" Type="http://schemas.openxmlformats.org/officeDocument/2006/relationships/image" Target="../media/image29.png"/></Relationships>
</file>

<file path=ppt/diagrams/_rels/drawing6.xml.rels><?xml version="1.0" encoding="UTF-8" standalone="yes"?>
<Relationships xmlns="http://schemas.openxmlformats.org/package/2006/relationships"><Relationship Id="rId8" Type="http://schemas.openxmlformats.org/officeDocument/2006/relationships/hyperlink" Target="https://www.osha.gov/laws-regs/regulations/standardnumber/1910#1910.146" TargetMode="External"/><Relationship Id="rId3" Type="http://schemas.openxmlformats.org/officeDocument/2006/relationships/hyperlink" Target="https://www.osha.gov/laws-regs/interlinking/standards/1910.146" TargetMode="External"/><Relationship Id="rId7" Type="http://schemas.openxmlformats.org/officeDocument/2006/relationships/image" Target="../media/image38.svg"/><Relationship Id="rId2" Type="http://schemas.openxmlformats.org/officeDocument/2006/relationships/image" Target="../media/image34.svg"/><Relationship Id="rId1" Type="http://schemas.openxmlformats.org/officeDocument/2006/relationships/image" Target="../media/image33.png"/><Relationship Id="rId6" Type="http://schemas.openxmlformats.org/officeDocument/2006/relationships/image" Target="../media/image37.png"/><Relationship Id="rId5" Type="http://schemas.openxmlformats.org/officeDocument/2006/relationships/image" Target="../media/image36.svg"/><Relationship Id="rId4" Type="http://schemas.openxmlformats.org/officeDocument/2006/relationships/image" Target="../media/image35.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accent3_2">
  <dgm:title val=""/>
  <dgm:desc val=""/>
  <dgm:catLst>
    <dgm:cat type="accent3" pri="13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a:alpha val="0"/>
      </a:schemeClr>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AC5377F-E182-45E4-A60A-19C77A18903B}"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8A1C14E7-2305-4588-8A92-EB4113518C6E}">
      <dgm:prSet/>
      <dgm:spPr/>
      <dgm:t>
        <a:bodyPr/>
        <a:lstStyle/>
        <a:p>
          <a:r>
            <a:rPr lang="en-US" dirty="0"/>
            <a:t>On 07/21/2009, I was dispatched on an unattended death at 1830 West 11800 South. The call stated there was a male in a water manhole in full arrest.</a:t>
          </a:r>
        </a:p>
      </dgm:t>
    </dgm:pt>
    <dgm:pt modelId="{D1E1E222-A987-4898-A4EC-03A2986E0FC3}" type="parTrans" cxnId="{0412A052-8199-4C52-BFEE-93C407158A00}">
      <dgm:prSet/>
      <dgm:spPr/>
      <dgm:t>
        <a:bodyPr/>
        <a:lstStyle/>
        <a:p>
          <a:endParaRPr lang="en-US"/>
        </a:p>
      </dgm:t>
    </dgm:pt>
    <dgm:pt modelId="{B546D37F-1353-411F-96D7-B22F887A972E}" type="sibTrans" cxnId="{0412A052-8199-4C52-BFEE-93C407158A00}">
      <dgm:prSet/>
      <dgm:spPr/>
      <dgm:t>
        <a:bodyPr/>
        <a:lstStyle/>
        <a:p>
          <a:endParaRPr lang="en-US"/>
        </a:p>
      </dgm:t>
    </dgm:pt>
    <dgm:pt modelId="{E67F1645-1ED2-494B-AA98-CD027249FCB0}">
      <dgm:prSet/>
      <dgm:spPr/>
      <dgm:t>
        <a:bodyPr/>
        <a:lstStyle/>
        <a:p>
          <a:r>
            <a:rPr lang="en-US"/>
            <a:t>Unified Fire Heavy Rescue 121, Unified Fire Ladder 120 and South Jordan Police were on scene.</a:t>
          </a:r>
        </a:p>
      </dgm:t>
    </dgm:pt>
    <dgm:pt modelId="{5BF35DF5-1FE9-495B-8F9B-ACD8E326C9E2}" type="parTrans" cxnId="{8CD309CD-A726-42B6-BFF1-8820B9337D91}">
      <dgm:prSet/>
      <dgm:spPr/>
      <dgm:t>
        <a:bodyPr/>
        <a:lstStyle/>
        <a:p>
          <a:endParaRPr lang="en-US"/>
        </a:p>
      </dgm:t>
    </dgm:pt>
    <dgm:pt modelId="{E28CA357-A748-4946-B3D0-A4A42211EC66}" type="sibTrans" cxnId="{8CD309CD-A726-42B6-BFF1-8820B9337D91}">
      <dgm:prSet/>
      <dgm:spPr/>
      <dgm:t>
        <a:bodyPr/>
        <a:lstStyle/>
        <a:p>
          <a:endParaRPr lang="en-US"/>
        </a:p>
      </dgm:t>
    </dgm:pt>
    <dgm:pt modelId="{0A878F01-5C6E-4A07-BBB3-E58CE3228645}">
      <dgm:prSet/>
      <dgm:spPr/>
      <dgm:t>
        <a:bodyPr/>
        <a:lstStyle/>
        <a:p>
          <a:r>
            <a:rPr lang="en-US" dirty="0"/>
            <a:t>I was informed by Unified Fire that the male inside the manhole was deceased. The deceased male was identified as Danny Crump. I spoke with a male, [Riverton City employee] was on scene and he stated he was the first one there and noticed Danny. [Employee] stated he did not go inside the manhole and called 911.  [LUCKILY EMPLOYEE DID’NT ATTEMPT RESCUE]</a:t>
          </a:r>
        </a:p>
      </dgm:t>
    </dgm:pt>
    <dgm:pt modelId="{7A02E3DC-0F37-427E-81F9-E9F79BB6A857}" type="parTrans" cxnId="{9C9CE3FD-E2A7-4A17-AF02-D437AD37C5F1}">
      <dgm:prSet/>
      <dgm:spPr/>
      <dgm:t>
        <a:bodyPr/>
        <a:lstStyle/>
        <a:p>
          <a:endParaRPr lang="en-US"/>
        </a:p>
      </dgm:t>
    </dgm:pt>
    <dgm:pt modelId="{FDCFC725-2EAD-47FD-9A45-D8B79AB60C02}" type="sibTrans" cxnId="{9C9CE3FD-E2A7-4A17-AF02-D437AD37C5F1}">
      <dgm:prSet/>
      <dgm:spPr/>
      <dgm:t>
        <a:bodyPr/>
        <a:lstStyle/>
        <a:p>
          <a:endParaRPr lang="en-US"/>
        </a:p>
      </dgm:t>
    </dgm:pt>
    <dgm:pt modelId="{65DC59EB-D0C5-4CC3-89DC-F9D6F28E11EC}" type="pres">
      <dgm:prSet presAssocID="{AAC5377F-E182-45E4-A60A-19C77A18903B}" presName="linear" presStyleCnt="0">
        <dgm:presLayoutVars>
          <dgm:animLvl val="lvl"/>
          <dgm:resizeHandles val="exact"/>
        </dgm:presLayoutVars>
      </dgm:prSet>
      <dgm:spPr/>
    </dgm:pt>
    <dgm:pt modelId="{A94F8788-4FAF-4926-A537-524B1F980EA3}" type="pres">
      <dgm:prSet presAssocID="{8A1C14E7-2305-4588-8A92-EB4113518C6E}" presName="parentText" presStyleLbl="node1" presStyleIdx="0" presStyleCnt="3">
        <dgm:presLayoutVars>
          <dgm:chMax val="0"/>
          <dgm:bulletEnabled val="1"/>
        </dgm:presLayoutVars>
      </dgm:prSet>
      <dgm:spPr/>
    </dgm:pt>
    <dgm:pt modelId="{9E937AB1-D81A-4621-8AAF-E5428BDB1D61}" type="pres">
      <dgm:prSet presAssocID="{B546D37F-1353-411F-96D7-B22F887A972E}" presName="spacer" presStyleCnt="0"/>
      <dgm:spPr/>
    </dgm:pt>
    <dgm:pt modelId="{CA559F4C-8189-4EAB-A7A5-566878970199}" type="pres">
      <dgm:prSet presAssocID="{E67F1645-1ED2-494B-AA98-CD027249FCB0}" presName="parentText" presStyleLbl="node1" presStyleIdx="1" presStyleCnt="3">
        <dgm:presLayoutVars>
          <dgm:chMax val="0"/>
          <dgm:bulletEnabled val="1"/>
        </dgm:presLayoutVars>
      </dgm:prSet>
      <dgm:spPr/>
    </dgm:pt>
    <dgm:pt modelId="{056360B8-62D7-433A-A93D-1CA50A9591A2}" type="pres">
      <dgm:prSet presAssocID="{E28CA357-A748-4946-B3D0-A4A42211EC66}" presName="spacer" presStyleCnt="0"/>
      <dgm:spPr/>
    </dgm:pt>
    <dgm:pt modelId="{F63D064F-8733-49A4-9993-092BC07F756D}" type="pres">
      <dgm:prSet presAssocID="{0A878F01-5C6E-4A07-BBB3-E58CE3228645}" presName="parentText" presStyleLbl="node1" presStyleIdx="2" presStyleCnt="3">
        <dgm:presLayoutVars>
          <dgm:chMax val="0"/>
          <dgm:bulletEnabled val="1"/>
        </dgm:presLayoutVars>
      </dgm:prSet>
      <dgm:spPr/>
    </dgm:pt>
  </dgm:ptLst>
  <dgm:cxnLst>
    <dgm:cxn modelId="{EC119B08-51BE-4BB1-8E70-44C578BD3659}" type="presOf" srcId="{0A878F01-5C6E-4A07-BBB3-E58CE3228645}" destId="{F63D064F-8733-49A4-9993-092BC07F756D}" srcOrd="0" destOrd="0" presId="urn:microsoft.com/office/officeart/2005/8/layout/vList2"/>
    <dgm:cxn modelId="{F9E23B19-9CC8-4734-BD6B-885E8F39D172}" type="presOf" srcId="{E67F1645-1ED2-494B-AA98-CD027249FCB0}" destId="{CA559F4C-8189-4EAB-A7A5-566878970199}" srcOrd="0" destOrd="0" presId="urn:microsoft.com/office/officeart/2005/8/layout/vList2"/>
    <dgm:cxn modelId="{0412A052-8199-4C52-BFEE-93C407158A00}" srcId="{AAC5377F-E182-45E4-A60A-19C77A18903B}" destId="{8A1C14E7-2305-4588-8A92-EB4113518C6E}" srcOrd="0" destOrd="0" parTransId="{D1E1E222-A987-4898-A4EC-03A2986E0FC3}" sibTransId="{B546D37F-1353-411F-96D7-B22F887A972E}"/>
    <dgm:cxn modelId="{2384759B-B50C-4D63-BB5B-6D7763955FDB}" type="presOf" srcId="{8A1C14E7-2305-4588-8A92-EB4113518C6E}" destId="{A94F8788-4FAF-4926-A537-524B1F980EA3}" srcOrd="0" destOrd="0" presId="urn:microsoft.com/office/officeart/2005/8/layout/vList2"/>
    <dgm:cxn modelId="{952ECEB8-88A3-40BB-9961-CE7205A15CCC}" type="presOf" srcId="{AAC5377F-E182-45E4-A60A-19C77A18903B}" destId="{65DC59EB-D0C5-4CC3-89DC-F9D6F28E11EC}" srcOrd="0" destOrd="0" presId="urn:microsoft.com/office/officeart/2005/8/layout/vList2"/>
    <dgm:cxn modelId="{8CD309CD-A726-42B6-BFF1-8820B9337D91}" srcId="{AAC5377F-E182-45E4-A60A-19C77A18903B}" destId="{E67F1645-1ED2-494B-AA98-CD027249FCB0}" srcOrd="1" destOrd="0" parTransId="{5BF35DF5-1FE9-495B-8F9B-ACD8E326C9E2}" sibTransId="{E28CA357-A748-4946-B3D0-A4A42211EC66}"/>
    <dgm:cxn modelId="{9C9CE3FD-E2A7-4A17-AF02-D437AD37C5F1}" srcId="{AAC5377F-E182-45E4-A60A-19C77A18903B}" destId="{0A878F01-5C6E-4A07-BBB3-E58CE3228645}" srcOrd="2" destOrd="0" parTransId="{7A02E3DC-0F37-427E-81F9-E9F79BB6A857}" sibTransId="{FDCFC725-2EAD-47FD-9A45-D8B79AB60C02}"/>
    <dgm:cxn modelId="{B5AFACC1-7F44-4987-A76A-92E052591540}" type="presParOf" srcId="{65DC59EB-D0C5-4CC3-89DC-F9D6F28E11EC}" destId="{A94F8788-4FAF-4926-A537-524B1F980EA3}" srcOrd="0" destOrd="0" presId="urn:microsoft.com/office/officeart/2005/8/layout/vList2"/>
    <dgm:cxn modelId="{AD166A15-E68F-41B4-9349-717B6B3209FF}" type="presParOf" srcId="{65DC59EB-D0C5-4CC3-89DC-F9D6F28E11EC}" destId="{9E937AB1-D81A-4621-8AAF-E5428BDB1D61}" srcOrd="1" destOrd="0" presId="urn:microsoft.com/office/officeart/2005/8/layout/vList2"/>
    <dgm:cxn modelId="{6DE47B97-11CE-4E2D-AC75-15FB6E92ED80}" type="presParOf" srcId="{65DC59EB-D0C5-4CC3-89DC-F9D6F28E11EC}" destId="{CA559F4C-8189-4EAB-A7A5-566878970199}" srcOrd="2" destOrd="0" presId="urn:microsoft.com/office/officeart/2005/8/layout/vList2"/>
    <dgm:cxn modelId="{05F84C4F-7F60-4A14-BCFE-B02D96508527}" type="presParOf" srcId="{65DC59EB-D0C5-4CC3-89DC-F9D6F28E11EC}" destId="{056360B8-62D7-433A-A93D-1CA50A9591A2}" srcOrd="3" destOrd="0" presId="urn:microsoft.com/office/officeart/2005/8/layout/vList2"/>
    <dgm:cxn modelId="{FC7BBCEF-9B98-4375-9878-EDA28AFA70A9}" type="presParOf" srcId="{65DC59EB-D0C5-4CC3-89DC-F9D6F28E11EC}" destId="{F63D064F-8733-49A4-9993-092BC07F756D}"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07A0D0-C4FF-46CE-9B5F-430D15E91EB0}" type="doc">
      <dgm:prSet loTypeId="urn:microsoft.com/office/officeart/2005/8/layout/process4" loCatId="process" qsTypeId="urn:microsoft.com/office/officeart/2005/8/quickstyle/simple4" qsCatId="simple" csTypeId="urn:microsoft.com/office/officeart/2005/8/colors/colorful2" csCatId="colorful"/>
      <dgm:spPr/>
      <dgm:t>
        <a:bodyPr/>
        <a:lstStyle/>
        <a:p>
          <a:endParaRPr lang="en-US"/>
        </a:p>
      </dgm:t>
    </dgm:pt>
    <dgm:pt modelId="{BC591992-1958-43DB-ACBD-1493522FF22C}">
      <dgm:prSet/>
      <dgm:spPr/>
      <dgm:t>
        <a:bodyPr/>
        <a:lstStyle/>
        <a:p>
          <a:r>
            <a:rPr lang="en-US"/>
            <a:t>Medical Examiner’s opinion: Danny Crump died as the result of asphyxia due to suffocation. </a:t>
          </a:r>
        </a:p>
      </dgm:t>
    </dgm:pt>
    <dgm:pt modelId="{31341E03-2C7D-49D7-8993-B4A1D3A23EA0}" type="parTrans" cxnId="{2A562AF2-4E66-4449-981C-BF337249A1BD}">
      <dgm:prSet/>
      <dgm:spPr/>
      <dgm:t>
        <a:bodyPr/>
        <a:lstStyle/>
        <a:p>
          <a:endParaRPr lang="en-US"/>
        </a:p>
      </dgm:t>
    </dgm:pt>
    <dgm:pt modelId="{662767B4-EC10-4227-96DE-56F5FFAEBD0F}" type="sibTrans" cxnId="{2A562AF2-4E66-4449-981C-BF337249A1BD}">
      <dgm:prSet/>
      <dgm:spPr/>
      <dgm:t>
        <a:bodyPr/>
        <a:lstStyle/>
        <a:p>
          <a:endParaRPr lang="en-US"/>
        </a:p>
      </dgm:t>
    </dgm:pt>
    <dgm:pt modelId="{2C3CC47A-7277-415B-A9A9-5BE05076EC28}">
      <dgm:prSet/>
      <dgm:spPr/>
      <dgm:t>
        <a:bodyPr/>
        <a:lstStyle/>
        <a:p>
          <a:r>
            <a:rPr lang="en-US"/>
            <a:t>This results when there is lower than normal amounts of oxygen in the respired air available. This can be the result of consumption of the oxygen by natural processes or by replacement of the oxygen by other gases such as methane, carbon dioxide or nitrogen. </a:t>
          </a:r>
        </a:p>
      </dgm:t>
    </dgm:pt>
    <dgm:pt modelId="{49DC6835-BD3B-4C4E-8F6F-CAD7729BCA30}" type="parTrans" cxnId="{44CEE695-6CD9-4345-B519-B68834979625}">
      <dgm:prSet/>
      <dgm:spPr/>
      <dgm:t>
        <a:bodyPr/>
        <a:lstStyle/>
        <a:p>
          <a:endParaRPr lang="en-US"/>
        </a:p>
      </dgm:t>
    </dgm:pt>
    <dgm:pt modelId="{E360C87A-3E4B-47F0-B9CD-437087959D21}" type="sibTrans" cxnId="{44CEE695-6CD9-4345-B519-B68834979625}">
      <dgm:prSet/>
      <dgm:spPr/>
      <dgm:t>
        <a:bodyPr/>
        <a:lstStyle/>
        <a:p>
          <a:endParaRPr lang="en-US"/>
        </a:p>
      </dgm:t>
    </dgm:pt>
    <dgm:pt modelId="{2BC81A80-29FA-4904-821D-44FCC3491EDB}" type="pres">
      <dgm:prSet presAssocID="{3A07A0D0-C4FF-46CE-9B5F-430D15E91EB0}" presName="Name0" presStyleCnt="0">
        <dgm:presLayoutVars>
          <dgm:dir/>
          <dgm:animLvl val="lvl"/>
          <dgm:resizeHandles val="exact"/>
        </dgm:presLayoutVars>
      </dgm:prSet>
      <dgm:spPr/>
    </dgm:pt>
    <dgm:pt modelId="{E9254C7B-488B-4F43-91D8-DF81EA0D546C}" type="pres">
      <dgm:prSet presAssocID="{2C3CC47A-7277-415B-A9A9-5BE05076EC28}" presName="boxAndChildren" presStyleCnt="0"/>
      <dgm:spPr/>
    </dgm:pt>
    <dgm:pt modelId="{633BE02C-AB78-42BF-9A84-89F41E138260}" type="pres">
      <dgm:prSet presAssocID="{2C3CC47A-7277-415B-A9A9-5BE05076EC28}" presName="parentTextBox" presStyleLbl="node1" presStyleIdx="0" presStyleCnt="2"/>
      <dgm:spPr/>
    </dgm:pt>
    <dgm:pt modelId="{051829BA-14C4-472B-8D19-7CE17770F365}" type="pres">
      <dgm:prSet presAssocID="{662767B4-EC10-4227-96DE-56F5FFAEBD0F}" presName="sp" presStyleCnt="0"/>
      <dgm:spPr/>
    </dgm:pt>
    <dgm:pt modelId="{FE8A8A03-8CED-4A98-A00B-12CACDEAEAAE}" type="pres">
      <dgm:prSet presAssocID="{BC591992-1958-43DB-ACBD-1493522FF22C}" presName="arrowAndChildren" presStyleCnt="0"/>
      <dgm:spPr/>
    </dgm:pt>
    <dgm:pt modelId="{FA0503D4-5C23-4CD9-80E9-A3B9842D3451}" type="pres">
      <dgm:prSet presAssocID="{BC591992-1958-43DB-ACBD-1493522FF22C}" presName="parentTextArrow" presStyleLbl="node1" presStyleIdx="1" presStyleCnt="2"/>
      <dgm:spPr/>
    </dgm:pt>
  </dgm:ptLst>
  <dgm:cxnLst>
    <dgm:cxn modelId="{7D1E7022-2C2E-4881-844B-75A72D5E2D90}" type="presOf" srcId="{BC591992-1958-43DB-ACBD-1493522FF22C}" destId="{FA0503D4-5C23-4CD9-80E9-A3B9842D3451}" srcOrd="0" destOrd="0" presId="urn:microsoft.com/office/officeart/2005/8/layout/process4"/>
    <dgm:cxn modelId="{9EEFCC74-53E6-4FF8-8F60-436412B394FA}" type="presOf" srcId="{2C3CC47A-7277-415B-A9A9-5BE05076EC28}" destId="{633BE02C-AB78-42BF-9A84-89F41E138260}" srcOrd="0" destOrd="0" presId="urn:microsoft.com/office/officeart/2005/8/layout/process4"/>
    <dgm:cxn modelId="{44CEE695-6CD9-4345-B519-B68834979625}" srcId="{3A07A0D0-C4FF-46CE-9B5F-430D15E91EB0}" destId="{2C3CC47A-7277-415B-A9A9-5BE05076EC28}" srcOrd="1" destOrd="0" parTransId="{49DC6835-BD3B-4C4E-8F6F-CAD7729BCA30}" sibTransId="{E360C87A-3E4B-47F0-B9CD-437087959D21}"/>
    <dgm:cxn modelId="{45B6B5BC-00DF-4738-AFEA-1EB69909C6DA}" type="presOf" srcId="{3A07A0D0-C4FF-46CE-9B5F-430D15E91EB0}" destId="{2BC81A80-29FA-4904-821D-44FCC3491EDB}" srcOrd="0" destOrd="0" presId="urn:microsoft.com/office/officeart/2005/8/layout/process4"/>
    <dgm:cxn modelId="{2A562AF2-4E66-4449-981C-BF337249A1BD}" srcId="{3A07A0D0-C4FF-46CE-9B5F-430D15E91EB0}" destId="{BC591992-1958-43DB-ACBD-1493522FF22C}" srcOrd="0" destOrd="0" parTransId="{31341E03-2C7D-49D7-8993-B4A1D3A23EA0}" sibTransId="{662767B4-EC10-4227-96DE-56F5FFAEBD0F}"/>
    <dgm:cxn modelId="{E886FB5E-7B83-48B3-A311-EBCB5A29507E}" type="presParOf" srcId="{2BC81A80-29FA-4904-821D-44FCC3491EDB}" destId="{E9254C7B-488B-4F43-91D8-DF81EA0D546C}" srcOrd="0" destOrd="0" presId="urn:microsoft.com/office/officeart/2005/8/layout/process4"/>
    <dgm:cxn modelId="{E215DE4B-B4A8-4EC8-9C7E-39F30AACDB04}" type="presParOf" srcId="{E9254C7B-488B-4F43-91D8-DF81EA0D546C}" destId="{633BE02C-AB78-42BF-9A84-89F41E138260}" srcOrd="0" destOrd="0" presId="urn:microsoft.com/office/officeart/2005/8/layout/process4"/>
    <dgm:cxn modelId="{922A8191-F4F4-43BC-9DA9-9B52F38178AB}" type="presParOf" srcId="{2BC81A80-29FA-4904-821D-44FCC3491EDB}" destId="{051829BA-14C4-472B-8D19-7CE17770F365}" srcOrd="1" destOrd="0" presId="urn:microsoft.com/office/officeart/2005/8/layout/process4"/>
    <dgm:cxn modelId="{D6A996E3-F928-412E-997B-6F49AABC556D}" type="presParOf" srcId="{2BC81A80-29FA-4904-821D-44FCC3491EDB}" destId="{FE8A8A03-8CED-4A98-A00B-12CACDEAEAAE}" srcOrd="2" destOrd="0" presId="urn:microsoft.com/office/officeart/2005/8/layout/process4"/>
    <dgm:cxn modelId="{FA8D68D2-3B5B-4184-B94E-C2AB975EEC8F}" type="presParOf" srcId="{FE8A8A03-8CED-4A98-A00B-12CACDEAEAAE}" destId="{FA0503D4-5C23-4CD9-80E9-A3B9842D3451}"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937E83A-5386-43D9-9B02-499BF3C0C823}"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CFF89DE9-FBB3-45CD-993F-D6B88970D23F}">
      <dgm:prSet/>
      <dgm:spPr/>
      <dgm:t>
        <a:bodyPr/>
        <a:lstStyle/>
        <a:p>
          <a:r>
            <a:rPr lang="en-US"/>
            <a:t>Citation resulted in 9 separate violations</a:t>
          </a:r>
        </a:p>
      </dgm:t>
    </dgm:pt>
    <dgm:pt modelId="{E31AD7A3-465C-4DC1-A453-A97219A505DF}" type="parTrans" cxnId="{7DDF64BE-8408-4A92-857C-7FDDEA7826E8}">
      <dgm:prSet/>
      <dgm:spPr/>
      <dgm:t>
        <a:bodyPr/>
        <a:lstStyle/>
        <a:p>
          <a:endParaRPr lang="en-US"/>
        </a:p>
      </dgm:t>
    </dgm:pt>
    <dgm:pt modelId="{678DDD64-7ED8-4A97-8F82-F4EDE92FC996}" type="sibTrans" cxnId="{7DDF64BE-8408-4A92-857C-7FDDEA7826E8}">
      <dgm:prSet/>
      <dgm:spPr/>
      <dgm:t>
        <a:bodyPr/>
        <a:lstStyle/>
        <a:p>
          <a:endParaRPr lang="en-US"/>
        </a:p>
      </dgm:t>
    </dgm:pt>
    <dgm:pt modelId="{BC9583E1-7EA5-434D-A65B-44FD8E3B369F}">
      <dgm:prSet/>
      <dgm:spPr/>
      <dgm:t>
        <a:bodyPr/>
        <a:lstStyle/>
        <a:p>
          <a:r>
            <a:rPr lang="en-US" dirty="0"/>
            <a:t>Permanent record of what happened, found on OSHA website:</a:t>
          </a:r>
        </a:p>
      </dgm:t>
    </dgm:pt>
    <dgm:pt modelId="{0C7AB99E-6988-4586-BB3C-10DC77F37373}" type="parTrans" cxnId="{963D841A-A21F-464E-80E1-B0FD95AB0CDF}">
      <dgm:prSet/>
      <dgm:spPr/>
      <dgm:t>
        <a:bodyPr/>
        <a:lstStyle/>
        <a:p>
          <a:endParaRPr lang="en-US"/>
        </a:p>
      </dgm:t>
    </dgm:pt>
    <dgm:pt modelId="{EA103EBA-EF4F-41E1-87A9-74EC44FB93B3}" type="sibTrans" cxnId="{963D841A-A21F-464E-80E1-B0FD95AB0CDF}">
      <dgm:prSet/>
      <dgm:spPr/>
      <dgm:t>
        <a:bodyPr/>
        <a:lstStyle/>
        <a:p>
          <a:endParaRPr lang="en-US"/>
        </a:p>
      </dgm:t>
    </dgm:pt>
    <dgm:pt modelId="{0C4C3035-4C23-4BC2-9EC0-3E45158AA100}">
      <dgm:prSet/>
      <dgm:spPr/>
      <dgm:t>
        <a:bodyPr/>
        <a:lstStyle/>
        <a:p>
          <a:r>
            <a:rPr lang="en-US" dirty="0">
              <a:hlinkClick xmlns:r="http://schemas.openxmlformats.org/officeDocument/2006/relationships" r:id="rId1"/>
            </a:rPr>
            <a:t>Inspection Detail | Occupational Safety and Health Administration osha.gov</a:t>
          </a:r>
          <a:endParaRPr lang="en-US" dirty="0"/>
        </a:p>
      </dgm:t>
    </dgm:pt>
    <dgm:pt modelId="{6C830D33-398F-4B2B-AC94-8C8728D3B949}" type="parTrans" cxnId="{086DD103-8CE0-4667-9E1A-3E5775F1B7F2}">
      <dgm:prSet/>
      <dgm:spPr/>
      <dgm:t>
        <a:bodyPr/>
        <a:lstStyle/>
        <a:p>
          <a:endParaRPr lang="en-US"/>
        </a:p>
      </dgm:t>
    </dgm:pt>
    <dgm:pt modelId="{F77DF952-66ED-4AF6-BF63-03F4A5D57A85}" type="sibTrans" cxnId="{086DD103-8CE0-4667-9E1A-3E5775F1B7F2}">
      <dgm:prSet/>
      <dgm:spPr/>
      <dgm:t>
        <a:bodyPr/>
        <a:lstStyle/>
        <a:p>
          <a:endParaRPr lang="en-US"/>
        </a:p>
      </dgm:t>
    </dgm:pt>
    <dgm:pt modelId="{52CF6AA3-331D-404C-9302-F3178027293F}" type="pres">
      <dgm:prSet presAssocID="{B937E83A-5386-43D9-9B02-499BF3C0C823}" presName="root" presStyleCnt="0">
        <dgm:presLayoutVars>
          <dgm:dir/>
          <dgm:resizeHandles val="exact"/>
        </dgm:presLayoutVars>
      </dgm:prSet>
      <dgm:spPr/>
    </dgm:pt>
    <dgm:pt modelId="{66EACCB3-C2C9-4511-BD31-75D954CB17C4}" type="pres">
      <dgm:prSet presAssocID="{CFF89DE9-FBB3-45CD-993F-D6B88970D23F}" presName="compNode" presStyleCnt="0"/>
      <dgm:spPr/>
    </dgm:pt>
    <dgm:pt modelId="{E58A33AB-5B5A-4531-ACB1-0ED671D02414}" type="pres">
      <dgm:prSet presAssocID="{CFF89DE9-FBB3-45CD-993F-D6B88970D23F}" presName="bgRect" presStyleLbl="bgShp" presStyleIdx="0" presStyleCnt="3"/>
      <dgm:spPr/>
    </dgm:pt>
    <dgm:pt modelId="{EDBCA9E6-A00C-47C2-A39D-F24DF789DC77}" type="pres">
      <dgm:prSet presAssocID="{CFF89DE9-FBB3-45CD-993F-D6B88970D23F}" presName="iconRect" presStyleLbl="node1" presStyleIdx="0" presStyleCnt="3"/>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Warning"/>
        </a:ext>
      </dgm:extLst>
    </dgm:pt>
    <dgm:pt modelId="{35F0B055-2018-4666-9FEF-933A239626B5}" type="pres">
      <dgm:prSet presAssocID="{CFF89DE9-FBB3-45CD-993F-D6B88970D23F}" presName="spaceRect" presStyleCnt="0"/>
      <dgm:spPr/>
    </dgm:pt>
    <dgm:pt modelId="{BA6E13A3-6F45-4FF5-A1E2-3AE6D3286836}" type="pres">
      <dgm:prSet presAssocID="{CFF89DE9-FBB3-45CD-993F-D6B88970D23F}" presName="parTx" presStyleLbl="revTx" presStyleIdx="0" presStyleCnt="3">
        <dgm:presLayoutVars>
          <dgm:chMax val="0"/>
          <dgm:chPref val="0"/>
        </dgm:presLayoutVars>
      </dgm:prSet>
      <dgm:spPr/>
    </dgm:pt>
    <dgm:pt modelId="{CFF0427B-E14A-4B3F-8E28-1ACFD532ACD5}" type="pres">
      <dgm:prSet presAssocID="{678DDD64-7ED8-4A97-8F82-F4EDE92FC996}" presName="sibTrans" presStyleCnt="0"/>
      <dgm:spPr/>
    </dgm:pt>
    <dgm:pt modelId="{AAA2587A-5DCA-4082-BF2F-2A9D59A26E88}" type="pres">
      <dgm:prSet presAssocID="{BC9583E1-7EA5-434D-A65B-44FD8E3B369F}" presName="compNode" presStyleCnt="0"/>
      <dgm:spPr/>
    </dgm:pt>
    <dgm:pt modelId="{FD885189-50DA-4164-8244-C6A67FCFD336}" type="pres">
      <dgm:prSet presAssocID="{BC9583E1-7EA5-434D-A65B-44FD8E3B369F}" presName="bgRect" presStyleLbl="bgShp" presStyleIdx="1" presStyleCnt="3"/>
      <dgm:spPr/>
    </dgm:pt>
    <dgm:pt modelId="{DC3920C3-D92A-4877-A22F-5B1CF306B9CF}" type="pres">
      <dgm:prSet presAssocID="{BC9583E1-7EA5-434D-A65B-44FD8E3B369F}" presName="iconRect" presStyleLbl="node1" presStyleIdx="1" presStyleCnt="3"/>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Skull"/>
        </a:ext>
      </dgm:extLst>
    </dgm:pt>
    <dgm:pt modelId="{B374CAE6-54A9-49CB-B264-4379CB65E3E3}" type="pres">
      <dgm:prSet presAssocID="{BC9583E1-7EA5-434D-A65B-44FD8E3B369F}" presName="spaceRect" presStyleCnt="0"/>
      <dgm:spPr/>
    </dgm:pt>
    <dgm:pt modelId="{7A41201D-BB35-4362-B253-D8F31D627344}" type="pres">
      <dgm:prSet presAssocID="{BC9583E1-7EA5-434D-A65B-44FD8E3B369F}" presName="parTx" presStyleLbl="revTx" presStyleIdx="1" presStyleCnt="3">
        <dgm:presLayoutVars>
          <dgm:chMax val="0"/>
          <dgm:chPref val="0"/>
        </dgm:presLayoutVars>
      </dgm:prSet>
      <dgm:spPr/>
    </dgm:pt>
    <dgm:pt modelId="{C249FB9F-387D-4518-8C38-6FA6A3A02A04}" type="pres">
      <dgm:prSet presAssocID="{EA103EBA-EF4F-41E1-87A9-74EC44FB93B3}" presName="sibTrans" presStyleCnt="0"/>
      <dgm:spPr/>
    </dgm:pt>
    <dgm:pt modelId="{C82F6335-5E4C-4DFB-9C5F-7D5C8746E464}" type="pres">
      <dgm:prSet presAssocID="{0C4C3035-4C23-4BC2-9EC0-3E45158AA100}" presName="compNode" presStyleCnt="0"/>
      <dgm:spPr/>
    </dgm:pt>
    <dgm:pt modelId="{A0D9686B-4A8D-4106-96D5-87CF0816C66F}" type="pres">
      <dgm:prSet presAssocID="{0C4C3035-4C23-4BC2-9EC0-3E45158AA100}" presName="bgRect" presStyleLbl="bgShp" presStyleIdx="2" presStyleCnt="3"/>
      <dgm:spPr/>
    </dgm:pt>
    <dgm:pt modelId="{EA722E9A-A326-46AA-9DFE-62B970BC0EFE}" type="pres">
      <dgm:prSet presAssocID="{0C4C3035-4C23-4BC2-9EC0-3E45158AA100}" presName="iconRect" presStyleLbl="node1" presStyleIdx="2" presStyleCnt="3"/>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Marker"/>
        </a:ext>
      </dgm:extLst>
    </dgm:pt>
    <dgm:pt modelId="{FC4A3FBC-567F-47F0-AF03-3FA02269A2A6}" type="pres">
      <dgm:prSet presAssocID="{0C4C3035-4C23-4BC2-9EC0-3E45158AA100}" presName="spaceRect" presStyleCnt="0"/>
      <dgm:spPr/>
    </dgm:pt>
    <dgm:pt modelId="{0C7BAF90-6B20-4ED4-9E79-2CD7921C5539}" type="pres">
      <dgm:prSet presAssocID="{0C4C3035-4C23-4BC2-9EC0-3E45158AA100}" presName="parTx" presStyleLbl="revTx" presStyleIdx="2" presStyleCnt="3">
        <dgm:presLayoutVars>
          <dgm:chMax val="0"/>
          <dgm:chPref val="0"/>
        </dgm:presLayoutVars>
      </dgm:prSet>
      <dgm:spPr/>
    </dgm:pt>
  </dgm:ptLst>
  <dgm:cxnLst>
    <dgm:cxn modelId="{086DD103-8CE0-4667-9E1A-3E5775F1B7F2}" srcId="{B937E83A-5386-43D9-9B02-499BF3C0C823}" destId="{0C4C3035-4C23-4BC2-9EC0-3E45158AA100}" srcOrd="2" destOrd="0" parTransId="{6C830D33-398F-4B2B-AC94-8C8728D3B949}" sibTransId="{F77DF952-66ED-4AF6-BF63-03F4A5D57A85}"/>
    <dgm:cxn modelId="{963D841A-A21F-464E-80E1-B0FD95AB0CDF}" srcId="{B937E83A-5386-43D9-9B02-499BF3C0C823}" destId="{BC9583E1-7EA5-434D-A65B-44FD8E3B369F}" srcOrd="1" destOrd="0" parTransId="{0C7AB99E-6988-4586-BB3C-10DC77F37373}" sibTransId="{EA103EBA-EF4F-41E1-87A9-74EC44FB93B3}"/>
    <dgm:cxn modelId="{3494FE6E-1AE8-44FB-96C0-AB13F9FE7B35}" type="presOf" srcId="{BC9583E1-7EA5-434D-A65B-44FD8E3B369F}" destId="{7A41201D-BB35-4362-B253-D8F31D627344}" srcOrd="0" destOrd="0" presId="urn:microsoft.com/office/officeart/2018/2/layout/IconVerticalSolidList"/>
    <dgm:cxn modelId="{A4D1D37F-9B20-44BF-A2BC-A9D57B554F36}" type="presOf" srcId="{CFF89DE9-FBB3-45CD-993F-D6B88970D23F}" destId="{BA6E13A3-6F45-4FF5-A1E2-3AE6D3286836}" srcOrd="0" destOrd="0" presId="urn:microsoft.com/office/officeart/2018/2/layout/IconVerticalSolidList"/>
    <dgm:cxn modelId="{1CAAEE7F-3A4B-42E8-A0F2-8CB080085A88}" type="presOf" srcId="{0C4C3035-4C23-4BC2-9EC0-3E45158AA100}" destId="{0C7BAF90-6B20-4ED4-9E79-2CD7921C5539}" srcOrd="0" destOrd="0" presId="urn:microsoft.com/office/officeart/2018/2/layout/IconVerticalSolidList"/>
    <dgm:cxn modelId="{F244868B-8894-4EB8-888E-9F791F17DE6E}" type="presOf" srcId="{B937E83A-5386-43D9-9B02-499BF3C0C823}" destId="{52CF6AA3-331D-404C-9302-F3178027293F}" srcOrd="0" destOrd="0" presId="urn:microsoft.com/office/officeart/2018/2/layout/IconVerticalSolidList"/>
    <dgm:cxn modelId="{7DDF64BE-8408-4A92-857C-7FDDEA7826E8}" srcId="{B937E83A-5386-43D9-9B02-499BF3C0C823}" destId="{CFF89DE9-FBB3-45CD-993F-D6B88970D23F}" srcOrd="0" destOrd="0" parTransId="{E31AD7A3-465C-4DC1-A453-A97219A505DF}" sibTransId="{678DDD64-7ED8-4A97-8F82-F4EDE92FC996}"/>
    <dgm:cxn modelId="{336F8E55-388E-450A-B90A-90A3997E6CF5}" type="presParOf" srcId="{52CF6AA3-331D-404C-9302-F3178027293F}" destId="{66EACCB3-C2C9-4511-BD31-75D954CB17C4}" srcOrd="0" destOrd="0" presId="urn:microsoft.com/office/officeart/2018/2/layout/IconVerticalSolidList"/>
    <dgm:cxn modelId="{0F3EF703-19F5-48E2-A7E7-83183DDDFF5F}" type="presParOf" srcId="{66EACCB3-C2C9-4511-BD31-75D954CB17C4}" destId="{E58A33AB-5B5A-4531-ACB1-0ED671D02414}" srcOrd="0" destOrd="0" presId="urn:microsoft.com/office/officeart/2018/2/layout/IconVerticalSolidList"/>
    <dgm:cxn modelId="{11C07454-B37F-4A89-9645-83B4C32B0A68}" type="presParOf" srcId="{66EACCB3-C2C9-4511-BD31-75D954CB17C4}" destId="{EDBCA9E6-A00C-47C2-A39D-F24DF789DC77}" srcOrd="1" destOrd="0" presId="urn:microsoft.com/office/officeart/2018/2/layout/IconVerticalSolidList"/>
    <dgm:cxn modelId="{C7B74189-53C8-4064-8AB6-89B132698DD2}" type="presParOf" srcId="{66EACCB3-C2C9-4511-BD31-75D954CB17C4}" destId="{35F0B055-2018-4666-9FEF-933A239626B5}" srcOrd="2" destOrd="0" presId="urn:microsoft.com/office/officeart/2018/2/layout/IconVerticalSolidList"/>
    <dgm:cxn modelId="{61919A97-24BF-40B1-9BB1-3B49D48E69FC}" type="presParOf" srcId="{66EACCB3-C2C9-4511-BD31-75D954CB17C4}" destId="{BA6E13A3-6F45-4FF5-A1E2-3AE6D3286836}" srcOrd="3" destOrd="0" presId="urn:microsoft.com/office/officeart/2018/2/layout/IconVerticalSolidList"/>
    <dgm:cxn modelId="{EB68C65D-8BE9-4904-BB95-8E1E99B8A608}" type="presParOf" srcId="{52CF6AA3-331D-404C-9302-F3178027293F}" destId="{CFF0427B-E14A-4B3F-8E28-1ACFD532ACD5}" srcOrd="1" destOrd="0" presId="urn:microsoft.com/office/officeart/2018/2/layout/IconVerticalSolidList"/>
    <dgm:cxn modelId="{AEBFD92F-1106-4F55-9A47-01F6A9BB3A7F}" type="presParOf" srcId="{52CF6AA3-331D-404C-9302-F3178027293F}" destId="{AAA2587A-5DCA-4082-BF2F-2A9D59A26E88}" srcOrd="2" destOrd="0" presId="urn:microsoft.com/office/officeart/2018/2/layout/IconVerticalSolidList"/>
    <dgm:cxn modelId="{573548D1-595B-457F-BCD4-30EE7E98DEC9}" type="presParOf" srcId="{AAA2587A-5DCA-4082-BF2F-2A9D59A26E88}" destId="{FD885189-50DA-4164-8244-C6A67FCFD336}" srcOrd="0" destOrd="0" presId="urn:microsoft.com/office/officeart/2018/2/layout/IconVerticalSolidList"/>
    <dgm:cxn modelId="{83032559-EC8E-406A-B700-317B32F985AD}" type="presParOf" srcId="{AAA2587A-5DCA-4082-BF2F-2A9D59A26E88}" destId="{DC3920C3-D92A-4877-A22F-5B1CF306B9CF}" srcOrd="1" destOrd="0" presId="urn:microsoft.com/office/officeart/2018/2/layout/IconVerticalSolidList"/>
    <dgm:cxn modelId="{E272BFA7-E577-4C6A-9F6B-8BC50E3B5945}" type="presParOf" srcId="{AAA2587A-5DCA-4082-BF2F-2A9D59A26E88}" destId="{B374CAE6-54A9-49CB-B264-4379CB65E3E3}" srcOrd="2" destOrd="0" presId="urn:microsoft.com/office/officeart/2018/2/layout/IconVerticalSolidList"/>
    <dgm:cxn modelId="{762A28A4-C2EE-4E69-B635-14734B50AC2F}" type="presParOf" srcId="{AAA2587A-5DCA-4082-BF2F-2A9D59A26E88}" destId="{7A41201D-BB35-4362-B253-D8F31D627344}" srcOrd="3" destOrd="0" presId="urn:microsoft.com/office/officeart/2018/2/layout/IconVerticalSolidList"/>
    <dgm:cxn modelId="{5A589FD5-B6C0-4708-A443-BB2625299A1A}" type="presParOf" srcId="{52CF6AA3-331D-404C-9302-F3178027293F}" destId="{C249FB9F-387D-4518-8C38-6FA6A3A02A04}" srcOrd="3" destOrd="0" presId="urn:microsoft.com/office/officeart/2018/2/layout/IconVerticalSolidList"/>
    <dgm:cxn modelId="{E89D47B9-B278-4A69-91CF-E18812F987CE}" type="presParOf" srcId="{52CF6AA3-331D-404C-9302-F3178027293F}" destId="{C82F6335-5E4C-4DFB-9C5F-7D5C8746E464}" srcOrd="4" destOrd="0" presId="urn:microsoft.com/office/officeart/2018/2/layout/IconVerticalSolidList"/>
    <dgm:cxn modelId="{1DBCCE6B-67E7-4C82-9A77-3C83921C5A98}" type="presParOf" srcId="{C82F6335-5E4C-4DFB-9C5F-7D5C8746E464}" destId="{A0D9686B-4A8D-4106-96D5-87CF0816C66F}" srcOrd="0" destOrd="0" presId="urn:microsoft.com/office/officeart/2018/2/layout/IconVerticalSolidList"/>
    <dgm:cxn modelId="{6269D5DA-BFD0-46C8-8219-67B6F31B709E}" type="presParOf" srcId="{C82F6335-5E4C-4DFB-9C5F-7D5C8746E464}" destId="{EA722E9A-A326-46AA-9DFE-62B970BC0EFE}" srcOrd="1" destOrd="0" presId="urn:microsoft.com/office/officeart/2018/2/layout/IconVerticalSolidList"/>
    <dgm:cxn modelId="{AB1C8F8B-724F-41A4-A58A-F02B2F72FDD7}" type="presParOf" srcId="{C82F6335-5E4C-4DFB-9C5F-7D5C8746E464}" destId="{FC4A3FBC-567F-47F0-AF03-3FA02269A2A6}" srcOrd="2" destOrd="0" presId="urn:microsoft.com/office/officeart/2018/2/layout/IconVerticalSolidList"/>
    <dgm:cxn modelId="{E5108C5D-F36B-442D-BF25-E998768549F3}" type="presParOf" srcId="{C82F6335-5E4C-4DFB-9C5F-7D5C8746E464}" destId="{0C7BAF90-6B20-4ED4-9E79-2CD7921C553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1082D84-AC64-4C53-BDD3-A53C532A8F46}" type="doc">
      <dgm:prSet loTypeId="urn:microsoft.com/office/officeart/2018/2/layout/IconLabelList" loCatId="icon" qsTypeId="urn:microsoft.com/office/officeart/2005/8/quickstyle/simple1" qsCatId="simple" csTypeId="urn:microsoft.com/office/officeart/2018/5/colors/Iconchunking_neutralbg_accent3_2" csCatId="accent3" phldr="1"/>
      <dgm:spPr/>
      <dgm:t>
        <a:bodyPr/>
        <a:lstStyle/>
        <a:p>
          <a:endParaRPr lang="en-US"/>
        </a:p>
      </dgm:t>
    </dgm:pt>
    <dgm:pt modelId="{7DEF3792-71A3-4BE4-B1EF-E178312805AB}">
      <dgm:prSet/>
      <dgm:spPr/>
      <dgm:t>
        <a:bodyPr/>
        <a:lstStyle/>
        <a:p>
          <a:r>
            <a:rPr lang="en-US"/>
            <a:t>29 C.F.R. § 1910.12(b) defines construction work as work for construction, alteration, and/or repair, including painting and decorating, reconfiguration of space or installation of substantially new equipment.</a:t>
          </a:r>
        </a:p>
      </dgm:t>
    </dgm:pt>
    <dgm:pt modelId="{7D87BFA9-D207-4A6C-94E9-EF5E25973C6E}" type="parTrans" cxnId="{6177CB25-6EDF-423B-ADFD-B097AEE56EC1}">
      <dgm:prSet/>
      <dgm:spPr/>
      <dgm:t>
        <a:bodyPr/>
        <a:lstStyle/>
        <a:p>
          <a:endParaRPr lang="en-US"/>
        </a:p>
      </dgm:t>
    </dgm:pt>
    <dgm:pt modelId="{EBC91EDB-6F43-43E0-B3A1-0FD52ADFF320}" type="sibTrans" cxnId="{6177CB25-6EDF-423B-ADFD-B097AEE56EC1}">
      <dgm:prSet/>
      <dgm:spPr/>
      <dgm:t>
        <a:bodyPr/>
        <a:lstStyle/>
        <a:p>
          <a:endParaRPr lang="en-US"/>
        </a:p>
      </dgm:t>
    </dgm:pt>
    <dgm:pt modelId="{B81B955B-4350-4525-B574-EA47FB244181}">
      <dgm:prSet/>
      <dgm:spPr/>
      <dgm:t>
        <a:bodyPr/>
        <a:lstStyle/>
        <a:p>
          <a:r>
            <a:rPr lang="en-US" b="1" u="sng" dirty="0"/>
            <a:t>Construction standards found in 29 C.F.R. pt. 1926.</a:t>
          </a:r>
          <a:r>
            <a:rPr lang="en-US" b="1" dirty="0"/>
            <a:t>  </a:t>
          </a:r>
          <a:r>
            <a:rPr lang="en-US" dirty="0"/>
            <a:t>Refurbishing of existing equipment and space = maintenance. Maintenance operations are covered by OSHA standard 29 C.F.R. § 1910</a:t>
          </a:r>
        </a:p>
      </dgm:t>
    </dgm:pt>
    <dgm:pt modelId="{33991DD6-6102-463E-8F86-E0FE7799E9E1}" type="parTrans" cxnId="{FFFD44BF-8964-415E-9A5E-FBBF4C7CEC61}">
      <dgm:prSet/>
      <dgm:spPr/>
      <dgm:t>
        <a:bodyPr/>
        <a:lstStyle/>
        <a:p>
          <a:endParaRPr lang="en-US"/>
        </a:p>
      </dgm:t>
    </dgm:pt>
    <dgm:pt modelId="{FA8ACC6A-128D-409A-958D-2A3D895E7CBA}" type="sibTrans" cxnId="{FFFD44BF-8964-415E-9A5E-FBBF4C7CEC61}">
      <dgm:prSet/>
      <dgm:spPr/>
      <dgm:t>
        <a:bodyPr/>
        <a:lstStyle/>
        <a:p>
          <a:endParaRPr lang="en-US"/>
        </a:p>
      </dgm:t>
    </dgm:pt>
    <dgm:pt modelId="{2ADF13F3-A329-43B3-8FCB-0B26EE4EBC7E}">
      <dgm:prSet/>
      <dgm:spPr/>
      <dgm:t>
        <a:bodyPr/>
        <a:lstStyle/>
        <a:p>
          <a:r>
            <a:rPr lang="en-US" dirty="0"/>
            <a:t>29 C.F.R. § 1910.146 </a:t>
          </a:r>
          <a:r>
            <a:rPr lang="en-US" b="1" u="sng" dirty="0"/>
            <a:t>does not apply to construction activities</a:t>
          </a:r>
          <a:r>
            <a:rPr lang="en-US" dirty="0"/>
            <a:t>, it does apply to maintenance type operations in confined spaces. Example: relining of a sewer line sleeve which is pushed through a section of the existing system.</a:t>
          </a:r>
        </a:p>
      </dgm:t>
    </dgm:pt>
    <dgm:pt modelId="{EAE888A5-5163-4E75-9F41-8B101BC9374E}" type="parTrans" cxnId="{9C09B48D-C10A-4D1F-AFF4-C94770A8859E}">
      <dgm:prSet/>
      <dgm:spPr/>
      <dgm:t>
        <a:bodyPr/>
        <a:lstStyle/>
        <a:p>
          <a:endParaRPr lang="en-US"/>
        </a:p>
      </dgm:t>
    </dgm:pt>
    <dgm:pt modelId="{0AC8AD1C-80F8-431C-801D-F3B16E1776A5}" type="sibTrans" cxnId="{9C09B48D-C10A-4D1F-AFF4-C94770A8859E}">
      <dgm:prSet/>
      <dgm:spPr/>
      <dgm:t>
        <a:bodyPr/>
        <a:lstStyle/>
        <a:p>
          <a:endParaRPr lang="en-US"/>
        </a:p>
      </dgm:t>
    </dgm:pt>
    <dgm:pt modelId="{17C73E8F-5FEB-47CC-81FF-096C5DCA3615}" type="pres">
      <dgm:prSet presAssocID="{D1082D84-AC64-4C53-BDD3-A53C532A8F46}" presName="root" presStyleCnt="0">
        <dgm:presLayoutVars>
          <dgm:dir/>
          <dgm:resizeHandles val="exact"/>
        </dgm:presLayoutVars>
      </dgm:prSet>
      <dgm:spPr/>
    </dgm:pt>
    <dgm:pt modelId="{C3CC1421-DEFB-4BFD-A61E-05283B348750}" type="pres">
      <dgm:prSet presAssocID="{7DEF3792-71A3-4BE4-B1EF-E178312805AB}" presName="compNode" presStyleCnt="0"/>
      <dgm:spPr/>
    </dgm:pt>
    <dgm:pt modelId="{E7B78677-AD7F-4D68-AE45-CB7376551DD4}" type="pres">
      <dgm:prSet presAssocID="{7DEF3792-71A3-4BE4-B1EF-E178312805A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xcavator"/>
        </a:ext>
      </dgm:extLst>
    </dgm:pt>
    <dgm:pt modelId="{CB2F7011-E518-4D0B-929D-5FFCABE943EB}" type="pres">
      <dgm:prSet presAssocID="{7DEF3792-71A3-4BE4-B1EF-E178312805AB}" presName="spaceRect" presStyleCnt="0"/>
      <dgm:spPr/>
    </dgm:pt>
    <dgm:pt modelId="{A7A73B4E-6F4C-4DBE-B274-39915B9B2479}" type="pres">
      <dgm:prSet presAssocID="{7DEF3792-71A3-4BE4-B1EF-E178312805AB}" presName="textRect" presStyleLbl="revTx" presStyleIdx="0" presStyleCnt="3">
        <dgm:presLayoutVars>
          <dgm:chMax val="1"/>
          <dgm:chPref val="1"/>
        </dgm:presLayoutVars>
      </dgm:prSet>
      <dgm:spPr/>
    </dgm:pt>
    <dgm:pt modelId="{B5204AC0-1FE3-44F7-AA7F-CEEDC0A717FA}" type="pres">
      <dgm:prSet presAssocID="{EBC91EDB-6F43-43E0-B3A1-0FD52ADFF320}" presName="sibTrans" presStyleCnt="0"/>
      <dgm:spPr/>
    </dgm:pt>
    <dgm:pt modelId="{C3DEBAFF-3AAE-49A2-BDF3-B4B0EC3DE9E9}" type="pres">
      <dgm:prSet presAssocID="{B81B955B-4350-4525-B574-EA47FB244181}" presName="compNode" presStyleCnt="0"/>
      <dgm:spPr/>
    </dgm:pt>
    <dgm:pt modelId="{B436EC29-6511-4CC1-A6B5-861454ED7B97}" type="pres">
      <dgm:prSet presAssocID="{B81B955B-4350-4525-B574-EA47FB24418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ulldozer"/>
        </a:ext>
      </dgm:extLst>
    </dgm:pt>
    <dgm:pt modelId="{6626C419-4C37-4539-9F82-074A1AAB378B}" type="pres">
      <dgm:prSet presAssocID="{B81B955B-4350-4525-B574-EA47FB244181}" presName="spaceRect" presStyleCnt="0"/>
      <dgm:spPr/>
    </dgm:pt>
    <dgm:pt modelId="{046497ED-214D-46D2-8039-B7D94F499626}" type="pres">
      <dgm:prSet presAssocID="{B81B955B-4350-4525-B574-EA47FB244181}" presName="textRect" presStyleLbl="revTx" presStyleIdx="1" presStyleCnt="3">
        <dgm:presLayoutVars>
          <dgm:chMax val="1"/>
          <dgm:chPref val="1"/>
        </dgm:presLayoutVars>
      </dgm:prSet>
      <dgm:spPr/>
    </dgm:pt>
    <dgm:pt modelId="{5827ACE5-480C-4249-942B-EF0B421FC798}" type="pres">
      <dgm:prSet presAssocID="{FA8ACC6A-128D-409A-958D-2A3D895E7CBA}" presName="sibTrans" presStyleCnt="0"/>
      <dgm:spPr/>
    </dgm:pt>
    <dgm:pt modelId="{4345360C-75AD-46FB-B30E-076A59EE6B4C}" type="pres">
      <dgm:prSet presAssocID="{2ADF13F3-A329-43B3-8FCB-0B26EE4EBC7E}" presName="compNode" presStyleCnt="0"/>
      <dgm:spPr/>
    </dgm:pt>
    <dgm:pt modelId="{5D24043C-592A-41B7-ABC0-6AD42116930A}" type="pres">
      <dgm:prSet presAssocID="{2ADF13F3-A329-43B3-8FCB-0B26EE4EBC7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7C46B475-241C-44A4-B40F-F4CBFD6AC083}" type="pres">
      <dgm:prSet presAssocID="{2ADF13F3-A329-43B3-8FCB-0B26EE4EBC7E}" presName="spaceRect" presStyleCnt="0"/>
      <dgm:spPr/>
    </dgm:pt>
    <dgm:pt modelId="{A7C67AC2-F372-4F9B-A25B-6AAE2F798543}" type="pres">
      <dgm:prSet presAssocID="{2ADF13F3-A329-43B3-8FCB-0B26EE4EBC7E}" presName="textRect" presStyleLbl="revTx" presStyleIdx="2" presStyleCnt="3">
        <dgm:presLayoutVars>
          <dgm:chMax val="1"/>
          <dgm:chPref val="1"/>
        </dgm:presLayoutVars>
      </dgm:prSet>
      <dgm:spPr/>
    </dgm:pt>
  </dgm:ptLst>
  <dgm:cxnLst>
    <dgm:cxn modelId="{6177CB25-6EDF-423B-ADFD-B097AEE56EC1}" srcId="{D1082D84-AC64-4C53-BDD3-A53C532A8F46}" destId="{7DEF3792-71A3-4BE4-B1EF-E178312805AB}" srcOrd="0" destOrd="0" parTransId="{7D87BFA9-D207-4A6C-94E9-EF5E25973C6E}" sibTransId="{EBC91EDB-6F43-43E0-B3A1-0FD52ADFF320}"/>
    <dgm:cxn modelId="{AEF5322D-1BCC-4A57-A3F3-059EDE8E8134}" type="presOf" srcId="{2ADF13F3-A329-43B3-8FCB-0B26EE4EBC7E}" destId="{A7C67AC2-F372-4F9B-A25B-6AAE2F798543}" srcOrd="0" destOrd="0" presId="urn:microsoft.com/office/officeart/2018/2/layout/IconLabelList"/>
    <dgm:cxn modelId="{7866CA74-DE25-4EBE-9826-F7D74C4E7D3B}" type="presOf" srcId="{7DEF3792-71A3-4BE4-B1EF-E178312805AB}" destId="{A7A73B4E-6F4C-4DBE-B274-39915B9B2479}" srcOrd="0" destOrd="0" presId="urn:microsoft.com/office/officeart/2018/2/layout/IconLabelList"/>
    <dgm:cxn modelId="{9C09B48D-C10A-4D1F-AFF4-C94770A8859E}" srcId="{D1082D84-AC64-4C53-BDD3-A53C532A8F46}" destId="{2ADF13F3-A329-43B3-8FCB-0B26EE4EBC7E}" srcOrd="2" destOrd="0" parTransId="{EAE888A5-5163-4E75-9F41-8B101BC9374E}" sibTransId="{0AC8AD1C-80F8-431C-801D-F3B16E1776A5}"/>
    <dgm:cxn modelId="{FFFD44BF-8964-415E-9A5E-FBBF4C7CEC61}" srcId="{D1082D84-AC64-4C53-BDD3-A53C532A8F46}" destId="{B81B955B-4350-4525-B574-EA47FB244181}" srcOrd="1" destOrd="0" parTransId="{33991DD6-6102-463E-8F86-E0FE7799E9E1}" sibTransId="{FA8ACC6A-128D-409A-958D-2A3D895E7CBA}"/>
    <dgm:cxn modelId="{32D381DC-2CA4-412E-ADA0-49D2A449E932}" type="presOf" srcId="{D1082D84-AC64-4C53-BDD3-A53C532A8F46}" destId="{17C73E8F-5FEB-47CC-81FF-096C5DCA3615}" srcOrd="0" destOrd="0" presId="urn:microsoft.com/office/officeart/2018/2/layout/IconLabelList"/>
    <dgm:cxn modelId="{B347E6E1-282C-4570-94A0-3D4FD757D4FD}" type="presOf" srcId="{B81B955B-4350-4525-B574-EA47FB244181}" destId="{046497ED-214D-46D2-8039-B7D94F499626}" srcOrd="0" destOrd="0" presId="urn:microsoft.com/office/officeart/2018/2/layout/IconLabelList"/>
    <dgm:cxn modelId="{A8A488D1-ACBA-4390-9604-F26A32A7F46D}" type="presParOf" srcId="{17C73E8F-5FEB-47CC-81FF-096C5DCA3615}" destId="{C3CC1421-DEFB-4BFD-A61E-05283B348750}" srcOrd="0" destOrd="0" presId="urn:microsoft.com/office/officeart/2018/2/layout/IconLabelList"/>
    <dgm:cxn modelId="{847DC6B8-DF44-4A0D-909E-3DBC5920092A}" type="presParOf" srcId="{C3CC1421-DEFB-4BFD-A61E-05283B348750}" destId="{E7B78677-AD7F-4D68-AE45-CB7376551DD4}" srcOrd="0" destOrd="0" presId="urn:microsoft.com/office/officeart/2018/2/layout/IconLabelList"/>
    <dgm:cxn modelId="{0EB1425A-BC07-44A5-BB80-CB50E076101E}" type="presParOf" srcId="{C3CC1421-DEFB-4BFD-A61E-05283B348750}" destId="{CB2F7011-E518-4D0B-929D-5FFCABE943EB}" srcOrd="1" destOrd="0" presId="urn:microsoft.com/office/officeart/2018/2/layout/IconLabelList"/>
    <dgm:cxn modelId="{6788E8F8-35D1-4730-8D30-14EBCB347315}" type="presParOf" srcId="{C3CC1421-DEFB-4BFD-A61E-05283B348750}" destId="{A7A73B4E-6F4C-4DBE-B274-39915B9B2479}" srcOrd="2" destOrd="0" presId="urn:microsoft.com/office/officeart/2018/2/layout/IconLabelList"/>
    <dgm:cxn modelId="{4754112C-B332-43BA-ADF8-1CCA32C976CF}" type="presParOf" srcId="{17C73E8F-5FEB-47CC-81FF-096C5DCA3615}" destId="{B5204AC0-1FE3-44F7-AA7F-CEEDC0A717FA}" srcOrd="1" destOrd="0" presId="urn:microsoft.com/office/officeart/2018/2/layout/IconLabelList"/>
    <dgm:cxn modelId="{FD085E09-F4BA-4E45-8123-C6E1945ADCEB}" type="presParOf" srcId="{17C73E8F-5FEB-47CC-81FF-096C5DCA3615}" destId="{C3DEBAFF-3AAE-49A2-BDF3-B4B0EC3DE9E9}" srcOrd="2" destOrd="0" presId="urn:microsoft.com/office/officeart/2018/2/layout/IconLabelList"/>
    <dgm:cxn modelId="{131B1C2C-929C-488B-A11A-379001F379A6}" type="presParOf" srcId="{C3DEBAFF-3AAE-49A2-BDF3-B4B0EC3DE9E9}" destId="{B436EC29-6511-4CC1-A6B5-861454ED7B97}" srcOrd="0" destOrd="0" presId="urn:microsoft.com/office/officeart/2018/2/layout/IconLabelList"/>
    <dgm:cxn modelId="{7DD05672-E517-411E-8888-0466F8D3ED40}" type="presParOf" srcId="{C3DEBAFF-3AAE-49A2-BDF3-B4B0EC3DE9E9}" destId="{6626C419-4C37-4539-9F82-074A1AAB378B}" srcOrd="1" destOrd="0" presId="urn:microsoft.com/office/officeart/2018/2/layout/IconLabelList"/>
    <dgm:cxn modelId="{78EBCE40-9D0F-47CB-AAE9-C86EBD026645}" type="presParOf" srcId="{C3DEBAFF-3AAE-49A2-BDF3-B4B0EC3DE9E9}" destId="{046497ED-214D-46D2-8039-B7D94F499626}" srcOrd="2" destOrd="0" presId="urn:microsoft.com/office/officeart/2018/2/layout/IconLabelList"/>
    <dgm:cxn modelId="{A57272E1-9C70-486E-AFB6-B55CE67ACD51}" type="presParOf" srcId="{17C73E8F-5FEB-47CC-81FF-096C5DCA3615}" destId="{5827ACE5-480C-4249-942B-EF0B421FC798}" srcOrd="3" destOrd="0" presId="urn:microsoft.com/office/officeart/2018/2/layout/IconLabelList"/>
    <dgm:cxn modelId="{95F1B0B6-A7AD-4A50-B950-B97C4CC56CBE}" type="presParOf" srcId="{17C73E8F-5FEB-47CC-81FF-096C5DCA3615}" destId="{4345360C-75AD-46FB-B30E-076A59EE6B4C}" srcOrd="4" destOrd="0" presId="urn:microsoft.com/office/officeart/2018/2/layout/IconLabelList"/>
    <dgm:cxn modelId="{78EF1F2C-A9A6-4664-8B51-B5F5A76C4826}" type="presParOf" srcId="{4345360C-75AD-46FB-B30E-076A59EE6B4C}" destId="{5D24043C-592A-41B7-ABC0-6AD42116930A}" srcOrd="0" destOrd="0" presId="urn:microsoft.com/office/officeart/2018/2/layout/IconLabelList"/>
    <dgm:cxn modelId="{73D442E9-9317-4BBE-9075-FA5B060A4139}" type="presParOf" srcId="{4345360C-75AD-46FB-B30E-076A59EE6B4C}" destId="{7C46B475-241C-44A4-B40F-F4CBFD6AC083}" srcOrd="1" destOrd="0" presId="urn:microsoft.com/office/officeart/2018/2/layout/IconLabelList"/>
    <dgm:cxn modelId="{43F7BB46-72F5-4549-A6D1-0D753BA1E164}" type="presParOf" srcId="{4345360C-75AD-46FB-B30E-076A59EE6B4C}" destId="{A7C67AC2-F372-4F9B-A25B-6AAE2F798543}"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FE3D16F-0093-43BB-9ACA-6A2003FF1143}"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164BCD9-CE38-4C27-BC53-C9514C5EAF38}">
      <dgm:prSet/>
      <dgm:spPr/>
      <dgm:t>
        <a:bodyPr/>
        <a:lstStyle/>
        <a:p>
          <a:pPr>
            <a:lnSpc>
              <a:spcPct val="100000"/>
            </a:lnSpc>
          </a:pPr>
          <a:r>
            <a:rPr lang="en-US"/>
            <a:t>Permit-required confined space (permit space) means a confined space that has one or more of the following characteristics:</a:t>
          </a:r>
        </a:p>
      </dgm:t>
    </dgm:pt>
    <dgm:pt modelId="{85490A7F-9E84-47E0-9F8B-97AC323813FA}" type="parTrans" cxnId="{FA447922-97B6-433B-82D2-52E9EC2D0A20}">
      <dgm:prSet/>
      <dgm:spPr/>
      <dgm:t>
        <a:bodyPr/>
        <a:lstStyle/>
        <a:p>
          <a:endParaRPr lang="en-US"/>
        </a:p>
      </dgm:t>
    </dgm:pt>
    <dgm:pt modelId="{8B56AA1F-77B0-49A9-A1AD-A644CC1D207C}" type="sibTrans" cxnId="{FA447922-97B6-433B-82D2-52E9EC2D0A20}">
      <dgm:prSet/>
      <dgm:spPr/>
      <dgm:t>
        <a:bodyPr/>
        <a:lstStyle/>
        <a:p>
          <a:endParaRPr lang="en-US"/>
        </a:p>
      </dgm:t>
    </dgm:pt>
    <dgm:pt modelId="{0185C4AB-3CB4-4C14-9630-A1DA92066409}">
      <dgm:prSet/>
      <dgm:spPr/>
      <dgm:t>
        <a:bodyPr/>
        <a:lstStyle/>
        <a:p>
          <a:pPr>
            <a:lnSpc>
              <a:spcPct val="100000"/>
            </a:lnSpc>
          </a:pPr>
          <a:r>
            <a:rPr lang="en-US"/>
            <a:t>Contains or has a potential to contain a hazardous atmosphere;</a:t>
          </a:r>
        </a:p>
      </dgm:t>
    </dgm:pt>
    <dgm:pt modelId="{770CF942-DFE6-4542-A448-3264DADB84CE}" type="parTrans" cxnId="{07D8E9F3-08F9-46C5-B20D-832055400406}">
      <dgm:prSet/>
      <dgm:spPr/>
      <dgm:t>
        <a:bodyPr/>
        <a:lstStyle/>
        <a:p>
          <a:endParaRPr lang="en-US"/>
        </a:p>
      </dgm:t>
    </dgm:pt>
    <dgm:pt modelId="{C6755101-DE37-440F-A2A6-39E9249AB473}" type="sibTrans" cxnId="{07D8E9F3-08F9-46C5-B20D-832055400406}">
      <dgm:prSet/>
      <dgm:spPr/>
      <dgm:t>
        <a:bodyPr/>
        <a:lstStyle/>
        <a:p>
          <a:endParaRPr lang="en-US"/>
        </a:p>
      </dgm:t>
    </dgm:pt>
    <dgm:pt modelId="{4FFBB4D1-429F-4C85-8AB0-7E3C2F1574B7}">
      <dgm:prSet/>
      <dgm:spPr/>
      <dgm:t>
        <a:bodyPr/>
        <a:lstStyle/>
        <a:p>
          <a:pPr>
            <a:lnSpc>
              <a:spcPct val="100000"/>
            </a:lnSpc>
          </a:pPr>
          <a:r>
            <a:rPr lang="en-US"/>
            <a:t>Contains a material that has the potential for engulfing an entrant;</a:t>
          </a:r>
        </a:p>
      </dgm:t>
    </dgm:pt>
    <dgm:pt modelId="{66C854AB-81C8-4F52-A316-318D9032B125}" type="parTrans" cxnId="{59DDA6B8-DB27-4278-B4CB-E64EB4B98930}">
      <dgm:prSet/>
      <dgm:spPr/>
      <dgm:t>
        <a:bodyPr/>
        <a:lstStyle/>
        <a:p>
          <a:endParaRPr lang="en-US"/>
        </a:p>
      </dgm:t>
    </dgm:pt>
    <dgm:pt modelId="{CE3AE244-FF4C-4E8D-90C8-BDEF298C2993}" type="sibTrans" cxnId="{59DDA6B8-DB27-4278-B4CB-E64EB4B98930}">
      <dgm:prSet/>
      <dgm:spPr/>
      <dgm:t>
        <a:bodyPr/>
        <a:lstStyle/>
        <a:p>
          <a:endParaRPr lang="en-US"/>
        </a:p>
      </dgm:t>
    </dgm:pt>
    <dgm:pt modelId="{185877C0-CA8C-43B2-8E1F-3331E2A7C243}">
      <dgm:prSet/>
      <dgm:spPr/>
      <dgm:t>
        <a:bodyPr/>
        <a:lstStyle/>
        <a:p>
          <a:pPr>
            <a:lnSpc>
              <a:spcPct val="100000"/>
            </a:lnSpc>
          </a:pPr>
          <a:r>
            <a:rPr lang="en-US"/>
            <a:t>Has an internal configuration such that an entrant could be trapped or asphyxiated by inwardly converging walls or by a floor which slopes downward and tapers to a smaller cross- section; or</a:t>
          </a:r>
        </a:p>
      </dgm:t>
    </dgm:pt>
    <dgm:pt modelId="{3B9EA19C-9C3E-41BE-9A2D-05EE90FD37F7}" type="parTrans" cxnId="{94D1AF63-D730-413E-B827-1CCDEB8BD680}">
      <dgm:prSet/>
      <dgm:spPr/>
      <dgm:t>
        <a:bodyPr/>
        <a:lstStyle/>
        <a:p>
          <a:endParaRPr lang="en-US"/>
        </a:p>
      </dgm:t>
    </dgm:pt>
    <dgm:pt modelId="{1A094BE0-B5E5-4992-96AF-A369F7B6F498}" type="sibTrans" cxnId="{94D1AF63-D730-413E-B827-1CCDEB8BD680}">
      <dgm:prSet/>
      <dgm:spPr/>
      <dgm:t>
        <a:bodyPr/>
        <a:lstStyle/>
        <a:p>
          <a:endParaRPr lang="en-US"/>
        </a:p>
      </dgm:t>
    </dgm:pt>
    <dgm:pt modelId="{7BF2ED4D-E29A-4D66-91B2-96C8E10737E1}">
      <dgm:prSet/>
      <dgm:spPr/>
      <dgm:t>
        <a:bodyPr/>
        <a:lstStyle/>
        <a:p>
          <a:pPr>
            <a:lnSpc>
              <a:spcPct val="100000"/>
            </a:lnSpc>
          </a:pPr>
          <a:r>
            <a:rPr lang="en-US"/>
            <a:t>Contains any other recognized serious safety or health hazard.</a:t>
          </a:r>
        </a:p>
      </dgm:t>
    </dgm:pt>
    <dgm:pt modelId="{DA026520-F921-4191-A914-D544104DE047}" type="parTrans" cxnId="{1A6D4536-3779-4723-B135-5C963D2CAF8C}">
      <dgm:prSet/>
      <dgm:spPr/>
      <dgm:t>
        <a:bodyPr/>
        <a:lstStyle/>
        <a:p>
          <a:endParaRPr lang="en-US"/>
        </a:p>
      </dgm:t>
    </dgm:pt>
    <dgm:pt modelId="{1394D99A-4D16-4D60-97F0-0111039FD13E}" type="sibTrans" cxnId="{1A6D4536-3779-4723-B135-5C963D2CAF8C}">
      <dgm:prSet/>
      <dgm:spPr/>
      <dgm:t>
        <a:bodyPr/>
        <a:lstStyle/>
        <a:p>
          <a:endParaRPr lang="en-US"/>
        </a:p>
      </dgm:t>
    </dgm:pt>
    <dgm:pt modelId="{0094905A-1A2C-4171-BCD2-6026025C55B9}">
      <dgm:prSet/>
      <dgm:spPr/>
      <dgm:t>
        <a:bodyPr/>
        <a:lstStyle/>
        <a:p>
          <a:pPr>
            <a:lnSpc>
              <a:spcPct val="100000"/>
            </a:lnSpc>
          </a:pPr>
          <a:r>
            <a:rPr lang="en-US" dirty="0"/>
            <a:t>Steps example:  Large scale HVAC system which required stepping 20 inches above ground to get into restricted opening, resulted in permit required confined space.  </a:t>
          </a:r>
          <a:br>
            <a:rPr lang="en-US" dirty="0"/>
          </a:br>
          <a:endParaRPr lang="en-US" dirty="0"/>
        </a:p>
      </dgm:t>
    </dgm:pt>
    <dgm:pt modelId="{9B121D08-2C08-4DDE-9921-74F99249C168}" type="parTrans" cxnId="{6D574B65-41BF-4E31-AB3B-C7B052729FB6}">
      <dgm:prSet/>
      <dgm:spPr/>
      <dgm:t>
        <a:bodyPr/>
        <a:lstStyle/>
        <a:p>
          <a:endParaRPr lang="en-US"/>
        </a:p>
      </dgm:t>
    </dgm:pt>
    <dgm:pt modelId="{75A82135-E77A-4CD5-BE9B-A34D702A78F2}" type="sibTrans" cxnId="{6D574B65-41BF-4E31-AB3B-C7B052729FB6}">
      <dgm:prSet/>
      <dgm:spPr/>
      <dgm:t>
        <a:bodyPr/>
        <a:lstStyle/>
        <a:p>
          <a:endParaRPr lang="en-US"/>
        </a:p>
      </dgm:t>
    </dgm:pt>
    <dgm:pt modelId="{38C956F3-48EB-451D-AFC3-7E619730436B}" type="pres">
      <dgm:prSet presAssocID="{DFE3D16F-0093-43BB-9ACA-6A2003FF1143}" presName="root" presStyleCnt="0">
        <dgm:presLayoutVars>
          <dgm:dir/>
          <dgm:resizeHandles val="exact"/>
        </dgm:presLayoutVars>
      </dgm:prSet>
      <dgm:spPr/>
    </dgm:pt>
    <dgm:pt modelId="{7E84DC7F-A0BB-46C5-BAA0-88BE13E08119}" type="pres">
      <dgm:prSet presAssocID="{D164BCD9-CE38-4C27-BC53-C9514C5EAF38}" presName="compNode" presStyleCnt="0"/>
      <dgm:spPr/>
    </dgm:pt>
    <dgm:pt modelId="{FE47DB1C-AD30-45A0-97A4-A9A25F23E040}" type="pres">
      <dgm:prSet presAssocID="{D164BCD9-CE38-4C27-BC53-C9514C5EAF38}" presName="bgRect" presStyleLbl="bgShp" presStyleIdx="0" presStyleCnt="6"/>
      <dgm:spPr/>
    </dgm:pt>
    <dgm:pt modelId="{095CC782-14C6-47BF-ACFC-4204455C2678}" type="pres">
      <dgm:prSet presAssocID="{D164BCD9-CE38-4C27-BC53-C9514C5EAF38}"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vron Arrows"/>
        </a:ext>
      </dgm:extLst>
    </dgm:pt>
    <dgm:pt modelId="{E13BF707-823E-4E64-9CA6-E3BA5E6648B2}" type="pres">
      <dgm:prSet presAssocID="{D164BCD9-CE38-4C27-BC53-C9514C5EAF38}" presName="spaceRect" presStyleCnt="0"/>
      <dgm:spPr/>
    </dgm:pt>
    <dgm:pt modelId="{BEC88012-FCD9-4DEE-B9A8-8D79FF1CD3DA}" type="pres">
      <dgm:prSet presAssocID="{D164BCD9-CE38-4C27-BC53-C9514C5EAF38}" presName="parTx" presStyleLbl="revTx" presStyleIdx="0" presStyleCnt="6">
        <dgm:presLayoutVars>
          <dgm:chMax val="0"/>
          <dgm:chPref val="0"/>
        </dgm:presLayoutVars>
      </dgm:prSet>
      <dgm:spPr/>
    </dgm:pt>
    <dgm:pt modelId="{C8B2D64F-524A-4350-8D60-AA7334A575AE}" type="pres">
      <dgm:prSet presAssocID="{8B56AA1F-77B0-49A9-A1AD-A644CC1D207C}" presName="sibTrans" presStyleCnt="0"/>
      <dgm:spPr/>
    </dgm:pt>
    <dgm:pt modelId="{E6054EA3-3312-4BAE-926C-85FBAD55A06F}" type="pres">
      <dgm:prSet presAssocID="{0185C4AB-3CB4-4C14-9630-A1DA92066409}" presName="compNode" presStyleCnt="0"/>
      <dgm:spPr/>
    </dgm:pt>
    <dgm:pt modelId="{68BC530E-BC49-4119-B45F-F32AD9B872DE}" type="pres">
      <dgm:prSet presAssocID="{0185C4AB-3CB4-4C14-9630-A1DA92066409}" presName="bgRect" presStyleLbl="bgShp" presStyleIdx="1" presStyleCnt="6"/>
      <dgm:spPr/>
    </dgm:pt>
    <dgm:pt modelId="{CEAB3B38-EB35-41C4-B1CA-AE80B13EFBF4}" type="pres">
      <dgm:prSet presAssocID="{0185C4AB-3CB4-4C14-9630-A1DA92066409}"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lammable"/>
        </a:ext>
      </dgm:extLst>
    </dgm:pt>
    <dgm:pt modelId="{F53BAD20-5FF8-494E-BB74-C546CCD805BF}" type="pres">
      <dgm:prSet presAssocID="{0185C4AB-3CB4-4C14-9630-A1DA92066409}" presName="spaceRect" presStyleCnt="0"/>
      <dgm:spPr/>
    </dgm:pt>
    <dgm:pt modelId="{6C5B20AE-D2DD-4187-9748-3B1AAFDCBA4A}" type="pres">
      <dgm:prSet presAssocID="{0185C4AB-3CB4-4C14-9630-A1DA92066409}" presName="parTx" presStyleLbl="revTx" presStyleIdx="1" presStyleCnt="6">
        <dgm:presLayoutVars>
          <dgm:chMax val="0"/>
          <dgm:chPref val="0"/>
        </dgm:presLayoutVars>
      </dgm:prSet>
      <dgm:spPr/>
    </dgm:pt>
    <dgm:pt modelId="{DDAD281D-C8F9-46F4-950C-B20D97B794A9}" type="pres">
      <dgm:prSet presAssocID="{C6755101-DE37-440F-A2A6-39E9249AB473}" presName="sibTrans" presStyleCnt="0"/>
      <dgm:spPr/>
    </dgm:pt>
    <dgm:pt modelId="{635BAC52-54B5-400A-BEAB-542D02D932BD}" type="pres">
      <dgm:prSet presAssocID="{4FFBB4D1-429F-4C85-8AB0-7E3C2F1574B7}" presName="compNode" presStyleCnt="0"/>
      <dgm:spPr/>
    </dgm:pt>
    <dgm:pt modelId="{6D82C7C6-9D97-41DC-8C48-462783C2032A}" type="pres">
      <dgm:prSet presAssocID="{4FFBB4D1-429F-4C85-8AB0-7E3C2F1574B7}" presName="bgRect" presStyleLbl="bgShp" presStyleIdx="2" presStyleCnt="6"/>
      <dgm:spPr/>
    </dgm:pt>
    <dgm:pt modelId="{B02FDC5A-0445-4859-8C9E-44DCDD5C1E39}" type="pres">
      <dgm:prSet presAssocID="{4FFBB4D1-429F-4C85-8AB0-7E3C2F1574B7}"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ire"/>
        </a:ext>
      </dgm:extLst>
    </dgm:pt>
    <dgm:pt modelId="{A6D078AB-EE90-4076-A31F-EDA512838447}" type="pres">
      <dgm:prSet presAssocID="{4FFBB4D1-429F-4C85-8AB0-7E3C2F1574B7}" presName="spaceRect" presStyleCnt="0"/>
      <dgm:spPr/>
    </dgm:pt>
    <dgm:pt modelId="{A8153D0E-BF43-4733-AD79-DBCCE38C3941}" type="pres">
      <dgm:prSet presAssocID="{4FFBB4D1-429F-4C85-8AB0-7E3C2F1574B7}" presName="parTx" presStyleLbl="revTx" presStyleIdx="2" presStyleCnt="6">
        <dgm:presLayoutVars>
          <dgm:chMax val="0"/>
          <dgm:chPref val="0"/>
        </dgm:presLayoutVars>
      </dgm:prSet>
      <dgm:spPr/>
    </dgm:pt>
    <dgm:pt modelId="{43988AAD-577F-41AA-9E3B-D479BE84EDCA}" type="pres">
      <dgm:prSet presAssocID="{CE3AE244-FF4C-4E8D-90C8-BDEF298C2993}" presName="sibTrans" presStyleCnt="0"/>
      <dgm:spPr/>
    </dgm:pt>
    <dgm:pt modelId="{ED61A6AF-76CF-4E5D-B598-36E7059D166D}" type="pres">
      <dgm:prSet presAssocID="{185877C0-CA8C-43B2-8E1F-3331E2A7C243}" presName="compNode" presStyleCnt="0"/>
      <dgm:spPr/>
    </dgm:pt>
    <dgm:pt modelId="{C7975E30-CC3E-469A-BD33-AC732B30B700}" type="pres">
      <dgm:prSet presAssocID="{185877C0-CA8C-43B2-8E1F-3331E2A7C243}" presName="bgRect" presStyleLbl="bgShp" presStyleIdx="3" presStyleCnt="6"/>
      <dgm:spPr/>
    </dgm:pt>
    <dgm:pt modelId="{D06E4658-8D19-427C-9DD7-5A2F81D2E476}" type="pres">
      <dgm:prSet presAssocID="{185877C0-CA8C-43B2-8E1F-3331E2A7C243}"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eckmark"/>
        </a:ext>
      </dgm:extLst>
    </dgm:pt>
    <dgm:pt modelId="{BD26FC25-6076-4B12-BA7E-3D1768F3D61F}" type="pres">
      <dgm:prSet presAssocID="{185877C0-CA8C-43B2-8E1F-3331E2A7C243}" presName="spaceRect" presStyleCnt="0"/>
      <dgm:spPr/>
    </dgm:pt>
    <dgm:pt modelId="{18C298BC-B8B7-4970-B031-E89FA2751B60}" type="pres">
      <dgm:prSet presAssocID="{185877C0-CA8C-43B2-8E1F-3331E2A7C243}" presName="parTx" presStyleLbl="revTx" presStyleIdx="3" presStyleCnt="6">
        <dgm:presLayoutVars>
          <dgm:chMax val="0"/>
          <dgm:chPref val="0"/>
        </dgm:presLayoutVars>
      </dgm:prSet>
      <dgm:spPr/>
    </dgm:pt>
    <dgm:pt modelId="{49E4B759-C52B-4298-97D1-D06BEAD151D4}" type="pres">
      <dgm:prSet presAssocID="{1A094BE0-B5E5-4992-96AF-A369F7B6F498}" presName="sibTrans" presStyleCnt="0"/>
      <dgm:spPr/>
    </dgm:pt>
    <dgm:pt modelId="{701D49E7-B002-4418-8280-F4BFA04B39D7}" type="pres">
      <dgm:prSet presAssocID="{7BF2ED4D-E29A-4D66-91B2-96C8E10737E1}" presName="compNode" presStyleCnt="0"/>
      <dgm:spPr/>
    </dgm:pt>
    <dgm:pt modelId="{0E8BD303-D3BF-4225-B972-796D90E6632D}" type="pres">
      <dgm:prSet presAssocID="{7BF2ED4D-E29A-4D66-91B2-96C8E10737E1}" presName="bgRect" presStyleLbl="bgShp" presStyleIdx="4" presStyleCnt="6"/>
      <dgm:spPr/>
    </dgm:pt>
    <dgm:pt modelId="{B7BBFEA1-085C-481F-804F-E47CB100396C}" type="pres">
      <dgm:prSet presAssocID="{7BF2ED4D-E29A-4D66-91B2-96C8E10737E1}"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Bio-Hazard"/>
        </a:ext>
      </dgm:extLst>
    </dgm:pt>
    <dgm:pt modelId="{0073D035-0817-437F-AF5C-FAB181E27C14}" type="pres">
      <dgm:prSet presAssocID="{7BF2ED4D-E29A-4D66-91B2-96C8E10737E1}" presName="spaceRect" presStyleCnt="0"/>
      <dgm:spPr/>
    </dgm:pt>
    <dgm:pt modelId="{11A3B429-6473-4CF1-AB85-CE079C6EAF26}" type="pres">
      <dgm:prSet presAssocID="{7BF2ED4D-E29A-4D66-91B2-96C8E10737E1}" presName="parTx" presStyleLbl="revTx" presStyleIdx="4" presStyleCnt="6">
        <dgm:presLayoutVars>
          <dgm:chMax val="0"/>
          <dgm:chPref val="0"/>
        </dgm:presLayoutVars>
      </dgm:prSet>
      <dgm:spPr/>
    </dgm:pt>
    <dgm:pt modelId="{E4093FD1-303A-43AC-80F4-4EE24F4CE802}" type="pres">
      <dgm:prSet presAssocID="{1394D99A-4D16-4D60-97F0-0111039FD13E}" presName="sibTrans" presStyleCnt="0"/>
      <dgm:spPr/>
    </dgm:pt>
    <dgm:pt modelId="{F8BF447E-BE89-4432-BDCE-18EC918D65F7}" type="pres">
      <dgm:prSet presAssocID="{0094905A-1A2C-4171-BCD2-6026025C55B9}" presName="compNode" presStyleCnt="0"/>
      <dgm:spPr/>
    </dgm:pt>
    <dgm:pt modelId="{5E4815D5-D0A4-4070-8CAA-CDE44498D445}" type="pres">
      <dgm:prSet presAssocID="{0094905A-1A2C-4171-BCD2-6026025C55B9}" presName="bgRect" presStyleLbl="bgShp" presStyleIdx="5" presStyleCnt="6"/>
      <dgm:spPr/>
    </dgm:pt>
    <dgm:pt modelId="{0FFEE79C-437B-4572-A029-6C2FF3C9CAA3}" type="pres">
      <dgm:prSet presAssocID="{0094905A-1A2C-4171-BCD2-6026025C55B9}"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Speed Bump"/>
        </a:ext>
      </dgm:extLst>
    </dgm:pt>
    <dgm:pt modelId="{C40DC197-CAAC-42E7-8709-78542E08A33B}" type="pres">
      <dgm:prSet presAssocID="{0094905A-1A2C-4171-BCD2-6026025C55B9}" presName="spaceRect" presStyleCnt="0"/>
      <dgm:spPr/>
    </dgm:pt>
    <dgm:pt modelId="{BF26D530-21FE-40EC-B3B1-4A06F3494AD0}" type="pres">
      <dgm:prSet presAssocID="{0094905A-1A2C-4171-BCD2-6026025C55B9}" presName="parTx" presStyleLbl="revTx" presStyleIdx="5" presStyleCnt="6">
        <dgm:presLayoutVars>
          <dgm:chMax val="0"/>
          <dgm:chPref val="0"/>
        </dgm:presLayoutVars>
      </dgm:prSet>
      <dgm:spPr/>
    </dgm:pt>
  </dgm:ptLst>
  <dgm:cxnLst>
    <dgm:cxn modelId="{3E2C5110-75EF-482E-B748-A9EEF5267021}" type="presOf" srcId="{4FFBB4D1-429F-4C85-8AB0-7E3C2F1574B7}" destId="{A8153D0E-BF43-4733-AD79-DBCCE38C3941}" srcOrd="0" destOrd="0" presId="urn:microsoft.com/office/officeart/2018/2/layout/IconVerticalSolidList"/>
    <dgm:cxn modelId="{82BE9519-51A9-47B4-84D1-1A16C733E141}" type="presOf" srcId="{7BF2ED4D-E29A-4D66-91B2-96C8E10737E1}" destId="{11A3B429-6473-4CF1-AB85-CE079C6EAF26}" srcOrd="0" destOrd="0" presId="urn:microsoft.com/office/officeart/2018/2/layout/IconVerticalSolidList"/>
    <dgm:cxn modelId="{FA447922-97B6-433B-82D2-52E9EC2D0A20}" srcId="{DFE3D16F-0093-43BB-9ACA-6A2003FF1143}" destId="{D164BCD9-CE38-4C27-BC53-C9514C5EAF38}" srcOrd="0" destOrd="0" parTransId="{85490A7F-9E84-47E0-9F8B-97AC323813FA}" sibTransId="{8B56AA1F-77B0-49A9-A1AD-A644CC1D207C}"/>
    <dgm:cxn modelId="{1A6D4536-3779-4723-B135-5C963D2CAF8C}" srcId="{DFE3D16F-0093-43BB-9ACA-6A2003FF1143}" destId="{7BF2ED4D-E29A-4D66-91B2-96C8E10737E1}" srcOrd="4" destOrd="0" parTransId="{DA026520-F921-4191-A914-D544104DE047}" sibTransId="{1394D99A-4D16-4D60-97F0-0111039FD13E}"/>
    <dgm:cxn modelId="{9CFCDD3A-0CB7-4FBD-80BD-3A316110928D}" type="presOf" srcId="{DFE3D16F-0093-43BB-9ACA-6A2003FF1143}" destId="{38C956F3-48EB-451D-AFC3-7E619730436B}" srcOrd="0" destOrd="0" presId="urn:microsoft.com/office/officeart/2018/2/layout/IconVerticalSolidList"/>
    <dgm:cxn modelId="{94D1AF63-D730-413E-B827-1CCDEB8BD680}" srcId="{DFE3D16F-0093-43BB-9ACA-6A2003FF1143}" destId="{185877C0-CA8C-43B2-8E1F-3331E2A7C243}" srcOrd="3" destOrd="0" parTransId="{3B9EA19C-9C3E-41BE-9A2D-05EE90FD37F7}" sibTransId="{1A094BE0-B5E5-4992-96AF-A369F7B6F498}"/>
    <dgm:cxn modelId="{6D574B65-41BF-4E31-AB3B-C7B052729FB6}" srcId="{DFE3D16F-0093-43BB-9ACA-6A2003FF1143}" destId="{0094905A-1A2C-4171-BCD2-6026025C55B9}" srcOrd="5" destOrd="0" parTransId="{9B121D08-2C08-4DDE-9921-74F99249C168}" sibTransId="{75A82135-E77A-4CD5-BE9B-A34D702A78F2}"/>
    <dgm:cxn modelId="{92570577-2855-4249-A05B-FFF53BF3951C}" type="presOf" srcId="{185877C0-CA8C-43B2-8E1F-3331E2A7C243}" destId="{18C298BC-B8B7-4970-B031-E89FA2751B60}" srcOrd="0" destOrd="0" presId="urn:microsoft.com/office/officeart/2018/2/layout/IconVerticalSolidList"/>
    <dgm:cxn modelId="{81629E94-66F1-4D02-B1C1-F26E1F432EF7}" type="presOf" srcId="{0185C4AB-3CB4-4C14-9630-A1DA92066409}" destId="{6C5B20AE-D2DD-4187-9748-3B1AAFDCBA4A}" srcOrd="0" destOrd="0" presId="urn:microsoft.com/office/officeart/2018/2/layout/IconVerticalSolidList"/>
    <dgm:cxn modelId="{D9D990AC-0892-4719-8043-E4001AC968BF}" type="presOf" srcId="{D164BCD9-CE38-4C27-BC53-C9514C5EAF38}" destId="{BEC88012-FCD9-4DEE-B9A8-8D79FF1CD3DA}" srcOrd="0" destOrd="0" presId="urn:microsoft.com/office/officeart/2018/2/layout/IconVerticalSolidList"/>
    <dgm:cxn modelId="{59DDA6B8-DB27-4278-B4CB-E64EB4B98930}" srcId="{DFE3D16F-0093-43BB-9ACA-6A2003FF1143}" destId="{4FFBB4D1-429F-4C85-8AB0-7E3C2F1574B7}" srcOrd="2" destOrd="0" parTransId="{66C854AB-81C8-4F52-A316-318D9032B125}" sibTransId="{CE3AE244-FF4C-4E8D-90C8-BDEF298C2993}"/>
    <dgm:cxn modelId="{07D8E9F3-08F9-46C5-B20D-832055400406}" srcId="{DFE3D16F-0093-43BB-9ACA-6A2003FF1143}" destId="{0185C4AB-3CB4-4C14-9630-A1DA92066409}" srcOrd="1" destOrd="0" parTransId="{770CF942-DFE6-4542-A448-3264DADB84CE}" sibTransId="{C6755101-DE37-440F-A2A6-39E9249AB473}"/>
    <dgm:cxn modelId="{EA695DF5-590E-4983-8200-BDF8B8DE4A91}" type="presOf" srcId="{0094905A-1A2C-4171-BCD2-6026025C55B9}" destId="{BF26D530-21FE-40EC-B3B1-4A06F3494AD0}" srcOrd="0" destOrd="0" presId="urn:microsoft.com/office/officeart/2018/2/layout/IconVerticalSolidList"/>
    <dgm:cxn modelId="{F2A651BE-963C-4A81-985B-39F030E2957E}" type="presParOf" srcId="{38C956F3-48EB-451D-AFC3-7E619730436B}" destId="{7E84DC7F-A0BB-46C5-BAA0-88BE13E08119}" srcOrd="0" destOrd="0" presId="urn:microsoft.com/office/officeart/2018/2/layout/IconVerticalSolidList"/>
    <dgm:cxn modelId="{7BB09C2D-A786-40FB-8C5A-B83C7F05BC90}" type="presParOf" srcId="{7E84DC7F-A0BB-46C5-BAA0-88BE13E08119}" destId="{FE47DB1C-AD30-45A0-97A4-A9A25F23E040}" srcOrd="0" destOrd="0" presId="urn:microsoft.com/office/officeart/2018/2/layout/IconVerticalSolidList"/>
    <dgm:cxn modelId="{D11F78E1-022F-4103-8E81-AD121185C1D9}" type="presParOf" srcId="{7E84DC7F-A0BB-46C5-BAA0-88BE13E08119}" destId="{095CC782-14C6-47BF-ACFC-4204455C2678}" srcOrd="1" destOrd="0" presId="urn:microsoft.com/office/officeart/2018/2/layout/IconVerticalSolidList"/>
    <dgm:cxn modelId="{28FBED32-2D3C-4891-B01C-DB9D238394F9}" type="presParOf" srcId="{7E84DC7F-A0BB-46C5-BAA0-88BE13E08119}" destId="{E13BF707-823E-4E64-9CA6-E3BA5E6648B2}" srcOrd="2" destOrd="0" presId="urn:microsoft.com/office/officeart/2018/2/layout/IconVerticalSolidList"/>
    <dgm:cxn modelId="{074A286C-4AF9-49F1-92FD-D39A2EAAF47E}" type="presParOf" srcId="{7E84DC7F-A0BB-46C5-BAA0-88BE13E08119}" destId="{BEC88012-FCD9-4DEE-B9A8-8D79FF1CD3DA}" srcOrd="3" destOrd="0" presId="urn:microsoft.com/office/officeart/2018/2/layout/IconVerticalSolidList"/>
    <dgm:cxn modelId="{6D279738-5D59-4A14-B0DE-9A1A07806D3B}" type="presParOf" srcId="{38C956F3-48EB-451D-AFC3-7E619730436B}" destId="{C8B2D64F-524A-4350-8D60-AA7334A575AE}" srcOrd="1" destOrd="0" presId="urn:microsoft.com/office/officeart/2018/2/layout/IconVerticalSolidList"/>
    <dgm:cxn modelId="{A5C87C99-6C0B-4A3F-BF50-EB25B0918E71}" type="presParOf" srcId="{38C956F3-48EB-451D-AFC3-7E619730436B}" destId="{E6054EA3-3312-4BAE-926C-85FBAD55A06F}" srcOrd="2" destOrd="0" presId="urn:microsoft.com/office/officeart/2018/2/layout/IconVerticalSolidList"/>
    <dgm:cxn modelId="{74ED8A23-F7A7-42F0-B3E7-617293BBBFBE}" type="presParOf" srcId="{E6054EA3-3312-4BAE-926C-85FBAD55A06F}" destId="{68BC530E-BC49-4119-B45F-F32AD9B872DE}" srcOrd="0" destOrd="0" presId="urn:microsoft.com/office/officeart/2018/2/layout/IconVerticalSolidList"/>
    <dgm:cxn modelId="{79B2129D-6333-4CA5-A7DA-D726158FACAB}" type="presParOf" srcId="{E6054EA3-3312-4BAE-926C-85FBAD55A06F}" destId="{CEAB3B38-EB35-41C4-B1CA-AE80B13EFBF4}" srcOrd="1" destOrd="0" presId="urn:microsoft.com/office/officeart/2018/2/layout/IconVerticalSolidList"/>
    <dgm:cxn modelId="{09D786E4-E283-4045-9DA7-75F5605409C2}" type="presParOf" srcId="{E6054EA3-3312-4BAE-926C-85FBAD55A06F}" destId="{F53BAD20-5FF8-494E-BB74-C546CCD805BF}" srcOrd="2" destOrd="0" presId="urn:microsoft.com/office/officeart/2018/2/layout/IconVerticalSolidList"/>
    <dgm:cxn modelId="{8FB6E70F-ABD4-4C99-B98E-833DB798995F}" type="presParOf" srcId="{E6054EA3-3312-4BAE-926C-85FBAD55A06F}" destId="{6C5B20AE-D2DD-4187-9748-3B1AAFDCBA4A}" srcOrd="3" destOrd="0" presId="urn:microsoft.com/office/officeart/2018/2/layout/IconVerticalSolidList"/>
    <dgm:cxn modelId="{DE97A8C1-6E98-4B41-88C0-1A8CD9A8104B}" type="presParOf" srcId="{38C956F3-48EB-451D-AFC3-7E619730436B}" destId="{DDAD281D-C8F9-46F4-950C-B20D97B794A9}" srcOrd="3" destOrd="0" presId="urn:microsoft.com/office/officeart/2018/2/layout/IconVerticalSolidList"/>
    <dgm:cxn modelId="{59963CA7-9472-46AB-BB36-BF58AED15966}" type="presParOf" srcId="{38C956F3-48EB-451D-AFC3-7E619730436B}" destId="{635BAC52-54B5-400A-BEAB-542D02D932BD}" srcOrd="4" destOrd="0" presId="urn:microsoft.com/office/officeart/2018/2/layout/IconVerticalSolidList"/>
    <dgm:cxn modelId="{FCF28B21-990F-4711-96CA-B235987A1840}" type="presParOf" srcId="{635BAC52-54B5-400A-BEAB-542D02D932BD}" destId="{6D82C7C6-9D97-41DC-8C48-462783C2032A}" srcOrd="0" destOrd="0" presId="urn:microsoft.com/office/officeart/2018/2/layout/IconVerticalSolidList"/>
    <dgm:cxn modelId="{E8AFBABF-D374-43A0-AA5F-9FE440DEE94D}" type="presParOf" srcId="{635BAC52-54B5-400A-BEAB-542D02D932BD}" destId="{B02FDC5A-0445-4859-8C9E-44DCDD5C1E39}" srcOrd="1" destOrd="0" presId="urn:microsoft.com/office/officeart/2018/2/layout/IconVerticalSolidList"/>
    <dgm:cxn modelId="{9B89F702-EAAD-4A1A-A767-86EC541E5206}" type="presParOf" srcId="{635BAC52-54B5-400A-BEAB-542D02D932BD}" destId="{A6D078AB-EE90-4076-A31F-EDA512838447}" srcOrd="2" destOrd="0" presId="urn:microsoft.com/office/officeart/2018/2/layout/IconVerticalSolidList"/>
    <dgm:cxn modelId="{9DA18E29-4BD5-493E-8E2C-6C36102A986E}" type="presParOf" srcId="{635BAC52-54B5-400A-BEAB-542D02D932BD}" destId="{A8153D0E-BF43-4733-AD79-DBCCE38C3941}" srcOrd="3" destOrd="0" presId="urn:microsoft.com/office/officeart/2018/2/layout/IconVerticalSolidList"/>
    <dgm:cxn modelId="{D98270BD-D324-4E2C-B956-291363282888}" type="presParOf" srcId="{38C956F3-48EB-451D-AFC3-7E619730436B}" destId="{43988AAD-577F-41AA-9E3B-D479BE84EDCA}" srcOrd="5" destOrd="0" presId="urn:microsoft.com/office/officeart/2018/2/layout/IconVerticalSolidList"/>
    <dgm:cxn modelId="{255C0812-F250-46A6-85ED-E6C81CDE7AB1}" type="presParOf" srcId="{38C956F3-48EB-451D-AFC3-7E619730436B}" destId="{ED61A6AF-76CF-4E5D-B598-36E7059D166D}" srcOrd="6" destOrd="0" presId="urn:microsoft.com/office/officeart/2018/2/layout/IconVerticalSolidList"/>
    <dgm:cxn modelId="{9E18E8D8-248C-4693-9EBB-AD43C0D6736A}" type="presParOf" srcId="{ED61A6AF-76CF-4E5D-B598-36E7059D166D}" destId="{C7975E30-CC3E-469A-BD33-AC732B30B700}" srcOrd="0" destOrd="0" presId="urn:microsoft.com/office/officeart/2018/2/layout/IconVerticalSolidList"/>
    <dgm:cxn modelId="{B41B3434-82E7-43E4-8634-C52C9EA8A462}" type="presParOf" srcId="{ED61A6AF-76CF-4E5D-B598-36E7059D166D}" destId="{D06E4658-8D19-427C-9DD7-5A2F81D2E476}" srcOrd="1" destOrd="0" presId="urn:microsoft.com/office/officeart/2018/2/layout/IconVerticalSolidList"/>
    <dgm:cxn modelId="{50337BD7-49FB-4C86-8FCE-645595152679}" type="presParOf" srcId="{ED61A6AF-76CF-4E5D-B598-36E7059D166D}" destId="{BD26FC25-6076-4B12-BA7E-3D1768F3D61F}" srcOrd="2" destOrd="0" presId="urn:microsoft.com/office/officeart/2018/2/layout/IconVerticalSolidList"/>
    <dgm:cxn modelId="{15F3C143-B629-448F-87A8-17496A3AABDD}" type="presParOf" srcId="{ED61A6AF-76CF-4E5D-B598-36E7059D166D}" destId="{18C298BC-B8B7-4970-B031-E89FA2751B60}" srcOrd="3" destOrd="0" presId="urn:microsoft.com/office/officeart/2018/2/layout/IconVerticalSolidList"/>
    <dgm:cxn modelId="{B5F7C155-B90C-48CD-90A1-6DE3EB3015FD}" type="presParOf" srcId="{38C956F3-48EB-451D-AFC3-7E619730436B}" destId="{49E4B759-C52B-4298-97D1-D06BEAD151D4}" srcOrd="7" destOrd="0" presId="urn:microsoft.com/office/officeart/2018/2/layout/IconVerticalSolidList"/>
    <dgm:cxn modelId="{D8236CEF-9538-4097-BA5A-615344FBB584}" type="presParOf" srcId="{38C956F3-48EB-451D-AFC3-7E619730436B}" destId="{701D49E7-B002-4418-8280-F4BFA04B39D7}" srcOrd="8" destOrd="0" presId="urn:microsoft.com/office/officeart/2018/2/layout/IconVerticalSolidList"/>
    <dgm:cxn modelId="{FBE2E2D1-742A-4B03-8443-FC0EA0C98425}" type="presParOf" srcId="{701D49E7-B002-4418-8280-F4BFA04B39D7}" destId="{0E8BD303-D3BF-4225-B972-796D90E6632D}" srcOrd="0" destOrd="0" presId="urn:microsoft.com/office/officeart/2018/2/layout/IconVerticalSolidList"/>
    <dgm:cxn modelId="{FD689B63-0935-4CF2-9FDA-D1BABA602862}" type="presParOf" srcId="{701D49E7-B002-4418-8280-F4BFA04B39D7}" destId="{B7BBFEA1-085C-481F-804F-E47CB100396C}" srcOrd="1" destOrd="0" presId="urn:microsoft.com/office/officeart/2018/2/layout/IconVerticalSolidList"/>
    <dgm:cxn modelId="{204921B4-647D-47AD-853D-086D1BC7703D}" type="presParOf" srcId="{701D49E7-B002-4418-8280-F4BFA04B39D7}" destId="{0073D035-0817-437F-AF5C-FAB181E27C14}" srcOrd="2" destOrd="0" presId="urn:microsoft.com/office/officeart/2018/2/layout/IconVerticalSolidList"/>
    <dgm:cxn modelId="{45AA4056-68B6-481C-BDCD-C757751213B3}" type="presParOf" srcId="{701D49E7-B002-4418-8280-F4BFA04B39D7}" destId="{11A3B429-6473-4CF1-AB85-CE079C6EAF26}" srcOrd="3" destOrd="0" presId="urn:microsoft.com/office/officeart/2018/2/layout/IconVerticalSolidList"/>
    <dgm:cxn modelId="{0132CC0B-A6D1-4590-80E6-7F5CA1DDE0C2}" type="presParOf" srcId="{38C956F3-48EB-451D-AFC3-7E619730436B}" destId="{E4093FD1-303A-43AC-80F4-4EE24F4CE802}" srcOrd="9" destOrd="0" presId="urn:microsoft.com/office/officeart/2018/2/layout/IconVerticalSolidList"/>
    <dgm:cxn modelId="{C0E694B7-491B-427B-98CB-4F46006F9799}" type="presParOf" srcId="{38C956F3-48EB-451D-AFC3-7E619730436B}" destId="{F8BF447E-BE89-4432-BDCE-18EC918D65F7}" srcOrd="10" destOrd="0" presId="urn:microsoft.com/office/officeart/2018/2/layout/IconVerticalSolidList"/>
    <dgm:cxn modelId="{5F8EB766-E117-4C5B-BA65-64422A154B60}" type="presParOf" srcId="{F8BF447E-BE89-4432-BDCE-18EC918D65F7}" destId="{5E4815D5-D0A4-4070-8CAA-CDE44498D445}" srcOrd="0" destOrd="0" presId="urn:microsoft.com/office/officeart/2018/2/layout/IconVerticalSolidList"/>
    <dgm:cxn modelId="{8203D02B-2D10-4D05-8BE7-C1F45B2A8FC8}" type="presParOf" srcId="{F8BF447E-BE89-4432-BDCE-18EC918D65F7}" destId="{0FFEE79C-437B-4572-A029-6C2FF3C9CAA3}" srcOrd="1" destOrd="0" presId="urn:microsoft.com/office/officeart/2018/2/layout/IconVerticalSolidList"/>
    <dgm:cxn modelId="{B5EC80A9-8C1F-4053-9E28-ABD12592891C}" type="presParOf" srcId="{F8BF447E-BE89-4432-BDCE-18EC918D65F7}" destId="{C40DC197-CAAC-42E7-8709-78542E08A33B}" srcOrd="2" destOrd="0" presId="urn:microsoft.com/office/officeart/2018/2/layout/IconVerticalSolidList"/>
    <dgm:cxn modelId="{52761E7B-55A7-4FD3-8447-3B913135B7BD}" type="presParOf" srcId="{F8BF447E-BE89-4432-BDCE-18EC918D65F7}" destId="{BF26D530-21FE-40EC-B3B1-4A06F3494AD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2FB1055-1AB0-48F9-AAAD-94C618DC011E}" type="doc">
      <dgm:prSet loTypeId="urn:microsoft.com/office/officeart/2018/2/layout/IconLabelList" loCatId="icon" qsTypeId="urn:microsoft.com/office/officeart/2005/8/quickstyle/simple1" qsCatId="simple" csTypeId="urn:microsoft.com/office/officeart/2005/8/colors/colorful2" csCatId="colorful" phldr="1"/>
      <dgm:spPr/>
      <dgm:t>
        <a:bodyPr/>
        <a:lstStyle/>
        <a:p>
          <a:endParaRPr lang="en-US"/>
        </a:p>
      </dgm:t>
    </dgm:pt>
    <dgm:pt modelId="{128E70C3-618B-45B6-9401-72D410A05123}">
      <dgm:prSet/>
      <dgm:spPr/>
      <dgm:t>
        <a:bodyPr/>
        <a:lstStyle/>
        <a:p>
          <a:pPr>
            <a:lnSpc>
              <a:spcPct val="100000"/>
            </a:lnSpc>
          </a:pPr>
          <a:r>
            <a:rPr lang="en-US"/>
            <a:t>OSHA opinion letters:  </a:t>
          </a:r>
          <a:r>
            <a:rPr lang="en-US" u="sng">
              <a:hlinkClick xmlns:r="http://schemas.openxmlformats.org/officeDocument/2006/relationships" r:id="rId1"/>
            </a:rPr>
            <a:t>https://www.osha.gov/laws-regs/interlinking/standards/1910.146</a:t>
          </a:r>
          <a:endParaRPr lang="en-US"/>
        </a:p>
      </dgm:t>
    </dgm:pt>
    <dgm:pt modelId="{418F1745-B5AE-47EF-B47C-1663935B5FA0}" type="parTrans" cxnId="{139EDEE2-6999-4C05-BD41-007FC60FD6D2}">
      <dgm:prSet/>
      <dgm:spPr/>
      <dgm:t>
        <a:bodyPr/>
        <a:lstStyle/>
        <a:p>
          <a:endParaRPr lang="en-US"/>
        </a:p>
      </dgm:t>
    </dgm:pt>
    <dgm:pt modelId="{09365575-0835-4B5E-965E-05D24B18F6B6}" type="sibTrans" cxnId="{139EDEE2-6999-4C05-BD41-007FC60FD6D2}">
      <dgm:prSet/>
      <dgm:spPr/>
      <dgm:t>
        <a:bodyPr/>
        <a:lstStyle/>
        <a:p>
          <a:endParaRPr lang="en-US"/>
        </a:p>
      </dgm:t>
    </dgm:pt>
    <dgm:pt modelId="{F2647C32-2675-4A35-93A9-F1F48F52AB32}">
      <dgm:prSet/>
      <dgm:spPr/>
      <dgm:t>
        <a:bodyPr/>
        <a:lstStyle/>
        <a:p>
          <a:pPr>
            <a:lnSpc>
              <a:spcPct val="100000"/>
            </a:lnSpc>
          </a:pPr>
          <a:r>
            <a:rPr lang="en-US"/>
            <a:t>Request consultations with Utah Occupational Safety and Health:  </a:t>
          </a:r>
          <a:r>
            <a:rPr lang="en-US" u="sng">
              <a:hlinkClick xmlns:r="http://schemas.openxmlformats.org/officeDocument/2006/relationships" r:id="rId1"/>
            </a:rPr>
            <a:t>https://www.osha.gov/laws-regs/interlinking/standards/1910.146</a:t>
          </a:r>
          <a:endParaRPr lang="en-US"/>
        </a:p>
      </dgm:t>
    </dgm:pt>
    <dgm:pt modelId="{711CE391-755A-4D21-B8DC-B5A4DFC67779}" type="parTrans" cxnId="{92D561DB-805A-46E4-86D6-153CCE6E5FCA}">
      <dgm:prSet/>
      <dgm:spPr/>
      <dgm:t>
        <a:bodyPr/>
        <a:lstStyle/>
        <a:p>
          <a:endParaRPr lang="en-US"/>
        </a:p>
      </dgm:t>
    </dgm:pt>
    <dgm:pt modelId="{BF2CA176-891B-4137-B24D-B9E270C5EDEA}" type="sibTrans" cxnId="{92D561DB-805A-46E4-86D6-153CCE6E5FCA}">
      <dgm:prSet/>
      <dgm:spPr/>
      <dgm:t>
        <a:bodyPr/>
        <a:lstStyle/>
        <a:p>
          <a:endParaRPr lang="en-US"/>
        </a:p>
      </dgm:t>
    </dgm:pt>
    <dgm:pt modelId="{CAAB77EF-3650-4BCD-AF4C-1F15A9D36214}">
      <dgm:prSet/>
      <dgm:spPr/>
      <dgm:t>
        <a:bodyPr/>
        <a:lstStyle/>
        <a:p>
          <a:pPr>
            <a:lnSpc>
              <a:spcPct val="100000"/>
            </a:lnSpc>
          </a:pPr>
          <a:r>
            <a:rPr lang="en-US">
              <a:hlinkClick xmlns:r="http://schemas.openxmlformats.org/officeDocument/2006/relationships" r:id="rId2"/>
            </a:rPr>
            <a:t>1910 | Occupational Safety and Health Administration</a:t>
          </a:r>
          <a:endParaRPr lang="en-US"/>
        </a:p>
        <a:p>
          <a:pPr>
            <a:lnSpc>
              <a:spcPct val="100000"/>
            </a:lnSpc>
          </a:pPr>
          <a:r>
            <a:rPr lang="en-US"/>
            <a:t>Look at Appendices!</a:t>
          </a:r>
        </a:p>
      </dgm:t>
    </dgm:pt>
    <dgm:pt modelId="{2E647CDB-D1DB-41A4-BE36-E66AD9A89846}" type="parTrans" cxnId="{50B1534E-9231-4B55-8236-06512E30AE63}">
      <dgm:prSet/>
      <dgm:spPr/>
      <dgm:t>
        <a:bodyPr/>
        <a:lstStyle/>
        <a:p>
          <a:endParaRPr lang="en-US"/>
        </a:p>
      </dgm:t>
    </dgm:pt>
    <dgm:pt modelId="{AA72CEBE-C30F-4916-8B49-1C30A8E40C22}" type="sibTrans" cxnId="{50B1534E-9231-4B55-8236-06512E30AE63}">
      <dgm:prSet/>
      <dgm:spPr/>
      <dgm:t>
        <a:bodyPr/>
        <a:lstStyle/>
        <a:p>
          <a:endParaRPr lang="en-US"/>
        </a:p>
      </dgm:t>
    </dgm:pt>
    <dgm:pt modelId="{4CDF1760-5392-4D40-9C48-901629D30275}" type="pres">
      <dgm:prSet presAssocID="{D2FB1055-1AB0-48F9-AAAD-94C618DC011E}" presName="root" presStyleCnt="0">
        <dgm:presLayoutVars>
          <dgm:dir/>
          <dgm:resizeHandles val="exact"/>
        </dgm:presLayoutVars>
      </dgm:prSet>
      <dgm:spPr/>
    </dgm:pt>
    <dgm:pt modelId="{E291A787-2F44-4BAA-A341-39933EEBE3E4}" type="pres">
      <dgm:prSet presAssocID="{128E70C3-618B-45B6-9401-72D410A05123}" presName="compNode" presStyleCnt="0"/>
      <dgm:spPr/>
    </dgm:pt>
    <dgm:pt modelId="{BBD43152-D867-42DD-BD51-27A092BE5252}" type="pres">
      <dgm:prSet presAssocID="{128E70C3-618B-45B6-9401-72D410A05123}" presName="iconRect" presStyleLbl="node1" presStyleIdx="0"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ocument"/>
        </a:ext>
      </dgm:extLst>
    </dgm:pt>
    <dgm:pt modelId="{AB81D25B-EC84-4822-9519-3FB7BC0494C6}" type="pres">
      <dgm:prSet presAssocID="{128E70C3-618B-45B6-9401-72D410A05123}" presName="spaceRect" presStyleCnt="0"/>
      <dgm:spPr/>
    </dgm:pt>
    <dgm:pt modelId="{D3818EC1-3A19-4307-BFAC-E81B1E383B76}" type="pres">
      <dgm:prSet presAssocID="{128E70C3-618B-45B6-9401-72D410A05123}" presName="textRect" presStyleLbl="revTx" presStyleIdx="0" presStyleCnt="3">
        <dgm:presLayoutVars>
          <dgm:chMax val="1"/>
          <dgm:chPref val="1"/>
        </dgm:presLayoutVars>
      </dgm:prSet>
      <dgm:spPr/>
    </dgm:pt>
    <dgm:pt modelId="{4476D0A5-A906-4405-8F44-C7CB194B5024}" type="pres">
      <dgm:prSet presAssocID="{09365575-0835-4B5E-965E-05D24B18F6B6}" presName="sibTrans" presStyleCnt="0"/>
      <dgm:spPr/>
    </dgm:pt>
    <dgm:pt modelId="{60362295-F65E-4F18-8CB9-2F2DCFBC33A0}" type="pres">
      <dgm:prSet presAssocID="{F2647C32-2675-4A35-93A9-F1F48F52AB32}" presName="compNode" presStyleCnt="0"/>
      <dgm:spPr/>
    </dgm:pt>
    <dgm:pt modelId="{ECC5A342-45C7-4CC0-A5E0-4314BF2BA5F9}" type="pres">
      <dgm:prSet presAssocID="{F2647C32-2675-4A35-93A9-F1F48F52AB32}" presName="iconRect" presStyleLbl="node1" presStyleIdx="1"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Hospital"/>
        </a:ext>
      </dgm:extLst>
    </dgm:pt>
    <dgm:pt modelId="{6EC3A5A3-0A76-4A41-8ECE-B1885665054B}" type="pres">
      <dgm:prSet presAssocID="{F2647C32-2675-4A35-93A9-F1F48F52AB32}" presName="spaceRect" presStyleCnt="0"/>
      <dgm:spPr/>
    </dgm:pt>
    <dgm:pt modelId="{A96E0FA9-AA0E-4971-B3FB-60ED7FB7769A}" type="pres">
      <dgm:prSet presAssocID="{F2647C32-2675-4A35-93A9-F1F48F52AB32}" presName="textRect" presStyleLbl="revTx" presStyleIdx="1" presStyleCnt="3">
        <dgm:presLayoutVars>
          <dgm:chMax val="1"/>
          <dgm:chPref val="1"/>
        </dgm:presLayoutVars>
      </dgm:prSet>
      <dgm:spPr/>
    </dgm:pt>
    <dgm:pt modelId="{11AFD00A-DEB2-4528-944E-927478DE0D74}" type="pres">
      <dgm:prSet presAssocID="{BF2CA176-891B-4137-B24D-B9E270C5EDEA}" presName="sibTrans" presStyleCnt="0"/>
      <dgm:spPr/>
    </dgm:pt>
    <dgm:pt modelId="{90FC4048-2673-4EB1-AA97-4A857FF1A3EF}" type="pres">
      <dgm:prSet presAssocID="{CAAB77EF-3650-4BCD-AF4C-1F15A9D36214}" presName="compNode" presStyleCnt="0"/>
      <dgm:spPr/>
    </dgm:pt>
    <dgm:pt modelId="{142A7640-81CA-4272-B2E3-177A4A593450}" type="pres">
      <dgm:prSet presAssocID="{CAAB77EF-3650-4BCD-AF4C-1F15A9D36214}" presName="iconRect" presStyleLbl="node1" presStyleIdx="2" presStyleCnt="3"/>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Medical"/>
        </a:ext>
      </dgm:extLst>
    </dgm:pt>
    <dgm:pt modelId="{D8D9824E-788C-4B5C-8F28-B9292E27E0A0}" type="pres">
      <dgm:prSet presAssocID="{CAAB77EF-3650-4BCD-AF4C-1F15A9D36214}" presName="spaceRect" presStyleCnt="0"/>
      <dgm:spPr/>
    </dgm:pt>
    <dgm:pt modelId="{78CC886B-D7BD-47D5-97B9-559FC30D524D}" type="pres">
      <dgm:prSet presAssocID="{CAAB77EF-3650-4BCD-AF4C-1F15A9D36214}" presName="textRect" presStyleLbl="revTx" presStyleIdx="2" presStyleCnt="3">
        <dgm:presLayoutVars>
          <dgm:chMax val="1"/>
          <dgm:chPref val="1"/>
        </dgm:presLayoutVars>
      </dgm:prSet>
      <dgm:spPr/>
    </dgm:pt>
  </dgm:ptLst>
  <dgm:cxnLst>
    <dgm:cxn modelId="{BEADD35E-29B7-4111-81E2-D5A08909CFBD}" type="presOf" srcId="{CAAB77EF-3650-4BCD-AF4C-1F15A9D36214}" destId="{78CC886B-D7BD-47D5-97B9-559FC30D524D}" srcOrd="0" destOrd="0" presId="urn:microsoft.com/office/officeart/2018/2/layout/IconLabelList"/>
    <dgm:cxn modelId="{50B1534E-9231-4B55-8236-06512E30AE63}" srcId="{D2FB1055-1AB0-48F9-AAAD-94C618DC011E}" destId="{CAAB77EF-3650-4BCD-AF4C-1F15A9D36214}" srcOrd="2" destOrd="0" parTransId="{2E647CDB-D1DB-41A4-BE36-E66AD9A89846}" sibTransId="{AA72CEBE-C30F-4916-8B49-1C30A8E40C22}"/>
    <dgm:cxn modelId="{29AF6AA8-33C3-4B28-A576-9D25E0BB3432}" type="presOf" srcId="{F2647C32-2675-4A35-93A9-F1F48F52AB32}" destId="{A96E0FA9-AA0E-4971-B3FB-60ED7FB7769A}" srcOrd="0" destOrd="0" presId="urn:microsoft.com/office/officeart/2018/2/layout/IconLabelList"/>
    <dgm:cxn modelId="{685F0EAB-BE68-40CA-B293-47A13F6D3851}" type="presOf" srcId="{D2FB1055-1AB0-48F9-AAAD-94C618DC011E}" destId="{4CDF1760-5392-4D40-9C48-901629D30275}" srcOrd="0" destOrd="0" presId="urn:microsoft.com/office/officeart/2018/2/layout/IconLabelList"/>
    <dgm:cxn modelId="{C07697D4-B93B-4A98-827A-1BA1B24F21AB}" type="presOf" srcId="{128E70C3-618B-45B6-9401-72D410A05123}" destId="{D3818EC1-3A19-4307-BFAC-E81B1E383B76}" srcOrd="0" destOrd="0" presId="urn:microsoft.com/office/officeart/2018/2/layout/IconLabelList"/>
    <dgm:cxn modelId="{92D561DB-805A-46E4-86D6-153CCE6E5FCA}" srcId="{D2FB1055-1AB0-48F9-AAAD-94C618DC011E}" destId="{F2647C32-2675-4A35-93A9-F1F48F52AB32}" srcOrd="1" destOrd="0" parTransId="{711CE391-755A-4D21-B8DC-B5A4DFC67779}" sibTransId="{BF2CA176-891B-4137-B24D-B9E270C5EDEA}"/>
    <dgm:cxn modelId="{139EDEE2-6999-4C05-BD41-007FC60FD6D2}" srcId="{D2FB1055-1AB0-48F9-AAAD-94C618DC011E}" destId="{128E70C3-618B-45B6-9401-72D410A05123}" srcOrd="0" destOrd="0" parTransId="{418F1745-B5AE-47EF-B47C-1663935B5FA0}" sibTransId="{09365575-0835-4B5E-965E-05D24B18F6B6}"/>
    <dgm:cxn modelId="{1237DBC4-40C1-471D-A6D1-1F4AE31511F6}" type="presParOf" srcId="{4CDF1760-5392-4D40-9C48-901629D30275}" destId="{E291A787-2F44-4BAA-A341-39933EEBE3E4}" srcOrd="0" destOrd="0" presId="urn:microsoft.com/office/officeart/2018/2/layout/IconLabelList"/>
    <dgm:cxn modelId="{1264F29E-56B0-4ED7-8B83-73071D4DBC06}" type="presParOf" srcId="{E291A787-2F44-4BAA-A341-39933EEBE3E4}" destId="{BBD43152-D867-42DD-BD51-27A092BE5252}" srcOrd="0" destOrd="0" presId="urn:microsoft.com/office/officeart/2018/2/layout/IconLabelList"/>
    <dgm:cxn modelId="{2CC147E3-0150-48AC-97E8-16EACBE0D5F7}" type="presParOf" srcId="{E291A787-2F44-4BAA-A341-39933EEBE3E4}" destId="{AB81D25B-EC84-4822-9519-3FB7BC0494C6}" srcOrd="1" destOrd="0" presId="urn:microsoft.com/office/officeart/2018/2/layout/IconLabelList"/>
    <dgm:cxn modelId="{512EE084-7216-49D5-BF68-47A5D5ED0634}" type="presParOf" srcId="{E291A787-2F44-4BAA-A341-39933EEBE3E4}" destId="{D3818EC1-3A19-4307-BFAC-E81B1E383B76}" srcOrd="2" destOrd="0" presId="urn:microsoft.com/office/officeart/2018/2/layout/IconLabelList"/>
    <dgm:cxn modelId="{8C820C68-6C4F-4348-8C1D-AD2625B9DFE1}" type="presParOf" srcId="{4CDF1760-5392-4D40-9C48-901629D30275}" destId="{4476D0A5-A906-4405-8F44-C7CB194B5024}" srcOrd="1" destOrd="0" presId="urn:microsoft.com/office/officeart/2018/2/layout/IconLabelList"/>
    <dgm:cxn modelId="{A3D317E4-DCCA-4EDE-AA6D-BF36016DE2BE}" type="presParOf" srcId="{4CDF1760-5392-4D40-9C48-901629D30275}" destId="{60362295-F65E-4F18-8CB9-2F2DCFBC33A0}" srcOrd="2" destOrd="0" presId="urn:microsoft.com/office/officeart/2018/2/layout/IconLabelList"/>
    <dgm:cxn modelId="{B3E8D2FF-D570-4189-B075-C8E8A54EC6E4}" type="presParOf" srcId="{60362295-F65E-4F18-8CB9-2F2DCFBC33A0}" destId="{ECC5A342-45C7-4CC0-A5E0-4314BF2BA5F9}" srcOrd="0" destOrd="0" presId="urn:microsoft.com/office/officeart/2018/2/layout/IconLabelList"/>
    <dgm:cxn modelId="{322956DE-BA66-4BDD-8C85-9BC3E5F5866B}" type="presParOf" srcId="{60362295-F65E-4F18-8CB9-2F2DCFBC33A0}" destId="{6EC3A5A3-0A76-4A41-8ECE-B1885665054B}" srcOrd="1" destOrd="0" presId="urn:microsoft.com/office/officeart/2018/2/layout/IconLabelList"/>
    <dgm:cxn modelId="{439C3C25-3E32-4718-8CB9-216EFF2FB859}" type="presParOf" srcId="{60362295-F65E-4F18-8CB9-2F2DCFBC33A0}" destId="{A96E0FA9-AA0E-4971-B3FB-60ED7FB7769A}" srcOrd="2" destOrd="0" presId="urn:microsoft.com/office/officeart/2018/2/layout/IconLabelList"/>
    <dgm:cxn modelId="{1C72D72C-F579-46D2-85F9-6125ED936EDD}" type="presParOf" srcId="{4CDF1760-5392-4D40-9C48-901629D30275}" destId="{11AFD00A-DEB2-4528-944E-927478DE0D74}" srcOrd="3" destOrd="0" presId="urn:microsoft.com/office/officeart/2018/2/layout/IconLabelList"/>
    <dgm:cxn modelId="{E423BCB6-CA12-4486-8D39-76980A4679F0}" type="presParOf" srcId="{4CDF1760-5392-4D40-9C48-901629D30275}" destId="{90FC4048-2673-4EB1-AA97-4A857FF1A3EF}" srcOrd="4" destOrd="0" presId="urn:microsoft.com/office/officeart/2018/2/layout/IconLabelList"/>
    <dgm:cxn modelId="{39DDDF6C-473A-46E9-BEAA-F0F917B00E85}" type="presParOf" srcId="{90FC4048-2673-4EB1-AA97-4A857FF1A3EF}" destId="{142A7640-81CA-4272-B2E3-177A4A593450}" srcOrd="0" destOrd="0" presId="urn:microsoft.com/office/officeart/2018/2/layout/IconLabelList"/>
    <dgm:cxn modelId="{200F7320-509B-432C-8DF4-C83EEAFF3A0B}" type="presParOf" srcId="{90FC4048-2673-4EB1-AA97-4A857FF1A3EF}" destId="{D8D9824E-788C-4B5C-8F28-B9292E27E0A0}" srcOrd="1" destOrd="0" presId="urn:microsoft.com/office/officeart/2018/2/layout/IconLabelList"/>
    <dgm:cxn modelId="{1D3148D2-C92B-46B7-90CE-D2DFC8F8F02E}" type="presParOf" srcId="{90FC4048-2673-4EB1-AA97-4A857FF1A3EF}" destId="{78CC886B-D7BD-47D5-97B9-559FC30D524D}"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4F8788-4FAF-4926-A537-524B1F980EA3}">
      <dsp:nvSpPr>
        <dsp:cNvPr id="0" name=""/>
        <dsp:cNvSpPr/>
      </dsp:nvSpPr>
      <dsp:spPr>
        <a:xfrm>
          <a:off x="0" y="382179"/>
          <a:ext cx="5914209" cy="1613576"/>
        </a:xfrm>
        <a:prstGeom prst="roundRect">
          <a:avLst/>
        </a:prstGeom>
        <a:blipFill>
          <a:blip xmlns:r="http://schemas.openxmlformats.org/officeDocument/2006/relationships" r:embed="rId1">
            <a:duotone>
              <a:schemeClr val="accent2">
                <a:hueOff val="0"/>
                <a:satOff val="0"/>
                <a:lumOff val="0"/>
                <a:alphaOff val="0"/>
                <a:shade val="74000"/>
                <a:satMod val="130000"/>
                <a:lumMod val="90000"/>
              </a:schemeClr>
              <a:schemeClr val="accent2">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On 07/21/2009, I was dispatched on an unattended death at 1830 West 11800 South. The call stated there was a male in a water manhole in full arrest.</a:t>
          </a:r>
        </a:p>
      </dsp:txBody>
      <dsp:txXfrm>
        <a:off x="78768" y="460947"/>
        <a:ext cx="5756673" cy="1456040"/>
      </dsp:txXfrm>
    </dsp:sp>
    <dsp:sp modelId="{CA559F4C-8189-4EAB-A7A5-566878970199}">
      <dsp:nvSpPr>
        <dsp:cNvPr id="0" name=""/>
        <dsp:cNvSpPr/>
      </dsp:nvSpPr>
      <dsp:spPr>
        <a:xfrm>
          <a:off x="0" y="2044715"/>
          <a:ext cx="5914209" cy="1613576"/>
        </a:xfrm>
        <a:prstGeom prst="roundRect">
          <a:avLst/>
        </a:prstGeom>
        <a:blipFill>
          <a:blip xmlns:r="http://schemas.openxmlformats.org/officeDocument/2006/relationships" r:embed="rId1">
            <a:duotone>
              <a:schemeClr val="accent2">
                <a:hueOff val="1681577"/>
                <a:satOff val="-1786"/>
                <a:lumOff val="1372"/>
                <a:alphaOff val="0"/>
                <a:shade val="74000"/>
                <a:satMod val="130000"/>
                <a:lumMod val="90000"/>
              </a:schemeClr>
              <a:schemeClr val="accent2">
                <a:hueOff val="1681577"/>
                <a:satOff val="-1786"/>
                <a:lumOff val="1372"/>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Unified Fire Heavy Rescue 121, Unified Fire Ladder 120 and South Jordan Police were on scene.</a:t>
          </a:r>
        </a:p>
      </dsp:txBody>
      <dsp:txXfrm>
        <a:off x="78768" y="2123483"/>
        <a:ext cx="5756673" cy="1456040"/>
      </dsp:txXfrm>
    </dsp:sp>
    <dsp:sp modelId="{F63D064F-8733-49A4-9993-092BC07F756D}">
      <dsp:nvSpPr>
        <dsp:cNvPr id="0" name=""/>
        <dsp:cNvSpPr/>
      </dsp:nvSpPr>
      <dsp:spPr>
        <a:xfrm>
          <a:off x="0" y="3707252"/>
          <a:ext cx="5914209" cy="1613576"/>
        </a:xfrm>
        <a:prstGeom prst="roundRect">
          <a:avLst/>
        </a:prstGeom>
        <a:blipFill>
          <a:blip xmlns:r="http://schemas.openxmlformats.org/officeDocument/2006/relationships" r:embed="rId1">
            <a:duotone>
              <a:schemeClr val="accent2">
                <a:hueOff val="3363155"/>
                <a:satOff val="-3572"/>
                <a:lumOff val="2745"/>
                <a:alphaOff val="0"/>
                <a:shade val="74000"/>
                <a:satMod val="130000"/>
                <a:lumMod val="90000"/>
              </a:schemeClr>
              <a:schemeClr val="accent2">
                <a:hueOff val="3363155"/>
                <a:satOff val="-3572"/>
                <a:lumOff val="2745"/>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I was informed by Unified Fire that the male inside the manhole was deceased. The deceased male was identified as Danny Crump. I spoke with a male, [Riverton City employee] was on scene and he stated he was the first one there and noticed Danny. [Employee] stated he did not go inside the manhole and called 911.  [LUCKILY EMPLOYEE DID’NT ATTEMPT RESCUE]</a:t>
          </a:r>
        </a:p>
      </dsp:txBody>
      <dsp:txXfrm>
        <a:off x="78768" y="3786020"/>
        <a:ext cx="5756673" cy="14560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3BE02C-AB78-42BF-9A84-89F41E138260}">
      <dsp:nvSpPr>
        <dsp:cNvPr id="0" name=""/>
        <dsp:cNvSpPr/>
      </dsp:nvSpPr>
      <dsp:spPr>
        <a:xfrm>
          <a:off x="0" y="3167842"/>
          <a:ext cx="5914209" cy="2078447"/>
        </a:xfrm>
        <a:prstGeom prst="rect">
          <a:avLst/>
        </a:prstGeom>
        <a:blipFill>
          <a:blip xmlns:r="http://schemas.openxmlformats.org/officeDocument/2006/relationships" r:embed="rId1">
            <a:duotone>
              <a:schemeClr val="accent2">
                <a:hueOff val="0"/>
                <a:satOff val="0"/>
                <a:lumOff val="0"/>
                <a:alphaOff val="0"/>
                <a:shade val="74000"/>
                <a:satMod val="130000"/>
                <a:lumMod val="90000"/>
              </a:schemeClr>
              <a:schemeClr val="accent2">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a:t>This results when there is lower than normal amounts of oxygen in the respired air available. This can be the result of consumption of the oxygen by natural processes or by replacement of the oxygen by other gases such as methane, carbon dioxide or nitrogen. </a:t>
          </a:r>
        </a:p>
      </dsp:txBody>
      <dsp:txXfrm>
        <a:off x="0" y="3167842"/>
        <a:ext cx="5914209" cy="2078447"/>
      </dsp:txXfrm>
    </dsp:sp>
    <dsp:sp modelId="{FA0503D4-5C23-4CD9-80E9-A3B9842D3451}">
      <dsp:nvSpPr>
        <dsp:cNvPr id="0" name=""/>
        <dsp:cNvSpPr/>
      </dsp:nvSpPr>
      <dsp:spPr>
        <a:xfrm rot="10800000">
          <a:off x="0" y="2366"/>
          <a:ext cx="5914209" cy="3196652"/>
        </a:xfrm>
        <a:prstGeom prst="upArrowCallout">
          <a:avLst/>
        </a:prstGeom>
        <a:blipFill>
          <a:blip xmlns:r="http://schemas.openxmlformats.org/officeDocument/2006/relationships" r:embed="rId1">
            <a:duotone>
              <a:schemeClr val="accent2">
                <a:hueOff val="3363155"/>
                <a:satOff val="-3572"/>
                <a:lumOff val="2745"/>
                <a:alphaOff val="0"/>
                <a:shade val="74000"/>
                <a:satMod val="130000"/>
                <a:lumMod val="90000"/>
              </a:schemeClr>
              <a:schemeClr val="accent2">
                <a:hueOff val="3363155"/>
                <a:satOff val="-3572"/>
                <a:lumOff val="2745"/>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a:t>Medical Examiner’s opinion: Danny Crump died as the result of asphyxia due to suffocation. </a:t>
          </a:r>
        </a:p>
      </dsp:txBody>
      <dsp:txXfrm rot="10800000">
        <a:off x="0" y="2366"/>
        <a:ext cx="5914209" cy="207708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8A33AB-5B5A-4531-ACB1-0ED671D02414}">
      <dsp:nvSpPr>
        <dsp:cNvPr id="0" name=""/>
        <dsp:cNvSpPr/>
      </dsp:nvSpPr>
      <dsp:spPr>
        <a:xfrm>
          <a:off x="0" y="640"/>
          <a:ext cx="5914209" cy="149925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BCA9E6-A00C-47C2-A39D-F24DF789DC77}">
      <dsp:nvSpPr>
        <dsp:cNvPr id="0" name=""/>
        <dsp:cNvSpPr/>
      </dsp:nvSpPr>
      <dsp:spPr>
        <a:xfrm>
          <a:off x="453523" y="337971"/>
          <a:ext cx="824587" cy="8245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A6E13A3-6F45-4FF5-A1E2-3AE6D3286836}">
      <dsp:nvSpPr>
        <dsp:cNvPr id="0" name=""/>
        <dsp:cNvSpPr/>
      </dsp:nvSpPr>
      <dsp:spPr>
        <a:xfrm>
          <a:off x="1731633" y="640"/>
          <a:ext cx="4182575" cy="1499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671" tIns="158671" rIns="158671" bIns="158671" numCol="1" spcCol="1270" anchor="ctr" anchorCtr="0">
          <a:noAutofit/>
        </a:bodyPr>
        <a:lstStyle/>
        <a:p>
          <a:pPr marL="0" lvl="0" indent="0" algn="l" defTabSz="1066800">
            <a:lnSpc>
              <a:spcPct val="90000"/>
            </a:lnSpc>
            <a:spcBef>
              <a:spcPct val="0"/>
            </a:spcBef>
            <a:spcAft>
              <a:spcPct val="35000"/>
            </a:spcAft>
            <a:buNone/>
          </a:pPr>
          <a:r>
            <a:rPr lang="en-US" sz="2400" kern="1200"/>
            <a:t>Citation resulted in 9 separate violations</a:t>
          </a:r>
        </a:p>
      </dsp:txBody>
      <dsp:txXfrm>
        <a:off x="1731633" y="640"/>
        <a:ext cx="4182575" cy="1499250"/>
      </dsp:txXfrm>
    </dsp:sp>
    <dsp:sp modelId="{FD885189-50DA-4164-8244-C6A67FCFD336}">
      <dsp:nvSpPr>
        <dsp:cNvPr id="0" name=""/>
        <dsp:cNvSpPr/>
      </dsp:nvSpPr>
      <dsp:spPr>
        <a:xfrm>
          <a:off x="0" y="1874703"/>
          <a:ext cx="5914209" cy="149925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C3920C3-D92A-4877-A22F-5B1CF306B9CF}">
      <dsp:nvSpPr>
        <dsp:cNvPr id="0" name=""/>
        <dsp:cNvSpPr/>
      </dsp:nvSpPr>
      <dsp:spPr>
        <a:xfrm>
          <a:off x="453523" y="2212034"/>
          <a:ext cx="824587" cy="8245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A41201D-BB35-4362-B253-D8F31D627344}">
      <dsp:nvSpPr>
        <dsp:cNvPr id="0" name=""/>
        <dsp:cNvSpPr/>
      </dsp:nvSpPr>
      <dsp:spPr>
        <a:xfrm>
          <a:off x="1731633" y="1874703"/>
          <a:ext cx="4182575" cy="1499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671" tIns="158671" rIns="158671" bIns="158671" numCol="1" spcCol="1270" anchor="ctr" anchorCtr="0">
          <a:noAutofit/>
        </a:bodyPr>
        <a:lstStyle/>
        <a:p>
          <a:pPr marL="0" lvl="0" indent="0" algn="l" defTabSz="1066800">
            <a:lnSpc>
              <a:spcPct val="90000"/>
            </a:lnSpc>
            <a:spcBef>
              <a:spcPct val="0"/>
            </a:spcBef>
            <a:spcAft>
              <a:spcPct val="35000"/>
            </a:spcAft>
            <a:buNone/>
          </a:pPr>
          <a:r>
            <a:rPr lang="en-US" sz="2400" kern="1200" dirty="0"/>
            <a:t>Permanent record of what happened, found on OSHA website:</a:t>
          </a:r>
        </a:p>
      </dsp:txBody>
      <dsp:txXfrm>
        <a:off x="1731633" y="1874703"/>
        <a:ext cx="4182575" cy="1499250"/>
      </dsp:txXfrm>
    </dsp:sp>
    <dsp:sp modelId="{A0D9686B-4A8D-4106-96D5-87CF0816C66F}">
      <dsp:nvSpPr>
        <dsp:cNvPr id="0" name=""/>
        <dsp:cNvSpPr/>
      </dsp:nvSpPr>
      <dsp:spPr>
        <a:xfrm>
          <a:off x="0" y="3748766"/>
          <a:ext cx="5914209" cy="149925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722E9A-A326-46AA-9DFE-62B970BC0EFE}">
      <dsp:nvSpPr>
        <dsp:cNvPr id="0" name=""/>
        <dsp:cNvSpPr/>
      </dsp:nvSpPr>
      <dsp:spPr>
        <a:xfrm>
          <a:off x="453523" y="4086097"/>
          <a:ext cx="824587" cy="8245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C7BAF90-6B20-4ED4-9E79-2CD7921C5539}">
      <dsp:nvSpPr>
        <dsp:cNvPr id="0" name=""/>
        <dsp:cNvSpPr/>
      </dsp:nvSpPr>
      <dsp:spPr>
        <a:xfrm>
          <a:off x="1731633" y="3748766"/>
          <a:ext cx="4182575" cy="1499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671" tIns="158671" rIns="158671" bIns="158671" numCol="1" spcCol="1270" anchor="ctr" anchorCtr="0">
          <a:noAutofit/>
        </a:bodyPr>
        <a:lstStyle/>
        <a:p>
          <a:pPr marL="0" lvl="0" indent="0" algn="l" defTabSz="1066800">
            <a:lnSpc>
              <a:spcPct val="90000"/>
            </a:lnSpc>
            <a:spcBef>
              <a:spcPct val="0"/>
            </a:spcBef>
            <a:spcAft>
              <a:spcPct val="35000"/>
            </a:spcAft>
            <a:buNone/>
          </a:pPr>
          <a:r>
            <a:rPr lang="en-US" sz="2400" kern="1200" dirty="0">
              <a:hlinkClick xmlns:r="http://schemas.openxmlformats.org/officeDocument/2006/relationships" r:id="rId7"/>
            </a:rPr>
            <a:t>Inspection Detail | Occupational Safety and Health Administration osha.gov</a:t>
          </a:r>
          <a:endParaRPr lang="en-US" sz="2400" kern="1200" dirty="0"/>
        </a:p>
      </dsp:txBody>
      <dsp:txXfrm>
        <a:off x="1731633" y="3748766"/>
        <a:ext cx="4182575" cy="14992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B78677-AD7F-4D68-AE45-CB7376551DD4}">
      <dsp:nvSpPr>
        <dsp:cNvPr id="0" name=""/>
        <dsp:cNvSpPr/>
      </dsp:nvSpPr>
      <dsp:spPr>
        <a:xfrm>
          <a:off x="915389" y="279192"/>
          <a:ext cx="1248817" cy="124881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7A73B4E-6F4C-4DBE-B274-39915B9B2479}">
      <dsp:nvSpPr>
        <dsp:cNvPr id="0" name=""/>
        <dsp:cNvSpPr/>
      </dsp:nvSpPr>
      <dsp:spPr>
        <a:xfrm>
          <a:off x="152222" y="1875690"/>
          <a:ext cx="277514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a:t>29 C.F.R. § 1910.12(b) defines construction work as work for construction, alteration, and/or repair, including painting and decorating, reconfiguration of space or installation of substantially new equipment.</a:t>
          </a:r>
        </a:p>
      </dsp:txBody>
      <dsp:txXfrm>
        <a:off x="152222" y="1875690"/>
        <a:ext cx="2775149" cy="720000"/>
      </dsp:txXfrm>
    </dsp:sp>
    <dsp:sp modelId="{B436EC29-6511-4CC1-A6B5-861454ED7B97}">
      <dsp:nvSpPr>
        <dsp:cNvPr id="0" name=""/>
        <dsp:cNvSpPr/>
      </dsp:nvSpPr>
      <dsp:spPr>
        <a:xfrm>
          <a:off x="4176189" y="279192"/>
          <a:ext cx="1248817" cy="124881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46497ED-214D-46D2-8039-B7D94F499626}">
      <dsp:nvSpPr>
        <dsp:cNvPr id="0" name=""/>
        <dsp:cNvSpPr/>
      </dsp:nvSpPr>
      <dsp:spPr>
        <a:xfrm>
          <a:off x="3413023" y="1875690"/>
          <a:ext cx="277514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b="1" u="sng" kern="1200" dirty="0"/>
            <a:t>Construction standards found in 29 C.F.R. pt. 1926.</a:t>
          </a:r>
          <a:r>
            <a:rPr lang="en-US" sz="1100" b="1" kern="1200" dirty="0"/>
            <a:t>  </a:t>
          </a:r>
          <a:r>
            <a:rPr lang="en-US" sz="1100" kern="1200" dirty="0"/>
            <a:t>Refurbishing of existing equipment and space = maintenance. Maintenance operations are covered by OSHA standard 29 C.F.R. § 1910</a:t>
          </a:r>
        </a:p>
      </dsp:txBody>
      <dsp:txXfrm>
        <a:off x="3413023" y="1875690"/>
        <a:ext cx="2775149" cy="720000"/>
      </dsp:txXfrm>
    </dsp:sp>
    <dsp:sp modelId="{5D24043C-592A-41B7-ABC0-6AD42116930A}">
      <dsp:nvSpPr>
        <dsp:cNvPr id="0" name=""/>
        <dsp:cNvSpPr/>
      </dsp:nvSpPr>
      <dsp:spPr>
        <a:xfrm>
          <a:off x="7436990" y="279192"/>
          <a:ext cx="1248817" cy="124881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7C67AC2-F372-4F9B-A25B-6AAE2F798543}">
      <dsp:nvSpPr>
        <dsp:cNvPr id="0" name=""/>
        <dsp:cNvSpPr/>
      </dsp:nvSpPr>
      <dsp:spPr>
        <a:xfrm>
          <a:off x="6673824" y="1875690"/>
          <a:ext cx="277514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dirty="0"/>
            <a:t>29 C.F.R. § 1910.146 </a:t>
          </a:r>
          <a:r>
            <a:rPr lang="en-US" sz="1100" b="1" u="sng" kern="1200" dirty="0"/>
            <a:t>does not apply to construction activities</a:t>
          </a:r>
          <a:r>
            <a:rPr lang="en-US" sz="1100" kern="1200" dirty="0"/>
            <a:t>, it does apply to maintenance type operations in confined spaces. Example: relining of a sewer line sleeve which is pushed through a section of the existing system.</a:t>
          </a:r>
        </a:p>
      </dsp:txBody>
      <dsp:txXfrm>
        <a:off x="6673824" y="1875690"/>
        <a:ext cx="2775149" cy="720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47DB1C-AD30-45A0-97A4-A9A25F23E040}">
      <dsp:nvSpPr>
        <dsp:cNvPr id="0" name=""/>
        <dsp:cNvSpPr/>
      </dsp:nvSpPr>
      <dsp:spPr>
        <a:xfrm>
          <a:off x="0" y="4259"/>
          <a:ext cx="5914209" cy="68026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5CC782-14C6-47BF-ACFC-4204455C2678}">
      <dsp:nvSpPr>
        <dsp:cNvPr id="0" name=""/>
        <dsp:cNvSpPr/>
      </dsp:nvSpPr>
      <dsp:spPr>
        <a:xfrm>
          <a:off x="205779" y="157317"/>
          <a:ext cx="374509" cy="37414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EC88012-FCD9-4DEE-B9A8-8D79FF1CD3DA}">
      <dsp:nvSpPr>
        <dsp:cNvPr id="0" name=""/>
        <dsp:cNvSpPr/>
      </dsp:nvSpPr>
      <dsp:spPr>
        <a:xfrm>
          <a:off x="786067" y="4259"/>
          <a:ext cx="5104332" cy="722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494" tIns="76494" rIns="76494" bIns="76494" numCol="1" spcCol="1270" anchor="ctr" anchorCtr="0">
          <a:noAutofit/>
        </a:bodyPr>
        <a:lstStyle/>
        <a:p>
          <a:pPr marL="0" lvl="0" indent="0" algn="l" defTabSz="622300">
            <a:lnSpc>
              <a:spcPct val="100000"/>
            </a:lnSpc>
            <a:spcBef>
              <a:spcPct val="0"/>
            </a:spcBef>
            <a:spcAft>
              <a:spcPct val="35000"/>
            </a:spcAft>
            <a:buNone/>
          </a:pPr>
          <a:r>
            <a:rPr lang="en-US" sz="1400" kern="1200"/>
            <a:t>Permit-required confined space (permit space) means a confined space that has one or more of the following characteristics:</a:t>
          </a:r>
        </a:p>
      </dsp:txBody>
      <dsp:txXfrm>
        <a:off x="786067" y="4259"/>
        <a:ext cx="5104332" cy="722777"/>
      </dsp:txXfrm>
    </dsp:sp>
    <dsp:sp modelId="{68BC530E-BC49-4119-B45F-F32AD9B872DE}">
      <dsp:nvSpPr>
        <dsp:cNvPr id="0" name=""/>
        <dsp:cNvSpPr/>
      </dsp:nvSpPr>
      <dsp:spPr>
        <a:xfrm>
          <a:off x="0" y="907731"/>
          <a:ext cx="5914209" cy="68026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EAB3B38-EB35-41C4-B1CA-AE80B13EFBF4}">
      <dsp:nvSpPr>
        <dsp:cNvPr id="0" name=""/>
        <dsp:cNvSpPr/>
      </dsp:nvSpPr>
      <dsp:spPr>
        <a:xfrm>
          <a:off x="205779" y="1060790"/>
          <a:ext cx="374509" cy="37414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C5B20AE-D2DD-4187-9748-3B1AAFDCBA4A}">
      <dsp:nvSpPr>
        <dsp:cNvPr id="0" name=""/>
        <dsp:cNvSpPr/>
      </dsp:nvSpPr>
      <dsp:spPr>
        <a:xfrm>
          <a:off x="786067" y="907731"/>
          <a:ext cx="5104332" cy="722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494" tIns="76494" rIns="76494" bIns="76494" numCol="1" spcCol="1270" anchor="ctr" anchorCtr="0">
          <a:noAutofit/>
        </a:bodyPr>
        <a:lstStyle/>
        <a:p>
          <a:pPr marL="0" lvl="0" indent="0" algn="l" defTabSz="622300">
            <a:lnSpc>
              <a:spcPct val="100000"/>
            </a:lnSpc>
            <a:spcBef>
              <a:spcPct val="0"/>
            </a:spcBef>
            <a:spcAft>
              <a:spcPct val="35000"/>
            </a:spcAft>
            <a:buNone/>
          </a:pPr>
          <a:r>
            <a:rPr lang="en-US" sz="1400" kern="1200"/>
            <a:t>Contains or has a potential to contain a hazardous atmosphere;</a:t>
          </a:r>
        </a:p>
      </dsp:txBody>
      <dsp:txXfrm>
        <a:off x="786067" y="907731"/>
        <a:ext cx="5104332" cy="722777"/>
      </dsp:txXfrm>
    </dsp:sp>
    <dsp:sp modelId="{6D82C7C6-9D97-41DC-8C48-462783C2032A}">
      <dsp:nvSpPr>
        <dsp:cNvPr id="0" name=""/>
        <dsp:cNvSpPr/>
      </dsp:nvSpPr>
      <dsp:spPr>
        <a:xfrm>
          <a:off x="0" y="1811203"/>
          <a:ext cx="5914209" cy="68026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2FDC5A-0445-4859-8C9E-44DCDD5C1E39}">
      <dsp:nvSpPr>
        <dsp:cNvPr id="0" name=""/>
        <dsp:cNvSpPr/>
      </dsp:nvSpPr>
      <dsp:spPr>
        <a:xfrm>
          <a:off x="205779" y="1964262"/>
          <a:ext cx="374509" cy="37414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8153D0E-BF43-4733-AD79-DBCCE38C3941}">
      <dsp:nvSpPr>
        <dsp:cNvPr id="0" name=""/>
        <dsp:cNvSpPr/>
      </dsp:nvSpPr>
      <dsp:spPr>
        <a:xfrm>
          <a:off x="786067" y="1811203"/>
          <a:ext cx="5104332" cy="722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494" tIns="76494" rIns="76494" bIns="76494" numCol="1" spcCol="1270" anchor="ctr" anchorCtr="0">
          <a:noAutofit/>
        </a:bodyPr>
        <a:lstStyle/>
        <a:p>
          <a:pPr marL="0" lvl="0" indent="0" algn="l" defTabSz="622300">
            <a:lnSpc>
              <a:spcPct val="100000"/>
            </a:lnSpc>
            <a:spcBef>
              <a:spcPct val="0"/>
            </a:spcBef>
            <a:spcAft>
              <a:spcPct val="35000"/>
            </a:spcAft>
            <a:buNone/>
          </a:pPr>
          <a:r>
            <a:rPr lang="en-US" sz="1400" kern="1200"/>
            <a:t>Contains a material that has the potential for engulfing an entrant;</a:t>
          </a:r>
        </a:p>
      </dsp:txBody>
      <dsp:txXfrm>
        <a:off x="786067" y="1811203"/>
        <a:ext cx="5104332" cy="722777"/>
      </dsp:txXfrm>
    </dsp:sp>
    <dsp:sp modelId="{C7975E30-CC3E-469A-BD33-AC732B30B700}">
      <dsp:nvSpPr>
        <dsp:cNvPr id="0" name=""/>
        <dsp:cNvSpPr/>
      </dsp:nvSpPr>
      <dsp:spPr>
        <a:xfrm>
          <a:off x="0" y="2714675"/>
          <a:ext cx="5914209" cy="68026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6E4658-8D19-427C-9DD7-5A2F81D2E476}">
      <dsp:nvSpPr>
        <dsp:cNvPr id="0" name=""/>
        <dsp:cNvSpPr/>
      </dsp:nvSpPr>
      <dsp:spPr>
        <a:xfrm>
          <a:off x="205779" y="2867734"/>
          <a:ext cx="374509" cy="37414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8C298BC-B8B7-4970-B031-E89FA2751B60}">
      <dsp:nvSpPr>
        <dsp:cNvPr id="0" name=""/>
        <dsp:cNvSpPr/>
      </dsp:nvSpPr>
      <dsp:spPr>
        <a:xfrm>
          <a:off x="786067" y="2714675"/>
          <a:ext cx="5104332" cy="722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494" tIns="76494" rIns="76494" bIns="76494" numCol="1" spcCol="1270" anchor="ctr" anchorCtr="0">
          <a:noAutofit/>
        </a:bodyPr>
        <a:lstStyle/>
        <a:p>
          <a:pPr marL="0" lvl="0" indent="0" algn="l" defTabSz="622300">
            <a:lnSpc>
              <a:spcPct val="100000"/>
            </a:lnSpc>
            <a:spcBef>
              <a:spcPct val="0"/>
            </a:spcBef>
            <a:spcAft>
              <a:spcPct val="35000"/>
            </a:spcAft>
            <a:buNone/>
          </a:pPr>
          <a:r>
            <a:rPr lang="en-US" sz="1400" kern="1200"/>
            <a:t>Has an internal configuration such that an entrant could be trapped or asphyxiated by inwardly converging walls or by a floor which slopes downward and tapers to a smaller cross- section; or</a:t>
          </a:r>
        </a:p>
      </dsp:txBody>
      <dsp:txXfrm>
        <a:off x="786067" y="2714675"/>
        <a:ext cx="5104332" cy="722777"/>
      </dsp:txXfrm>
    </dsp:sp>
    <dsp:sp modelId="{0E8BD303-D3BF-4225-B972-796D90E6632D}">
      <dsp:nvSpPr>
        <dsp:cNvPr id="0" name=""/>
        <dsp:cNvSpPr/>
      </dsp:nvSpPr>
      <dsp:spPr>
        <a:xfrm>
          <a:off x="0" y="3618147"/>
          <a:ext cx="5914209" cy="68026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BBFEA1-085C-481F-804F-E47CB100396C}">
      <dsp:nvSpPr>
        <dsp:cNvPr id="0" name=""/>
        <dsp:cNvSpPr/>
      </dsp:nvSpPr>
      <dsp:spPr>
        <a:xfrm>
          <a:off x="205779" y="3771206"/>
          <a:ext cx="374509" cy="37414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1A3B429-6473-4CF1-AB85-CE079C6EAF26}">
      <dsp:nvSpPr>
        <dsp:cNvPr id="0" name=""/>
        <dsp:cNvSpPr/>
      </dsp:nvSpPr>
      <dsp:spPr>
        <a:xfrm>
          <a:off x="786067" y="3618147"/>
          <a:ext cx="5104332" cy="722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494" tIns="76494" rIns="76494" bIns="76494" numCol="1" spcCol="1270" anchor="ctr" anchorCtr="0">
          <a:noAutofit/>
        </a:bodyPr>
        <a:lstStyle/>
        <a:p>
          <a:pPr marL="0" lvl="0" indent="0" algn="l" defTabSz="622300">
            <a:lnSpc>
              <a:spcPct val="100000"/>
            </a:lnSpc>
            <a:spcBef>
              <a:spcPct val="0"/>
            </a:spcBef>
            <a:spcAft>
              <a:spcPct val="35000"/>
            </a:spcAft>
            <a:buNone/>
          </a:pPr>
          <a:r>
            <a:rPr lang="en-US" sz="1400" kern="1200"/>
            <a:t>Contains any other recognized serious safety or health hazard.</a:t>
          </a:r>
        </a:p>
      </dsp:txBody>
      <dsp:txXfrm>
        <a:off x="786067" y="3618147"/>
        <a:ext cx="5104332" cy="722777"/>
      </dsp:txXfrm>
    </dsp:sp>
    <dsp:sp modelId="{5E4815D5-D0A4-4070-8CAA-CDE44498D445}">
      <dsp:nvSpPr>
        <dsp:cNvPr id="0" name=""/>
        <dsp:cNvSpPr/>
      </dsp:nvSpPr>
      <dsp:spPr>
        <a:xfrm>
          <a:off x="0" y="4521620"/>
          <a:ext cx="5914209" cy="68026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FEE79C-437B-4572-A029-6C2FF3C9CAA3}">
      <dsp:nvSpPr>
        <dsp:cNvPr id="0" name=""/>
        <dsp:cNvSpPr/>
      </dsp:nvSpPr>
      <dsp:spPr>
        <a:xfrm>
          <a:off x="205779" y="4674679"/>
          <a:ext cx="374509" cy="374143"/>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F26D530-21FE-40EC-B3B1-4A06F3494AD0}">
      <dsp:nvSpPr>
        <dsp:cNvPr id="0" name=""/>
        <dsp:cNvSpPr/>
      </dsp:nvSpPr>
      <dsp:spPr>
        <a:xfrm>
          <a:off x="786067" y="4521620"/>
          <a:ext cx="5104332" cy="722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494" tIns="76494" rIns="76494" bIns="76494" numCol="1" spcCol="1270" anchor="ctr" anchorCtr="0">
          <a:noAutofit/>
        </a:bodyPr>
        <a:lstStyle/>
        <a:p>
          <a:pPr marL="0" lvl="0" indent="0" algn="l" defTabSz="622300">
            <a:lnSpc>
              <a:spcPct val="100000"/>
            </a:lnSpc>
            <a:spcBef>
              <a:spcPct val="0"/>
            </a:spcBef>
            <a:spcAft>
              <a:spcPct val="35000"/>
            </a:spcAft>
            <a:buNone/>
          </a:pPr>
          <a:r>
            <a:rPr lang="en-US" sz="1400" kern="1200" dirty="0"/>
            <a:t>Steps example:  Large scale HVAC system which required stepping 20 inches above ground to get into restricted opening, resulted in permit required confined space.  </a:t>
          </a:r>
          <a:br>
            <a:rPr lang="en-US" sz="1400" kern="1200" dirty="0"/>
          </a:br>
          <a:endParaRPr lang="en-US" sz="1400" kern="1200" dirty="0"/>
        </a:p>
      </dsp:txBody>
      <dsp:txXfrm>
        <a:off x="786067" y="4521620"/>
        <a:ext cx="5104332" cy="72277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D43152-D867-42DD-BD51-27A092BE5252}">
      <dsp:nvSpPr>
        <dsp:cNvPr id="0" name=""/>
        <dsp:cNvSpPr/>
      </dsp:nvSpPr>
      <dsp:spPr>
        <a:xfrm>
          <a:off x="915389" y="279192"/>
          <a:ext cx="1248817" cy="124881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3818EC1-3A19-4307-BFAC-E81B1E383B76}">
      <dsp:nvSpPr>
        <dsp:cNvPr id="0" name=""/>
        <dsp:cNvSpPr/>
      </dsp:nvSpPr>
      <dsp:spPr>
        <a:xfrm>
          <a:off x="152222" y="1875690"/>
          <a:ext cx="277514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en-US" sz="1200" kern="1200"/>
            <a:t>OSHA opinion letters:  </a:t>
          </a:r>
          <a:r>
            <a:rPr lang="en-US" sz="1200" u="sng" kern="1200">
              <a:hlinkClick xmlns:r="http://schemas.openxmlformats.org/officeDocument/2006/relationships" r:id="rId3"/>
            </a:rPr>
            <a:t>https://www.osha.gov/laws-regs/interlinking/standards/1910.146</a:t>
          </a:r>
          <a:endParaRPr lang="en-US" sz="1200" kern="1200"/>
        </a:p>
      </dsp:txBody>
      <dsp:txXfrm>
        <a:off x="152222" y="1875690"/>
        <a:ext cx="2775149" cy="720000"/>
      </dsp:txXfrm>
    </dsp:sp>
    <dsp:sp modelId="{ECC5A342-45C7-4CC0-A5E0-4314BF2BA5F9}">
      <dsp:nvSpPr>
        <dsp:cNvPr id="0" name=""/>
        <dsp:cNvSpPr/>
      </dsp:nvSpPr>
      <dsp:spPr>
        <a:xfrm>
          <a:off x="4176189" y="279192"/>
          <a:ext cx="1248817" cy="1248817"/>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6E0FA9-AA0E-4971-B3FB-60ED7FB7769A}">
      <dsp:nvSpPr>
        <dsp:cNvPr id="0" name=""/>
        <dsp:cNvSpPr/>
      </dsp:nvSpPr>
      <dsp:spPr>
        <a:xfrm>
          <a:off x="3413023" y="1875690"/>
          <a:ext cx="277514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en-US" sz="1200" kern="1200"/>
            <a:t>Request consultations with Utah Occupational Safety and Health:  </a:t>
          </a:r>
          <a:r>
            <a:rPr lang="en-US" sz="1200" u="sng" kern="1200">
              <a:hlinkClick xmlns:r="http://schemas.openxmlformats.org/officeDocument/2006/relationships" r:id="rId3"/>
            </a:rPr>
            <a:t>https://www.osha.gov/laws-regs/interlinking/standards/1910.146</a:t>
          </a:r>
          <a:endParaRPr lang="en-US" sz="1200" kern="1200"/>
        </a:p>
      </dsp:txBody>
      <dsp:txXfrm>
        <a:off x="3413023" y="1875690"/>
        <a:ext cx="2775149" cy="720000"/>
      </dsp:txXfrm>
    </dsp:sp>
    <dsp:sp modelId="{142A7640-81CA-4272-B2E3-177A4A593450}">
      <dsp:nvSpPr>
        <dsp:cNvPr id="0" name=""/>
        <dsp:cNvSpPr/>
      </dsp:nvSpPr>
      <dsp:spPr>
        <a:xfrm>
          <a:off x="7436990" y="279192"/>
          <a:ext cx="1248817" cy="1248817"/>
        </a:xfrm>
        <a:prstGeom prst="rect">
          <a:avLst/>
        </a:prstGeom>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CC886B-D7BD-47D5-97B9-559FC30D524D}">
      <dsp:nvSpPr>
        <dsp:cNvPr id="0" name=""/>
        <dsp:cNvSpPr/>
      </dsp:nvSpPr>
      <dsp:spPr>
        <a:xfrm>
          <a:off x="6673824" y="1875690"/>
          <a:ext cx="277514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en-US" sz="1200" kern="1200">
              <a:hlinkClick xmlns:r="http://schemas.openxmlformats.org/officeDocument/2006/relationships" r:id="rId8"/>
            </a:rPr>
            <a:t>1910 | Occupational Safety and Health Administration</a:t>
          </a:r>
          <a:endParaRPr lang="en-US" sz="1200" kern="1200"/>
        </a:p>
        <a:p>
          <a:pPr marL="0" lvl="0" indent="0" algn="ctr" defTabSz="533400">
            <a:lnSpc>
              <a:spcPct val="100000"/>
            </a:lnSpc>
            <a:spcBef>
              <a:spcPct val="0"/>
            </a:spcBef>
            <a:spcAft>
              <a:spcPct val="35000"/>
            </a:spcAft>
            <a:buNone/>
          </a:pPr>
          <a:r>
            <a:rPr lang="en-US" sz="1200" kern="1200"/>
            <a:t>Look at Appendices!</a:t>
          </a:r>
        </a:p>
      </dsp:txBody>
      <dsp:txXfrm>
        <a:off x="6673824" y="1875690"/>
        <a:ext cx="2775149"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3742967E-3BD0-401E-BFE1-FF9B278C47CE}" type="datetimeFigureOut">
              <a:rPr lang="en-US" smtClean="0"/>
              <a:t>3/25/2026</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5AB861E0-8119-4F04-AA7C-D33AF3E85B56}"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070700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42967E-3BD0-401E-BFE1-FF9B278C47CE}" type="datetimeFigureOut">
              <a:rPr lang="en-US" smtClean="0"/>
              <a:t>3/25/2026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B861E0-8119-4F04-AA7C-D33AF3E85B56}" type="slidenum">
              <a:rPr lang="en-US" smtClean="0"/>
              <a:t>‹#›</a:t>
            </a:fld>
            <a:endParaRPr lang="en-US"/>
          </a:p>
        </p:txBody>
      </p:sp>
    </p:spTree>
    <p:extLst>
      <p:ext uri="{BB962C8B-B14F-4D97-AF65-F5344CB8AC3E}">
        <p14:creationId xmlns:p14="http://schemas.microsoft.com/office/powerpoint/2010/main" val="2830370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742967E-3BD0-401E-BFE1-FF9B278C47CE}" type="datetimeFigureOut">
              <a:rPr lang="en-US" smtClean="0"/>
              <a:t>3/25/2026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B861E0-8119-4F04-AA7C-D33AF3E85B56}"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966259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742967E-3BD0-401E-BFE1-FF9B278C47CE}" type="datetimeFigureOut">
              <a:rPr lang="en-US" smtClean="0"/>
              <a:t>3/25/2026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B861E0-8119-4F04-AA7C-D33AF3E85B56}"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263805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742967E-3BD0-401E-BFE1-FF9B278C47CE}" type="datetimeFigureOut">
              <a:rPr lang="en-US" smtClean="0"/>
              <a:t>3/25/2026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B861E0-8119-4F04-AA7C-D33AF3E85B56}" type="slidenum">
              <a:rPr lang="en-US" smtClean="0"/>
              <a:t>‹#›</a:t>
            </a:fld>
            <a:endParaRPr lang="en-US"/>
          </a:p>
        </p:txBody>
      </p:sp>
    </p:spTree>
    <p:extLst>
      <p:ext uri="{BB962C8B-B14F-4D97-AF65-F5344CB8AC3E}">
        <p14:creationId xmlns:p14="http://schemas.microsoft.com/office/powerpoint/2010/main" val="41209689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742967E-3BD0-401E-BFE1-FF9B278C47CE}" type="datetimeFigureOut">
              <a:rPr lang="en-US" smtClean="0"/>
              <a:t>3/25/2026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B861E0-8119-4F04-AA7C-D33AF3E85B56}"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724455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742967E-3BD0-401E-BFE1-FF9B278C47CE}" type="datetimeFigureOut">
              <a:rPr lang="en-US" smtClean="0"/>
              <a:t>3/25/2026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B861E0-8119-4F04-AA7C-D33AF3E85B56}"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178900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42967E-3BD0-401E-BFE1-FF9B278C47CE}" type="datetimeFigureOut">
              <a:rPr lang="en-US" smtClean="0"/>
              <a:t>3/25/2026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B861E0-8119-4F04-AA7C-D33AF3E85B56}"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524483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42967E-3BD0-401E-BFE1-FF9B278C47CE}" type="datetimeFigureOut">
              <a:rPr lang="en-US" smtClean="0"/>
              <a:t>3/25/2026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B861E0-8119-4F04-AA7C-D33AF3E85B56}"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75123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42967E-3BD0-401E-BFE1-FF9B278C47CE}" type="datetimeFigureOut">
              <a:rPr lang="en-US" smtClean="0"/>
              <a:t>3/25/2026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B861E0-8119-4F04-AA7C-D33AF3E85B56}" type="slidenum">
              <a:rPr lang="en-US" smtClean="0"/>
              <a:t>‹#›</a:t>
            </a:fld>
            <a:endParaRPr lang="en-US"/>
          </a:p>
        </p:txBody>
      </p:sp>
    </p:spTree>
    <p:extLst>
      <p:ext uri="{BB962C8B-B14F-4D97-AF65-F5344CB8AC3E}">
        <p14:creationId xmlns:p14="http://schemas.microsoft.com/office/powerpoint/2010/main" val="3441327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742967E-3BD0-401E-BFE1-FF9B278C47CE}" type="datetimeFigureOut">
              <a:rPr lang="en-US" smtClean="0"/>
              <a:t>3/25/2026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B861E0-8119-4F04-AA7C-D33AF3E85B56}"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192148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742967E-3BD0-401E-BFE1-FF9B278C47CE}" type="datetimeFigureOut">
              <a:rPr lang="en-US" smtClean="0"/>
              <a:t>3/25/2026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B861E0-8119-4F04-AA7C-D33AF3E85B56}" type="slidenum">
              <a:rPr lang="en-US" smtClean="0"/>
              <a:t>‹#›</a:t>
            </a:fld>
            <a:endParaRPr lang="en-US"/>
          </a:p>
        </p:txBody>
      </p:sp>
    </p:spTree>
    <p:extLst>
      <p:ext uri="{BB962C8B-B14F-4D97-AF65-F5344CB8AC3E}">
        <p14:creationId xmlns:p14="http://schemas.microsoft.com/office/powerpoint/2010/main" val="118293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742967E-3BD0-401E-BFE1-FF9B278C47CE}" type="datetimeFigureOut">
              <a:rPr lang="en-US" smtClean="0"/>
              <a:t>3/25/2026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B861E0-8119-4F04-AA7C-D33AF3E85B56}"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07965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742967E-3BD0-401E-BFE1-FF9B278C47CE}" type="datetimeFigureOut">
              <a:rPr lang="en-US" smtClean="0"/>
              <a:t>3/25/2026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B861E0-8119-4F04-AA7C-D33AF3E85B56}"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278366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42967E-3BD0-401E-BFE1-FF9B278C47CE}" type="datetimeFigureOut">
              <a:rPr lang="en-US" smtClean="0"/>
              <a:t>3/25/2026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B861E0-8119-4F04-AA7C-D33AF3E85B56}" type="slidenum">
              <a:rPr lang="en-US" smtClean="0"/>
              <a:t>‹#›</a:t>
            </a:fld>
            <a:endParaRPr lang="en-US"/>
          </a:p>
        </p:txBody>
      </p:sp>
    </p:spTree>
    <p:extLst>
      <p:ext uri="{BB962C8B-B14F-4D97-AF65-F5344CB8AC3E}">
        <p14:creationId xmlns:p14="http://schemas.microsoft.com/office/powerpoint/2010/main" val="2246767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42967E-3BD0-401E-BFE1-FF9B278C47CE}" type="datetimeFigureOut">
              <a:rPr lang="en-US" smtClean="0"/>
              <a:t>3/25/2026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B861E0-8119-4F04-AA7C-D33AF3E85B56}"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36021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42967E-3BD0-401E-BFE1-FF9B278C47CE}" type="datetimeFigureOut">
              <a:rPr lang="en-US" smtClean="0"/>
              <a:t>3/25/2026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B861E0-8119-4F04-AA7C-D33AF3E85B56}" type="slidenum">
              <a:rPr lang="en-US" smtClean="0"/>
              <a:t>‹#›</a:t>
            </a:fld>
            <a:endParaRPr lang="en-US"/>
          </a:p>
        </p:txBody>
      </p:sp>
    </p:spTree>
    <p:extLst>
      <p:ext uri="{BB962C8B-B14F-4D97-AF65-F5344CB8AC3E}">
        <p14:creationId xmlns:p14="http://schemas.microsoft.com/office/powerpoint/2010/main" val="40836124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742967E-3BD0-401E-BFE1-FF9B278C47CE}" type="datetimeFigureOut">
              <a:rPr lang="en-US" smtClean="0"/>
              <a:t>3/25/2026</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AB861E0-8119-4F04-AA7C-D33AF3E85B56}" type="slidenum">
              <a:rPr lang="en-US" smtClean="0"/>
              <a:t>‹#›</a:t>
            </a:fld>
            <a:endParaRPr lang="en-US"/>
          </a:p>
        </p:txBody>
      </p:sp>
    </p:spTree>
    <p:extLst>
      <p:ext uri="{BB962C8B-B14F-4D97-AF65-F5344CB8AC3E}">
        <p14:creationId xmlns:p14="http://schemas.microsoft.com/office/powerpoint/2010/main" val="166860169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7.jp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67F96-BDBA-C872-35E1-E09AB76205BB}"/>
              </a:ext>
            </a:extLst>
          </p:cNvPr>
          <p:cNvSpPr>
            <a:spLocks noGrp="1"/>
          </p:cNvSpPr>
          <p:nvPr>
            <p:ph type="ctrTitle"/>
          </p:nvPr>
        </p:nvSpPr>
        <p:spPr/>
        <p:txBody>
          <a:bodyPr/>
          <a:lstStyle/>
          <a:p>
            <a:r>
              <a:rPr lang="en-US" dirty="0"/>
              <a:t>Confined Space Regulations	</a:t>
            </a:r>
          </a:p>
        </p:txBody>
      </p:sp>
      <p:sp>
        <p:nvSpPr>
          <p:cNvPr id="3" name="Subtitle 2">
            <a:extLst>
              <a:ext uri="{FF2B5EF4-FFF2-40B4-BE49-F238E27FC236}">
                <a16:creationId xmlns:a16="http://schemas.microsoft.com/office/drawing/2014/main" id="{F631A067-8AE3-3237-339D-26AF51E26C04}"/>
              </a:ext>
            </a:extLst>
          </p:cNvPr>
          <p:cNvSpPr>
            <a:spLocks noGrp="1"/>
          </p:cNvSpPr>
          <p:nvPr>
            <p:ph type="subTitle" idx="1"/>
          </p:nvPr>
        </p:nvSpPr>
        <p:spPr/>
        <p:txBody>
          <a:bodyPr/>
          <a:lstStyle/>
          <a:p>
            <a:r>
              <a:rPr lang="en-US" dirty="0"/>
              <a:t>Riverton Case Study</a:t>
            </a:r>
          </a:p>
        </p:txBody>
      </p:sp>
    </p:spTree>
    <p:extLst>
      <p:ext uri="{BB962C8B-B14F-4D97-AF65-F5344CB8AC3E}">
        <p14:creationId xmlns:p14="http://schemas.microsoft.com/office/powerpoint/2010/main" val="18034078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829E864-8FBF-8627-2EE7-689C9040ECCC}"/>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4F61FB98-E9ED-96C8-CA18-857A235BEE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89563A-9370-A1DA-E7D9-6C8E8F802F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138" y="496088"/>
            <a:ext cx="3823215" cy="5883295"/>
          </a:xfrm>
          <a:prstGeom prst="rect">
            <a:avLst/>
          </a:prstGeom>
          <a:blipFill dpi="0" rotWithShape="1">
            <a:blip r:embed="rId2"/>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061E2E4-1213-BCCE-1B0B-02B1936AB4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0"/>
            <a:ext cx="3552006"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55C55808-B6CC-1181-7D98-6349C82E34BF}"/>
              </a:ext>
            </a:extLst>
          </p:cNvPr>
          <p:cNvSpPr>
            <a:spLocks noGrp="1"/>
          </p:cNvSpPr>
          <p:nvPr>
            <p:ph type="title"/>
          </p:nvPr>
        </p:nvSpPr>
        <p:spPr>
          <a:xfrm>
            <a:off x="1055599" y="1055077"/>
            <a:ext cx="2532909" cy="4794578"/>
          </a:xfrm>
        </p:spPr>
        <p:txBody>
          <a:bodyPr>
            <a:normAutofit/>
          </a:bodyPr>
          <a:lstStyle/>
          <a:p>
            <a:r>
              <a:rPr lang="en-US">
                <a:solidFill>
                  <a:srgbClr val="262626"/>
                </a:solidFill>
              </a:rPr>
              <a:t>Permit-Required Confined Space</a:t>
            </a:r>
          </a:p>
        </p:txBody>
      </p:sp>
      <p:sp useBgFill="1">
        <p:nvSpPr>
          <p:cNvPr id="16" name="Rectangle 15">
            <a:extLst>
              <a:ext uri="{FF2B5EF4-FFF2-40B4-BE49-F238E27FC236}">
                <a16:creationId xmlns:a16="http://schemas.microsoft.com/office/drawing/2014/main" id="{400A659E-188A-9275-8545-4F42581CF5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2053" y="-2"/>
            <a:ext cx="753994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E60BE118-0851-13D0-D70E-15B2226F2B41}"/>
              </a:ext>
            </a:extLst>
          </p:cNvPr>
          <p:cNvGraphicFramePr>
            <a:graphicFrameLocks noGrp="1"/>
          </p:cNvGraphicFramePr>
          <p:nvPr>
            <p:ph idx="1"/>
          </p:nvPr>
        </p:nvGraphicFramePr>
        <p:xfrm>
          <a:off x="5470072" y="804670"/>
          <a:ext cx="5914209" cy="52486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01403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EF7EC-06DE-FEE8-775E-32283F6711F9}"/>
              </a:ext>
            </a:extLst>
          </p:cNvPr>
          <p:cNvSpPr>
            <a:spLocks noGrp="1"/>
          </p:cNvSpPr>
          <p:nvPr>
            <p:ph type="title"/>
          </p:nvPr>
        </p:nvSpPr>
        <p:spPr/>
        <p:txBody>
          <a:bodyPr>
            <a:normAutofit fontScale="90000"/>
          </a:bodyPr>
          <a:lstStyle/>
          <a:p>
            <a:r>
              <a:rPr lang="en-US" dirty="0"/>
              <a:t>Different Spaces, Different Standards </a:t>
            </a:r>
            <a:br>
              <a:rPr lang="en-US" dirty="0"/>
            </a:br>
            <a:r>
              <a:rPr lang="en-US" dirty="0"/>
              <a:t>(Thanks Feds) </a:t>
            </a:r>
          </a:p>
        </p:txBody>
      </p:sp>
      <p:sp>
        <p:nvSpPr>
          <p:cNvPr id="3" name="Content Placeholder 2">
            <a:extLst>
              <a:ext uri="{FF2B5EF4-FFF2-40B4-BE49-F238E27FC236}">
                <a16:creationId xmlns:a16="http://schemas.microsoft.com/office/drawing/2014/main" id="{3CE09A0F-F97C-F9F1-D116-A031853D12C5}"/>
              </a:ext>
            </a:extLst>
          </p:cNvPr>
          <p:cNvSpPr>
            <a:spLocks noGrp="1"/>
          </p:cNvSpPr>
          <p:nvPr>
            <p:ph idx="1"/>
          </p:nvPr>
        </p:nvSpPr>
        <p:spPr/>
        <p:txBody>
          <a:bodyPr>
            <a:normAutofit fontScale="77500" lnSpcReduction="20000"/>
          </a:bodyPr>
          <a:lstStyle/>
          <a:p>
            <a:r>
              <a:rPr lang="en-US" dirty="0"/>
              <a:t>Confined Space:  permit Required, litany of regulations apply (more to come).</a:t>
            </a:r>
          </a:p>
          <a:p>
            <a:r>
              <a:rPr lang="en-US" dirty="0">
                <a:highlight>
                  <a:srgbClr val="FFFF00"/>
                </a:highlight>
              </a:rPr>
              <a:t>Alternate Procedures:  </a:t>
            </a:r>
            <a:r>
              <a:rPr lang="en-US" dirty="0"/>
              <a:t>don’t have to comply with 29 CFR § 1910.146:</a:t>
            </a:r>
          </a:p>
          <a:p>
            <a:r>
              <a:rPr lang="en-US" dirty="0"/>
              <a:t> Subsection (d) Confined space evaluation, implement program.</a:t>
            </a:r>
          </a:p>
          <a:p>
            <a:r>
              <a:rPr lang="en-US" dirty="0"/>
              <a:t>Subsection (e) Create permitting system.</a:t>
            </a:r>
          </a:p>
          <a:p>
            <a:r>
              <a:rPr lang="en-US" dirty="0"/>
              <a:t>Subsection (f) Fill out confined space entry permit.</a:t>
            </a:r>
          </a:p>
          <a:p>
            <a:r>
              <a:rPr lang="en-US" dirty="0"/>
              <a:t>Subsection (h) Assign duties of authorized entrants.</a:t>
            </a:r>
          </a:p>
          <a:p>
            <a:r>
              <a:rPr lang="en-US" dirty="0"/>
              <a:t>Subsection (</a:t>
            </a:r>
            <a:r>
              <a:rPr lang="en-US" dirty="0" err="1"/>
              <a:t>i</a:t>
            </a:r>
            <a:r>
              <a:rPr lang="en-US" dirty="0"/>
              <a:t>)  Assign duties of attendants.</a:t>
            </a:r>
          </a:p>
          <a:p>
            <a:r>
              <a:rPr lang="en-US" dirty="0"/>
              <a:t>Subsection (j)  Assign duties of entry supervisors.</a:t>
            </a:r>
          </a:p>
          <a:p>
            <a:r>
              <a:rPr lang="en-US" dirty="0"/>
              <a:t>Subsection (k) Design Rescue Emergency Services.  </a:t>
            </a:r>
          </a:p>
        </p:txBody>
      </p:sp>
    </p:spTree>
    <p:extLst>
      <p:ext uri="{BB962C8B-B14F-4D97-AF65-F5344CB8AC3E}">
        <p14:creationId xmlns:p14="http://schemas.microsoft.com/office/powerpoint/2010/main" val="1811560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17931-E94A-1CB4-6E6D-F4E7224AB523}"/>
              </a:ext>
            </a:extLst>
          </p:cNvPr>
          <p:cNvSpPr>
            <a:spLocks noGrp="1"/>
          </p:cNvSpPr>
          <p:nvPr>
            <p:ph type="title"/>
          </p:nvPr>
        </p:nvSpPr>
        <p:spPr/>
        <p:txBody>
          <a:bodyPr>
            <a:normAutofit fontScale="90000"/>
          </a:bodyPr>
          <a:lstStyle/>
          <a:p>
            <a:r>
              <a:rPr lang="en-US" dirty="0"/>
              <a:t>Alternate Entry Procedures v. Permit Required</a:t>
            </a:r>
            <a:br>
              <a:rPr lang="en-US" dirty="0"/>
            </a:br>
            <a:r>
              <a:rPr lang="en-US" dirty="0"/>
              <a:t>29 CFR § 1910.146 (c)(5)(</a:t>
            </a:r>
            <a:r>
              <a:rPr lang="en-US" dirty="0" err="1"/>
              <a:t>i</a:t>
            </a:r>
            <a:r>
              <a:rPr lang="en-US" dirty="0"/>
              <a:t>)</a:t>
            </a:r>
          </a:p>
        </p:txBody>
      </p:sp>
      <p:sp>
        <p:nvSpPr>
          <p:cNvPr id="7" name="Content Placeholder 6">
            <a:extLst>
              <a:ext uri="{FF2B5EF4-FFF2-40B4-BE49-F238E27FC236}">
                <a16:creationId xmlns:a16="http://schemas.microsoft.com/office/drawing/2014/main" id="{5109E381-0B32-B048-0ECC-C77D390CACC6}"/>
              </a:ext>
            </a:extLst>
          </p:cNvPr>
          <p:cNvSpPr>
            <a:spLocks noGrp="1"/>
          </p:cNvSpPr>
          <p:nvPr>
            <p:ph idx="1"/>
          </p:nvPr>
        </p:nvSpPr>
        <p:spPr/>
        <p:txBody>
          <a:bodyPr>
            <a:normAutofit fontScale="70000" lnSpcReduction="20000"/>
          </a:bodyPr>
          <a:lstStyle/>
          <a:p>
            <a:pPr marL="0" indent="0">
              <a:buNone/>
            </a:pPr>
            <a:r>
              <a:rPr lang="en-US" b="1" dirty="0"/>
              <a:t>An employer may use alternate procedures if  employer can demonstrate</a:t>
            </a:r>
            <a:r>
              <a:rPr lang="en-US" dirty="0"/>
              <a:t>: </a:t>
            </a:r>
          </a:p>
          <a:p>
            <a:pPr marL="0" indent="0">
              <a:buNone/>
            </a:pPr>
            <a:r>
              <a:rPr lang="en-US" dirty="0"/>
              <a:t>(A) Only hazard posed by the permit space is an actual or potential hazardous atmosphere;</a:t>
            </a:r>
          </a:p>
          <a:p>
            <a:pPr marL="0" indent="0">
              <a:buNone/>
            </a:pPr>
            <a:r>
              <a:rPr lang="en-US" dirty="0"/>
              <a:t>(B) Continuous forced air ventilation alone is sufficient to maintain that permit space safe for entry;</a:t>
            </a:r>
          </a:p>
          <a:p>
            <a:pPr marL="0" indent="0">
              <a:buNone/>
            </a:pPr>
            <a:r>
              <a:rPr lang="en-US" dirty="0"/>
              <a:t>(C) The employer develops monitoring and inspection data that supports the demonstrations required.</a:t>
            </a:r>
          </a:p>
          <a:p>
            <a:pPr marL="0" indent="0">
              <a:buNone/>
            </a:pPr>
            <a:r>
              <a:rPr lang="en-US" dirty="0"/>
              <a:t>(D) If an initial entry of the permit space is necessary to obtain the data required by paragraph (c)(5)(</a:t>
            </a:r>
            <a:r>
              <a:rPr lang="en-US" dirty="0" err="1"/>
              <a:t>i</a:t>
            </a:r>
            <a:r>
              <a:rPr lang="en-US" dirty="0"/>
              <a:t>)(C) of this section, the entry is performed in compliance with paragraphs (d) through (k) of this section;</a:t>
            </a:r>
          </a:p>
          <a:p>
            <a:pPr marL="0" indent="0">
              <a:buNone/>
            </a:pPr>
            <a:r>
              <a:rPr lang="en-US" dirty="0"/>
              <a:t>(E) The determinations and supporting data required by paragraphs (c)(5)(</a:t>
            </a:r>
            <a:r>
              <a:rPr lang="en-US" dirty="0" err="1"/>
              <a:t>i</a:t>
            </a:r>
            <a:r>
              <a:rPr lang="en-US" dirty="0"/>
              <a:t>)(A), (c)(5)(</a:t>
            </a:r>
            <a:r>
              <a:rPr lang="en-US" dirty="0" err="1"/>
              <a:t>i</a:t>
            </a:r>
            <a:r>
              <a:rPr lang="en-US" dirty="0"/>
              <a:t>)(B), and (c)(5)(</a:t>
            </a:r>
            <a:r>
              <a:rPr lang="en-US" dirty="0" err="1"/>
              <a:t>i</a:t>
            </a:r>
            <a:r>
              <a:rPr lang="en-US" dirty="0"/>
              <a:t>)(C) of this section are documented by the employer and are made available to each employee who enters the permit space under the terms of paragraph (c)(5) of this section or to that employee’s authorized representative; and</a:t>
            </a:r>
          </a:p>
        </p:txBody>
      </p:sp>
    </p:spTree>
    <p:extLst>
      <p:ext uri="{BB962C8B-B14F-4D97-AF65-F5344CB8AC3E}">
        <p14:creationId xmlns:p14="http://schemas.microsoft.com/office/powerpoint/2010/main" val="34180321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A9EBC-0202-6A8F-0FE3-4B986AEFF560}"/>
              </a:ext>
            </a:extLst>
          </p:cNvPr>
          <p:cNvSpPr>
            <a:spLocks noGrp="1"/>
          </p:cNvSpPr>
          <p:nvPr>
            <p:ph type="title"/>
          </p:nvPr>
        </p:nvSpPr>
        <p:spPr/>
        <p:txBody>
          <a:bodyPr/>
          <a:lstStyle/>
          <a:p>
            <a:r>
              <a:rPr lang="en-US" dirty="0"/>
              <a:t>Alternate Procedures §1910.146(5)(ii): 	</a:t>
            </a:r>
          </a:p>
        </p:txBody>
      </p:sp>
      <p:sp>
        <p:nvSpPr>
          <p:cNvPr id="3" name="Content Placeholder 2">
            <a:extLst>
              <a:ext uri="{FF2B5EF4-FFF2-40B4-BE49-F238E27FC236}">
                <a16:creationId xmlns:a16="http://schemas.microsoft.com/office/drawing/2014/main" id="{24D865F8-0FD3-B351-5BCD-15BC49224676}"/>
              </a:ext>
            </a:extLst>
          </p:cNvPr>
          <p:cNvSpPr>
            <a:spLocks noGrp="1"/>
          </p:cNvSpPr>
          <p:nvPr>
            <p:ph idx="1"/>
          </p:nvPr>
        </p:nvSpPr>
        <p:spPr/>
        <p:txBody>
          <a:bodyPr>
            <a:noAutofit/>
          </a:bodyPr>
          <a:lstStyle/>
          <a:p>
            <a:pPr marL="0" indent="0">
              <a:buNone/>
            </a:pPr>
            <a:r>
              <a:rPr lang="en-US" sz="1300" dirty="0"/>
              <a:t>(A) Any conditions making it unsafe to remove an entrance cover shall be eliminated before the cover is removed.</a:t>
            </a:r>
          </a:p>
          <a:p>
            <a:pPr marL="0" indent="0">
              <a:buNone/>
            </a:pPr>
            <a:r>
              <a:rPr lang="en-US" sz="1300" dirty="0"/>
              <a:t>(B) When entrance covers are removed, the opening shall be promptly guarded by a railing, temporary cover, or other temporary barrier that will prevent an accidental fall through the opening and that will protect each employee working in the space from foreign objects entering the space.</a:t>
            </a:r>
          </a:p>
          <a:p>
            <a:pPr marL="0" indent="0">
              <a:buNone/>
            </a:pPr>
            <a:r>
              <a:rPr lang="en-US" sz="1300" dirty="0"/>
              <a:t>(C) Before an employee enters the space, the internal atmosphere shall be tested, with a calibrated direct-reading instrument, for oxygen content, for flammable gases and vapors, and for potential toxic air contaminants, in that order. Any employee who enters the space, or that employee’s authorized representative, shall be provided an opportunity to observe the pre-entry testing required by this paragraph.</a:t>
            </a:r>
          </a:p>
          <a:p>
            <a:pPr marL="0" indent="0">
              <a:buNone/>
            </a:pPr>
            <a:r>
              <a:rPr lang="en-US" sz="1300" dirty="0"/>
              <a:t>(D) There may be no hazardous atmosphere within the space whenever any employee is inside the space.</a:t>
            </a:r>
          </a:p>
          <a:p>
            <a:pPr marL="0" indent="0">
              <a:buNone/>
            </a:pPr>
            <a:r>
              <a:rPr lang="en-US" sz="1300" dirty="0"/>
              <a:t>(E) Continuous forced air ventilation shall be used, as follows:</a:t>
            </a:r>
          </a:p>
          <a:p>
            <a:pPr marL="0" indent="0">
              <a:buNone/>
            </a:pPr>
            <a:r>
              <a:rPr lang="en-US" sz="1300" dirty="0"/>
              <a:t>	(1) An employee may not enter the space until the forced air ventilation has eliminated any hazardous atmosphere;</a:t>
            </a:r>
          </a:p>
          <a:p>
            <a:pPr marL="0" indent="0">
              <a:buNone/>
            </a:pPr>
            <a:r>
              <a:rPr lang="en-US" sz="1300" dirty="0"/>
              <a:t>	(2) The forced air ventilation shall be so directed as to ventilate the immediate areas where an employee is or will be present within the space 	and shall continue until all employees have left the space;</a:t>
            </a:r>
          </a:p>
          <a:p>
            <a:pPr marL="0" indent="0">
              <a:buNone/>
            </a:pPr>
            <a:r>
              <a:rPr lang="en-US" sz="1300" dirty="0"/>
              <a:t>	(3) The air supply for the forced air ventilation shall be from a clean source and may not increase the hazards in the space.</a:t>
            </a:r>
          </a:p>
        </p:txBody>
      </p:sp>
    </p:spTree>
    <p:extLst>
      <p:ext uri="{BB962C8B-B14F-4D97-AF65-F5344CB8AC3E}">
        <p14:creationId xmlns:p14="http://schemas.microsoft.com/office/powerpoint/2010/main" val="2929605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E2682-A90C-5FC4-2660-6BAFB370B160}"/>
              </a:ext>
            </a:extLst>
          </p:cNvPr>
          <p:cNvSpPr>
            <a:spLocks noGrp="1"/>
          </p:cNvSpPr>
          <p:nvPr>
            <p:ph type="title"/>
          </p:nvPr>
        </p:nvSpPr>
        <p:spPr/>
        <p:txBody>
          <a:bodyPr/>
          <a:lstStyle/>
          <a:p>
            <a:r>
              <a:rPr lang="en-US" dirty="0"/>
              <a:t>Alternate Procedures, continued.</a:t>
            </a:r>
          </a:p>
        </p:txBody>
      </p:sp>
      <p:sp>
        <p:nvSpPr>
          <p:cNvPr id="3" name="Content Placeholder 2">
            <a:extLst>
              <a:ext uri="{FF2B5EF4-FFF2-40B4-BE49-F238E27FC236}">
                <a16:creationId xmlns:a16="http://schemas.microsoft.com/office/drawing/2014/main" id="{FBB6482F-2250-F0B9-329C-2FAF76242446}"/>
              </a:ext>
            </a:extLst>
          </p:cNvPr>
          <p:cNvSpPr>
            <a:spLocks noGrp="1"/>
          </p:cNvSpPr>
          <p:nvPr>
            <p:ph idx="1"/>
          </p:nvPr>
        </p:nvSpPr>
        <p:spPr/>
        <p:txBody>
          <a:bodyPr>
            <a:normAutofit fontScale="62500" lnSpcReduction="20000"/>
          </a:bodyPr>
          <a:lstStyle/>
          <a:p>
            <a:pPr marL="0" indent="0">
              <a:buNone/>
            </a:pPr>
            <a:r>
              <a:rPr lang="en-US" dirty="0"/>
              <a:t>(F) The atmosphere within the space shall be periodically tested as necessary to ensure that the continuous forced air ventilation is preventing the accumulation of a hazardous atmosphere. Any employee who enters the space, or that employee’s authorized representative, shall be provided with an opportunity to observe the periodic testing required by this paragraph.</a:t>
            </a:r>
          </a:p>
          <a:p>
            <a:pPr marL="0" indent="0">
              <a:buNone/>
            </a:pPr>
            <a:r>
              <a:rPr lang="en-US" dirty="0"/>
              <a:t>(G) If a hazardous atmosphere is detected during entry:</a:t>
            </a:r>
          </a:p>
          <a:p>
            <a:pPr marL="0" indent="0">
              <a:buNone/>
            </a:pPr>
            <a:r>
              <a:rPr lang="en-US" dirty="0"/>
              <a:t>	(1) Each employee shall leave the space immediately;</a:t>
            </a:r>
          </a:p>
          <a:p>
            <a:pPr marL="0" indent="0">
              <a:buNone/>
            </a:pPr>
            <a:r>
              <a:rPr lang="en-US" dirty="0"/>
              <a:t>	(2) The space shall be evaluated to determine how the hazardous atmosphere developed; and</a:t>
            </a:r>
          </a:p>
          <a:p>
            <a:pPr marL="0" indent="0">
              <a:buNone/>
            </a:pPr>
            <a:r>
              <a:rPr lang="en-US" dirty="0"/>
              <a:t>	(3) Measures shall be implemented to protect employees from the hazardous atmosphere before any subsequent entry 	takes place.</a:t>
            </a:r>
          </a:p>
          <a:p>
            <a:pPr marL="0" indent="0">
              <a:buNone/>
            </a:pPr>
            <a:r>
              <a:rPr lang="en-US" dirty="0"/>
              <a:t>(H) The employer shall verify that the space is safe for entry and that the pre-entry measures required by paragraph (c)(5)(ii) of this section have been taken, through a written certification that contains the date, the location of the space, and the signature of the person providing the certification. The certification shall be made before entry and shall be made available to each employee entering the space or to that employee’s authorized representative.</a:t>
            </a:r>
          </a:p>
          <a:p>
            <a:endParaRPr lang="en-US" dirty="0"/>
          </a:p>
        </p:txBody>
      </p:sp>
    </p:spTree>
    <p:extLst>
      <p:ext uri="{BB962C8B-B14F-4D97-AF65-F5344CB8AC3E}">
        <p14:creationId xmlns:p14="http://schemas.microsoft.com/office/powerpoint/2010/main" val="2166565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11FACCD-8B95-4879-B20F-26F41E8BC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9B2A7AA-2C45-40F0-B861-4EB9AA9F66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accent1"/>
          </a:solidFill>
          <a:ln>
            <a:noFill/>
          </a:ln>
          <a:effectLst>
            <a:innerShdw blurRad="63500" dist="508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2595B1-97F6-E78F-A592-EBD37C049508}"/>
              </a:ext>
            </a:extLst>
          </p:cNvPr>
          <p:cNvSpPr>
            <a:spLocks noGrp="1"/>
          </p:cNvSpPr>
          <p:nvPr>
            <p:ph type="title"/>
          </p:nvPr>
        </p:nvSpPr>
        <p:spPr>
          <a:xfrm>
            <a:off x="640080" y="635508"/>
            <a:ext cx="3354470" cy="5586984"/>
          </a:xfrm>
        </p:spPr>
        <p:txBody>
          <a:bodyPr>
            <a:normAutofit/>
          </a:bodyPr>
          <a:lstStyle/>
          <a:p>
            <a:r>
              <a:rPr lang="en-US" sz="4800" dirty="0">
                <a:solidFill>
                  <a:srgbClr val="FFFFFF"/>
                </a:solidFill>
              </a:rPr>
              <a:t>Permit Required</a:t>
            </a:r>
          </a:p>
        </p:txBody>
      </p:sp>
      <p:sp>
        <p:nvSpPr>
          <p:cNvPr id="12" name="Rectangle 11">
            <a:extLst>
              <a:ext uri="{FF2B5EF4-FFF2-40B4-BE49-F238E27FC236}">
                <a16:creationId xmlns:a16="http://schemas.microsoft.com/office/drawing/2014/main" id="{3CE3689C-E8F8-4542-8800-E68B764AF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746" y="0"/>
            <a:ext cx="7537704" cy="6858000"/>
          </a:xfrm>
          <a:prstGeom prst="rect">
            <a:avLst/>
          </a:prstGeom>
          <a:solidFill>
            <a:schemeClr val="tx2">
              <a:lumMod val="90000"/>
              <a:lumOff val="10000"/>
            </a:schemeClr>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1F8CBDA-A6C7-78B1-00C6-93796CCDF1F4}"/>
              </a:ext>
            </a:extLst>
          </p:cNvPr>
          <p:cNvSpPr>
            <a:spLocks noGrp="1"/>
          </p:cNvSpPr>
          <p:nvPr>
            <p:ph idx="1"/>
          </p:nvPr>
        </p:nvSpPr>
        <p:spPr>
          <a:xfrm>
            <a:off x="5456262" y="793889"/>
            <a:ext cx="5935673" cy="5174774"/>
          </a:xfrm>
        </p:spPr>
        <p:txBody>
          <a:bodyPr anchor="ctr">
            <a:normAutofit/>
          </a:bodyPr>
          <a:lstStyle/>
          <a:p>
            <a:pPr>
              <a:lnSpc>
                <a:spcPct val="90000"/>
              </a:lnSpc>
            </a:pPr>
            <a:r>
              <a:rPr lang="en-US" sz="1500" dirty="0">
                <a:solidFill>
                  <a:schemeClr val="bg1"/>
                </a:solidFill>
              </a:rPr>
              <a:t>Subsection (d) has 14 requirements.  </a:t>
            </a:r>
          </a:p>
          <a:p>
            <a:pPr lvl="1">
              <a:lnSpc>
                <a:spcPct val="90000"/>
              </a:lnSpc>
            </a:pPr>
            <a:r>
              <a:rPr lang="en-US" sz="1500" dirty="0">
                <a:solidFill>
                  <a:schemeClr val="bg1"/>
                </a:solidFill>
              </a:rPr>
              <a:t>Prevent unauthorized entry.</a:t>
            </a:r>
          </a:p>
          <a:p>
            <a:pPr lvl="1">
              <a:lnSpc>
                <a:spcPct val="90000"/>
              </a:lnSpc>
            </a:pPr>
            <a:r>
              <a:rPr lang="en-US" sz="1500" dirty="0">
                <a:solidFill>
                  <a:schemeClr val="bg1"/>
                </a:solidFill>
              </a:rPr>
              <a:t>Identify evaluate all hazards before entry.</a:t>
            </a:r>
          </a:p>
          <a:p>
            <a:pPr lvl="1">
              <a:lnSpc>
                <a:spcPct val="90000"/>
              </a:lnSpc>
            </a:pPr>
            <a:r>
              <a:rPr lang="en-US" sz="1500" dirty="0">
                <a:solidFill>
                  <a:schemeClr val="bg1"/>
                </a:solidFill>
              </a:rPr>
              <a:t>Develop means and procedures for entry (list of requirements to this).</a:t>
            </a:r>
          </a:p>
          <a:p>
            <a:pPr lvl="1">
              <a:lnSpc>
                <a:spcPct val="90000"/>
              </a:lnSpc>
            </a:pPr>
            <a:r>
              <a:rPr lang="en-US" sz="1500" dirty="0">
                <a:solidFill>
                  <a:schemeClr val="bg1"/>
                </a:solidFill>
              </a:rPr>
              <a:t>Provide PPE, testing, </a:t>
            </a:r>
            <a:r>
              <a:rPr lang="en-US" sz="1500" b="1" dirty="0">
                <a:solidFill>
                  <a:schemeClr val="bg1"/>
                </a:solidFill>
              </a:rPr>
              <a:t>communications</a:t>
            </a:r>
            <a:r>
              <a:rPr lang="en-US" sz="1500" dirty="0">
                <a:solidFill>
                  <a:schemeClr val="bg1"/>
                </a:solidFill>
              </a:rPr>
              <a:t>, ventilation, lighting, barriers/barricades, access equipment (ladders), any other equipment.</a:t>
            </a:r>
          </a:p>
          <a:p>
            <a:pPr lvl="1">
              <a:lnSpc>
                <a:spcPct val="90000"/>
              </a:lnSpc>
            </a:pPr>
            <a:r>
              <a:rPr lang="en-US" sz="1500" dirty="0">
                <a:solidFill>
                  <a:schemeClr val="bg1"/>
                </a:solidFill>
              </a:rPr>
              <a:t>Evaluate safety of space on an ongoing basis.  </a:t>
            </a:r>
          </a:p>
          <a:p>
            <a:pPr lvl="1">
              <a:lnSpc>
                <a:spcPct val="90000"/>
              </a:lnSpc>
            </a:pPr>
            <a:r>
              <a:rPr lang="en-US" sz="1500" dirty="0">
                <a:solidFill>
                  <a:schemeClr val="bg1"/>
                </a:solidFill>
              </a:rPr>
              <a:t>Provide at least 1 extra worker outside to monitor for conditions, respond to distress call.</a:t>
            </a:r>
          </a:p>
          <a:p>
            <a:pPr lvl="1">
              <a:lnSpc>
                <a:spcPct val="90000"/>
              </a:lnSpc>
            </a:pPr>
            <a:r>
              <a:rPr lang="en-US" sz="1500" dirty="0">
                <a:solidFill>
                  <a:schemeClr val="bg1"/>
                </a:solidFill>
              </a:rPr>
              <a:t>One can monitor two spaces, but really can’t.  </a:t>
            </a:r>
          </a:p>
          <a:p>
            <a:pPr lvl="1">
              <a:lnSpc>
                <a:spcPct val="90000"/>
              </a:lnSpc>
            </a:pPr>
            <a:r>
              <a:rPr lang="en-US" sz="1500" dirty="0">
                <a:solidFill>
                  <a:schemeClr val="bg1"/>
                </a:solidFill>
              </a:rPr>
              <a:t>Designate roles of each person assigned to job.  </a:t>
            </a:r>
          </a:p>
          <a:p>
            <a:pPr lvl="1">
              <a:lnSpc>
                <a:spcPct val="90000"/>
              </a:lnSpc>
            </a:pPr>
            <a:r>
              <a:rPr lang="en-US" sz="1500" dirty="0">
                <a:solidFill>
                  <a:schemeClr val="bg1"/>
                </a:solidFill>
              </a:rPr>
              <a:t>Develop implement rescue procedures for each confined space, (tailor procedures).</a:t>
            </a:r>
          </a:p>
          <a:p>
            <a:pPr lvl="1">
              <a:lnSpc>
                <a:spcPct val="90000"/>
              </a:lnSpc>
            </a:pPr>
            <a:r>
              <a:rPr lang="en-US" sz="1500" dirty="0">
                <a:solidFill>
                  <a:schemeClr val="bg1"/>
                </a:solidFill>
              </a:rPr>
              <a:t>Develop implement wrap up procedures.   </a:t>
            </a:r>
          </a:p>
          <a:p>
            <a:pPr lvl="1">
              <a:lnSpc>
                <a:spcPct val="90000"/>
              </a:lnSpc>
            </a:pPr>
            <a:endParaRPr lang="en-US" sz="1500" dirty="0">
              <a:solidFill>
                <a:schemeClr val="bg1"/>
              </a:solidFill>
            </a:endParaRPr>
          </a:p>
        </p:txBody>
      </p:sp>
      <p:sp>
        <p:nvSpPr>
          <p:cNvPr id="14" name="Rectangle 13">
            <a:extLst>
              <a:ext uri="{FF2B5EF4-FFF2-40B4-BE49-F238E27FC236}">
                <a16:creationId xmlns:a16="http://schemas.microsoft.com/office/drawing/2014/main" id="{52467CA7-F767-4582-9BB7-0B1AF75DF7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310" y="320040"/>
            <a:ext cx="6894576" cy="6217920"/>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733916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B7C4858-FAA3-4226-A856-193A01910E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8C1B503-0291-4E82-A65E-72D604D9F6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3" y="469900"/>
            <a:ext cx="3695002" cy="5918200"/>
          </a:xfrm>
          <a:prstGeom prst="rect">
            <a:avLst/>
          </a:prstGeom>
          <a:solidFill>
            <a:schemeClr val="accent1"/>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3F836C5-9601-4982-A121-CCA49BF7BA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668" y="635508"/>
            <a:ext cx="3364992" cy="5586984"/>
          </a:xfrm>
          <a:prstGeom prst="rect">
            <a:avLst/>
          </a:prstGeom>
          <a:noFill/>
          <a:ln w="15875" cap="flat">
            <a:solidFill>
              <a:schemeClr val="bg2"/>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A49CF75B-C00D-98D5-563B-40D12417FEEB}"/>
              </a:ext>
            </a:extLst>
          </p:cNvPr>
          <p:cNvSpPr>
            <a:spLocks noGrp="1"/>
          </p:cNvSpPr>
          <p:nvPr>
            <p:ph type="title"/>
          </p:nvPr>
        </p:nvSpPr>
        <p:spPr>
          <a:xfrm>
            <a:off x="952108" y="954756"/>
            <a:ext cx="2730414" cy="4946003"/>
          </a:xfrm>
        </p:spPr>
        <p:txBody>
          <a:bodyPr>
            <a:normAutofit/>
          </a:bodyPr>
          <a:lstStyle/>
          <a:p>
            <a:r>
              <a:rPr lang="en-US" dirty="0">
                <a:solidFill>
                  <a:srgbClr val="FFFFFF"/>
                </a:solidFill>
              </a:rPr>
              <a:t>Permit Required 	</a:t>
            </a:r>
          </a:p>
        </p:txBody>
      </p:sp>
      <p:sp>
        <p:nvSpPr>
          <p:cNvPr id="14" name="Rectangle 13">
            <a:extLst>
              <a:ext uri="{FF2B5EF4-FFF2-40B4-BE49-F238E27FC236}">
                <a16:creationId xmlns:a16="http://schemas.microsoft.com/office/drawing/2014/main" id="{46CD0D05-FF47-4ABB-841C-0600CADC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7537704" cy="6858000"/>
          </a:xfrm>
          <a:prstGeom prst="rect">
            <a:avLst/>
          </a:prstGeom>
          <a:solidFill>
            <a:schemeClr val="bg2">
              <a:lumMod val="25000"/>
            </a:schemeClr>
          </a:solidFill>
          <a:ln>
            <a:noFill/>
          </a:ln>
          <a:effectLst>
            <a:innerShdw blurRad="63500" dist="508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C9D56BF-86BB-9508-A020-46B29676324B}"/>
              </a:ext>
            </a:extLst>
          </p:cNvPr>
          <p:cNvSpPr>
            <a:spLocks noGrp="1"/>
          </p:cNvSpPr>
          <p:nvPr>
            <p:ph idx="1"/>
          </p:nvPr>
        </p:nvSpPr>
        <p:spPr>
          <a:xfrm>
            <a:off x="5150360" y="469900"/>
            <a:ext cx="5953630" cy="5405968"/>
          </a:xfrm>
        </p:spPr>
        <p:txBody>
          <a:bodyPr anchor="ctr">
            <a:normAutofit/>
          </a:bodyPr>
          <a:lstStyle/>
          <a:p>
            <a:r>
              <a:rPr lang="en-US" dirty="0">
                <a:solidFill>
                  <a:schemeClr val="bg1"/>
                </a:solidFill>
              </a:rPr>
              <a:t>Subsection (e) Permit System has 6 requirements:</a:t>
            </a:r>
          </a:p>
          <a:p>
            <a:pPr lvl="1"/>
            <a:r>
              <a:rPr lang="en-US" dirty="0">
                <a:solidFill>
                  <a:schemeClr val="bg1"/>
                </a:solidFill>
              </a:rPr>
              <a:t>Establish permit, naming conditions, procedures, etc.</a:t>
            </a:r>
          </a:p>
          <a:p>
            <a:pPr lvl="1"/>
            <a:r>
              <a:rPr lang="en-US" dirty="0">
                <a:solidFill>
                  <a:schemeClr val="bg1"/>
                </a:solidFill>
              </a:rPr>
              <a:t>Formally authorize entry with supervisor signature.</a:t>
            </a:r>
          </a:p>
          <a:p>
            <a:pPr lvl="1"/>
            <a:r>
              <a:rPr lang="en-US" dirty="0">
                <a:solidFill>
                  <a:schemeClr val="bg1"/>
                </a:solidFill>
              </a:rPr>
              <a:t>Duration of permit needs to be set and adhered to.</a:t>
            </a:r>
          </a:p>
          <a:p>
            <a:pPr lvl="1"/>
            <a:r>
              <a:rPr lang="en-US" dirty="0">
                <a:solidFill>
                  <a:schemeClr val="bg1"/>
                </a:solidFill>
              </a:rPr>
              <a:t>Terminate permit when job completed or new condition arises not identified on permit.</a:t>
            </a:r>
          </a:p>
          <a:p>
            <a:pPr lvl="1"/>
            <a:r>
              <a:rPr lang="en-US" dirty="0">
                <a:solidFill>
                  <a:schemeClr val="bg1"/>
                </a:solidFill>
              </a:rPr>
              <a:t>Retain permits for at least 1 year, review each permit at end of year. </a:t>
            </a:r>
          </a:p>
        </p:txBody>
      </p:sp>
    </p:spTree>
    <p:extLst>
      <p:ext uri="{BB962C8B-B14F-4D97-AF65-F5344CB8AC3E}">
        <p14:creationId xmlns:p14="http://schemas.microsoft.com/office/powerpoint/2010/main" val="236346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11FACCD-8B95-4879-B20F-26F41E8BC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9B2A7AA-2C45-40F0-B861-4EB9AA9F66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accent1"/>
          </a:solidFill>
          <a:ln>
            <a:noFill/>
          </a:ln>
          <a:effectLst>
            <a:innerShdw blurRad="63500" dist="508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EC1CC4-D95A-A042-A30E-A9C9E91E4B95}"/>
              </a:ext>
            </a:extLst>
          </p:cNvPr>
          <p:cNvSpPr>
            <a:spLocks noGrp="1"/>
          </p:cNvSpPr>
          <p:nvPr>
            <p:ph type="title"/>
          </p:nvPr>
        </p:nvSpPr>
        <p:spPr>
          <a:xfrm>
            <a:off x="640080" y="635508"/>
            <a:ext cx="3354470" cy="5586984"/>
          </a:xfrm>
        </p:spPr>
        <p:txBody>
          <a:bodyPr>
            <a:normAutofit/>
          </a:bodyPr>
          <a:lstStyle/>
          <a:p>
            <a:r>
              <a:rPr lang="en-US" sz="4800" dirty="0">
                <a:solidFill>
                  <a:srgbClr val="FFFFFF"/>
                </a:solidFill>
              </a:rPr>
              <a:t>Permit Required	</a:t>
            </a:r>
          </a:p>
        </p:txBody>
      </p:sp>
      <p:sp>
        <p:nvSpPr>
          <p:cNvPr id="12" name="Rectangle 11">
            <a:extLst>
              <a:ext uri="{FF2B5EF4-FFF2-40B4-BE49-F238E27FC236}">
                <a16:creationId xmlns:a16="http://schemas.microsoft.com/office/drawing/2014/main" id="{3CE3689C-E8F8-4542-8800-E68B764AF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746" y="0"/>
            <a:ext cx="7537704" cy="6858000"/>
          </a:xfrm>
          <a:prstGeom prst="rect">
            <a:avLst/>
          </a:prstGeom>
          <a:solidFill>
            <a:schemeClr val="tx2">
              <a:lumMod val="90000"/>
              <a:lumOff val="10000"/>
            </a:schemeClr>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1AECB21-FF9E-CE0E-4651-6D37F770586B}"/>
              </a:ext>
            </a:extLst>
          </p:cNvPr>
          <p:cNvSpPr>
            <a:spLocks noGrp="1"/>
          </p:cNvSpPr>
          <p:nvPr>
            <p:ph idx="1"/>
          </p:nvPr>
        </p:nvSpPr>
        <p:spPr>
          <a:xfrm>
            <a:off x="5456262" y="793889"/>
            <a:ext cx="5935673" cy="5174774"/>
          </a:xfrm>
        </p:spPr>
        <p:txBody>
          <a:bodyPr anchor="ctr">
            <a:normAutofit/>
          </a:bodyPr>
          <a:lstStyle/>
          <a:p>
            <a:r>
              <a:rPr lang="en-US" sz="2200">
                <a:solidFill>
                  <a:schemeClr val="bg1"/>
                </a:solidFill>
              </a:rPr>
              <a:t>Subsection (f) entry permit information has 15 conditions.</a:t>
            </a:r>
          </a:p>
          <a:p>
            <a:r>
              <a:rPr lang="en-US" sz="2200">
                <a:solidFill>
                  <a:schemeClr val="bg1"/>
                </a:solidFill>
              </a:rPr>
              <a:t>Subsection (g) Training required for permit procedures and alternate entry procedures.  </a:t>
            </a:r>
          </a:p>
          <a:p>
            <a:pPr lvl="1"/>
            <a:r>
              <a:rPr lang="en-US" sz="2200">
                <a:solidFill>
                  <a:schemeClr val="bg1"/>
                </a:solidFill>
              </a:rPr>
              <a:t>Assigned duties established, change in duties requires retraining before implemented.</a:t>
            </a:r>
          </a:p>
          <a:p>
            <a:pPr lvl="1"/>
            <a:r>
              <a:rPr lang="en-US" sz="2200">
                <a:solidFill>
                  <a:schemeClr val="bg1"/>
                </a:solidFill>
              </a:rPr>
              <a:t>Require employees demonstrate proficiency.  </a:t>
            </a:r>
          </a:p>
          <a:p>
            <a:pPr lvl="1"/>
            <a:r>
              <a:rPr lang="en-US" sz="2200">
                <a:solidFill>
                  <a:schemeClr val="bg1"/>
                </a:solidFill>
              </a:rPr>
              <a:t>Employer certification of training.</a:t>
            </a:r>
          </a:p>
          <a:p>
            <a:pPr lvl="1"/>
            <a:endParaRPr lang="en-US" sz="2200">
              <a:solidFill>
                <a:schemeClr val="bg1"/>
              </a:solidFill>
            </a:endParaRPr>
          </a:p>
          <a:p>
            <a:endParaRPr lang="en-US" sz="2200">
              <a:solidFill>
                <a:schemeClr val="bg1"/>
              </a:solidFill>
            </a:endParaRPr>
          </a:p>
        </p:txBody>
      </p:sp>
      <p:sp>
        <p:nvSpPr>
          <p:cNvPr id="14" name="Rectangle 13">
            <a:extLst>
              <a:ext uri="{FF2B5EF4-FFF2-40B4-BE49-F238E27FC236}">
                <a16:creationId xmlns:a16="http://schemas.microsoft.com/office/drawing/2014/main" id="{52467CA7-F767-4582-9BB7-0B1AF75DF7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310" y="320040"/>
            <a:ext cx="6894576" cy="6217920"/>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902233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B7C4858-FAA3-4226-A856-193A01910E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8C1B503-0291-4E82-A65E-72D604D9F6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3" y="469900"/>
            <a:ext cx="3695002" cy="5918200"/>
          </a:xfrm>
          <a:prstGeom prst="rect">
            <a:avLst/>
          </a:prstGeom>
          <a:solidFill>
            <a:schemeClr val="accent1"/>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3F836C5-9601-4982-A121-CCA49BF7BA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668" y="635508"/>
            <a:ext cx="3364992" cy="5586984"/>
          </a:xfrm>
          <a:prstGeom prst="rect">
            <a:avLst/>
          </a:prstGeom>
          <a:noFill/>
          <a:ln w="15875" cap="flat">
            <a:solidFill>
              <a:schemeClr val="bg2"/>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7F17A20B-9AD4-DC6B-A169-F271FD0489D0}"/>
              </a:ext>
            </a:extLst>
          </p:cNvPr>
          <p:cNvSpPr>
            <a:spLocks noGrp="1"/>
          </p:cNvSpPr>
          <p:nvPr>
            <p:ph type="title"/>
          </p:nvPr>
        </p:nvSpPr>
        <p:spPr>
          <a:xfrm>
            <a:off x="952108" y="954756"/>
            <a:ext cx="2730414" cy="4946003"/>
          </a:xfrm>
        </p:spPr>
        <p:txBody>
          <a:bodyPr>
            <a:normAutofit/>
          </a:bodyPr>
          <a:lstStyle/>
          <a:p>
            <a:r>
              <a:rPr lang="en-US" dirty="0">
                <a:solidFill>
                  <a:srgbClr val="FFFFFF"/>
                </a:solidFill>
              </a:rPr>
              <a:t>Permit Required	</a:t>
            </a:r>
          </a:p>
        </p:txBody>
      </p:sp>
      <p:sp>
        <p:nvSpPr>
          <p:cNvPr id="14" name="Rectangle 13">
            <a:extLst>
              <a:ext uri="{FF2B5EF4-FFF2-40B4-BE49-F238E27FC236}">
                <a16:creationId xmlns:a16="http://schemas.microsoft.com/office/drawing/2014/main" id="{46CD0D05-FF47-4ABB-841C-0600CADC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7537704" cy="6858000"/>
          </a:xfrm>
          <a:prstGeom prst="rect">
            <a:avLst/>
          </a:prstGeom>
          <a:solidFill>
            <a:schemeClr val="bg2">
              <a:lumMod val="25000"/>
            </a:schemeClr>
          </a:solidFill>
          <a:ln>
            <a:noFill/>
          </a:ln>
          <a:effectLst>
            <a:innerShdw blurRad="63500" dist="508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C5FE7E3-3FAF-07E8-37CF-CCA509AC7A82}"/>
              </a:ext>
            </a:extLst>
          </p:cNvPr>
          <p:cNvSpPr>
            <a:spLocks noGrp="1"/>
          </p:cNvSpPr>
          <p:nvPr>
            <p:ph idx="1"/>
          </p:nvPr>
        </p:nvSpPr>
        <p:spPr>
          <a:xfrm>
            <a:off x="5150360" y="469900"/>
            <a:ext cx="5953630" cy="5405968"/>
          </a:xfrm>
        </p:spPr>
        <p:txBody>
          <a:bodyPr anchor="ctr">
            <a:normAutofit/>
          </a:bodyPr>
          <a:lstStyle/>
          <a:p>
            <a:r>
              <a:rPr lang="en-US">
                <a:solidFill>
                  <a:schemeClr val="bg1"/>
                </a:solidFill>
              </a:rPr>
              <a:t>Subsection (h) duties of entrants 5 conditions.</a:t>
            </a:r>
          </a:p>
          <a:p>
            <a:r>
              <a:rPr lang="en-US">
                <a:solidFill>
                  <a:schemeClr val="bg1"/>
                </a:solidFill>
              </a:rPr>
              <a:t>Subsection (i) duties of attendants 10 conditions.</a:t>
            </a:r>
          </a:p>
          <a:p>
            <a:r>
              <a:rPr lang="en-US">
                <a:solidFill>
                  <a:schemeClr val="bg1"/>
                </a:solidFill>
              </a:rPr>
              <a:t>Subsection (j) duties of entry supervisors 6 conditions.</a:t>
            </a:r>
          </a:p>
          <a:p>
            <a:r>
              <a:rPr lang="en-US">
                <a:solidFill>
                  <a:schemeClr val="bg1"/>
                </a:solidFill>
              </a:rPr>
              <a:t>Subsection (k) Rescue and emergency services 4 epic conditions.</a:t>
            </a:r>
          </a:p>
          <a:p>
            <a:pPr marL="0" indent="0">
              <a:buNone/>
            </a:pPr>
            <a:endParaRPr lang="en-US">
              <a:solidFill>
                <a:schemeClr val="bg1"/>
              </a:solidFill>
            </a:endParaRPr>
          </a:p>
          <a:p>
            <a:endParaRPr lang="en-US">
              <a:solidFill>
                <a:schemeClr val="bg1"/>
              </a:solidFill>
            </a:endParaRPr>
          </a:p>
        </p:txBody>
      </p:sp>
    </p:spTree>
    <p:extLst>
      <p:ext uri="{BB962C8B-B14F-4D97-AF65-F5344CB8AC3E}">
        <p14:creationId xmlns:p14="http://schemas.microsoft.com/office/powerpoint/2010/main" val="173446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2723366-C73B-4ED6-ADEF-29911C6BC5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47A4152-8E41-4D1C-B88C-57C5C430A6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1" y="484632"/>
            <a:ext cx="11222737" cy="1479635"/>
          </a:xfrm>
          <a:prstGeom prst="rect">
            <a:avLst/>
          </a:prstGeom>
          <a:solidFill>
            <a:schemeClr val="tx2">
              <a:lumMod val="90000"/>
              <a:lumOff val="10000"/>
            </a:schemeClr>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8DCDEB0-C304-F802-ED6B-1E77792662A4}"/>
              </a:ext>
            </a:extLst>
          </p:cNvPr>
          <p:cNvSpPr>
            <a:spLocks noGrp="1"/>
          </p:cNvSpPr>
          <p:nvPr>
            <p:ph type="title"/>
          </p:nvPr>
        </p:nvSpPr>
        <p:spPr>
          <a:xfrm>
            <a:off x="804421" y="796374"/>
            <a:ext cx="10583158" cy="880027"/>
          </a:xfrm>
        </p:spPr>
        <p:txBody>
          <a:bodyPr>
            <a:normAutofit/>
          </a:bodyPr>
          <a:lstStyle/>
          <a:p>
            <a:r>
              <a:rPr lang="en-US" dirty="0">
                <a:solidFill>
                  <a:srgbClr val="FFFFFF"/>
                </a:solidFill>
              </a:rPr>
              <a:t>Employee Participation Required </a:t>
            </a:r>
          </a:p>
        </p:txBody>
      </p:sp>
      <p:sp>
        <p:nvSpPr>
          <p:cNvPr id="12" name="Rectangle 11">
            <a:extLst>
              <a:ext uri="{FF2B5EF4-FFF2-40B4-BE49-F238E27FC236}">
                <a16:creationId xmlns:a16="http://schemas.microsoft.com/office/drawing/2014/main" id="{999F76F5-72D4-4814-9169-8F535AEEB8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747" y="648377"/>
            <a:ext cx="10890504" cy="115214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C6202988-4466-42C5-B33A-AFABF051B4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6000"/>
            <a:ext cx="12192000" cy="4572000"/>
          </a:xfrm>
          <a:prstGeom prst="rect">
            <a:avLst/>
          </a:prstGeom>
          <a:gradFill>
            <a:gsLst>
              <a:gs pos="0">
                <a:schemeClr val="bg1"/>
              </a:gs>
              <a:gs pos="30000">
                <a:schemeClr val="bg1"/>
              </a:gs>
              <a:gs pos="61000">
                <a:schemeClr val="bg2">
                  <a:lumMod val="20000"/>
                  <a:lumOff val="80000"/>
                </a:schemeClr>
              </a:gs>
              <a:gs pos="97000">
                <a:schemeClr val="bg2">
                  <a:lumMod val="70000"/>
                  <a:lumOff val="30000"/>
                </a:schemeClr>
              </a:gs>
            </a:gsLst>
            <a:path path="circle">
              <a:fillToRect l="50000" t="50000" r="50000" b="50000"/>
            </a:path>
          </a:gradFill>
          <a:ln>
            <a:noFill/>
          </a:ln>
          <a:effectLst>
            <a:innerShdw blurRad="63500" dist="50800" dir="162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9FF7CA4-79B1-CDA0-53C8-A087F94017D7}"/>
              </a:ext>
            </a:extLst>
          </p:cNvPr>
          <p:cNvSpPr>
            <a:spLocks noGrp="1"/>
          </p:cNvSpPr>
          <p:nvPr>
            <p:ph idx="1"/>
          </p:nvPr>
        </p:nvSpPr>
        <p:spPr>
          <a:xfrm>
            <a:off x="1295401" y="2612256"/>
            <a:ext cx="9601196" cy="3263612"/>
          </a:xfrm>
        </p:spPr>
        <p:txBody>
          <a:bodyPr>
            <a:normAutofit/>
          </a:bodyPr>
          <a:lstStyle/>
          <a:p>
            <a:r>
              <a:rPr lang="en-US" sz="2200" dirty="0"/>
              <a:t>Employee participation required when formulating a confined space policy.           29 CFR 1910.146 (l):</a:t>
            </a:r>
          </a:p>
          <a:p>
            <a:pPr marL="0" indent="0">
              <a:buNone/>
            </a:pPr>
            <a:r>
              <a:rPr lang="en-US" sz="2200" dirty="0"/>
              <a:t>	(1) Employers shall consult with affected employees and their authorized 	representatives on the development and implementation of all aspects of the 	permit space program required by paragraph (c) of this section.</a:t>
            </a:r>
          </a:p>
          <a:p>
            <a:pPr marL="0" indent="0">
              <a:buNone/>
            </a:pPr>
            <a:r>
              <a:rPr lang="en-US" sz="2200" dirty="0"/>
              <a:t>	(2) Employers shall make available to affected employees and their authorized 	representatives all information required to be 	developed by this section.</a:t>
            </a:r>
          </a:p>
        </p:txBody>
      </p:sp>
    </p:spTree>
    <p:extLst>
      <p:ext uri="{BB962C8B-B14F-4D97-AF65-F5344CB8AC3E}">
        <p14:creationId xmlns:p14="http://schemas.microsoft.com/office/powerpoint/2010/main" val="1372453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48" name="Group 47">
            <a:extLst>
              <a:ext uri="{FF2B5EF4-FFF2-40B4-BE49-F238E27FC236}">
                <a16:creationId xmlns:a16="http://schemas.microsoft.com/office/drawing/2014/main" id="{03E8C8A2-D2DA-42F8-84AA-AC5AB4251D2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934" y="0"/>
            <a:ext cx="12231160" cy="6856214"/>
            <a:chOff x="-16934" y="0"/>
            <a:chExt cx="12231160" cy="6856214"/>
          </a:xfrm>
        </p:grpSpPr>
        <p:pic>
          <p:nvPicPr>
            <p:cNvPr id="32" name="Picture 31">
              <a:extLst>
                <a:ext uri="{FF2B5EF4-FFF2-40B4-BE49-F238E27FC236}">
                  <a16:creationId xmlns:a16="http://schemas.microsoft.com/office/drawing/2014/main" id="{9A5D1FE1-4883-49B4-AD3E-D0A3F8DCE12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49" name="Rectangle 48">
              <a:extLst>
                <a:ext uri="{FF2B5EF4-FFF2-40B4-BE49-F238E27FC236}">
                  <a16:creationId xmlns:a16="http://schemas.microsoft.com/office/drawing/2014/main" id="{7F829EAE-7CB1-410F-BAF1-55BD6DC249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34" name="Picture 33">
              <a:extLst>
                <a:ext uri="{FF2B5EF4-FFF2-40B4-BE49-F238E27FC236}">
                  <a16:creationId xmlns:a16="http://schemas.microsoft.com/office/drawing/2014/main" id="{4EA5F8CE-974F-4443-AB3C-4799C332304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35" name="Picture 34">
              <a:extLst>
                <a:ext uri="{FF2B5EF4-FFF2-40B4-BE49-F238E27FC236}">
                  <a16:creationId xmlns:a16="http://schemas.microsoft.com/office/drawing/2014/main" id="{94075D0C-1739-4729-A5C8-5C5707A942F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50" name="Straight Connector 49">
            <a:extLst>
              <a:ext uri="{FF2B5EF4-FFF2-40B4-BE49-F238E27FC236}">
                <a16:creationId xmlns:a16="http://schemas.microsoft.com/office/drawing/2014/main" id="{0DFD28A6-39F3-425F-8050-E5BF1B4523B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 useBgFill="1">
        <p:nvSpPr>
          <p:cNvPr id="51" name="Rectangle 50">
            <a:extLst>
              <a:ext uri="{FF2B5EF4-FFF2-40B4-BE49-F238E27FC236}">
                <a16:creationId xmlns:a16="http://schemas.microsoft.com/office/drawing/2014/main" id="{263958DE-3089-4707-A79D-8ADBDE5971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2" name="Group 51">
            <a:extLst>
              <a:ext uri="{FF2B5EF4-FFF2-40B4-BE49-F238E27FC236}">
                <a16:creationId xmlns:a16="http://schemas.microsoft.com/office/drawing/2014/main" id="{7C81077B-766D-44B3-909D-A26D42DA9C3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29962" cy="6856214"/>
            <a:chOff x="-15736" y="0"/>
            <a:chExt cx="12229962" cy="6856214"/>
          </a:xfrm>
        </p:grpSpPr>
        <p:pic>
          <p:nvPicPr>
            <p:cNvPr id="42" name="Picture 41">
              <a:extLst>
                <a:ext uri="{FF2B5EF4-FFF2-40B4-BE49-F238E27FC236}">
                  <a16:creationId xmlns:a16="http://schemas.microsoft.com/office/drawing/2014/main" id="{5CC93258-4B7E-4DC5-AE91-AFAAD833ADB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53" name="Rectangle 52">
              <a:extLst>
                <a:ext uri="{FF2B5EF4-FFF2-40B4-BE49-F238E27FC236}">
                  <a16:creationId xmlns:a16="http://schemas.microsoft.com/office/drawing/2014/main" id="{05610CE6-9E44-431C-9AFA-E552B5D546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44" name="Picture 43">
              <a:extLst>
                <a:ext uri="{FF2B5EF4-FFF2-40B4-BE49-F238E27FC236}">
                  <a16:creationId xmlns:a16="http://schemas.microsoft.com/office/drawing/2014/main" id="{8B4315B7-9CDC-4449-9705-67DAFE6F7A2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54" name="Picture 53">
              <a:extLst>
                <a:ext uri="{FF2B5EF4-FFF2-40B4-BE49-F238E27FC236}">
                  <a16:creationId xmlns:a16="http://schemas.microsoft.com/office/drawing/2014/main" id="{32D66995-395F-42A2-AB99-8B0E853BA11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F11A509D-CA6A-BA3F-17D4-C09DEBD0B48C}"/>
              </a:ext>
            </a:extLst>
          </p:cNvPr>
          <p:cNvSpPr>
            <a:spLocks noGrp="1"/>
          </p:cNvSpPr>
          <p:nvPr>
            <p:ph type="title"/>
          </p:nvPr>
        </p:nvSpPr>
        <p:spPr>
          <a:xfrm>
            <a:off x="4564279" y="1041401"/>
            <a:ext cx="6528018" cy="2345264"/>
          </a:xfrm>
        </p:spPr>
        <p:txBody>
          <a:bodyPr vert="horz" lIns="91440" tIns="45720" rIns="91440" bIns="45720" rtlCol="0" anchor="b">
            <a:normAutofit/>
          </a:bodyPr>
          <a:lstStyle/>
          <a:p>
            <a:r>
              <a:rPr lang="en-US" sz="5400"/>
              <a:t>This is Danny Crump</a:t>
            </a:r>
          </a:p>
        </p:txBody>
      </p:sp>
      <p:pic>
        <p:nvPicPr>
          <p:cNvPr id="11" name="Picture 10" descr="A person wearing glasses&#10;&#10;AI-generated content may be incorrect.">
            <a:extLst>
              <a:ext uri="{FF2B5EF4-FFF2-40B4-BE49-F238E27FC236}">
                <a16:creationId xmlns:a16="http://schemas.microsoft.com/office/drawing/2014/main" id="{E0713C18-8951-9FE2-FF84-16E0F75AE989}"/>
              </a:ext>
            </a:extLst>
          </p:cNvPr>
          <p:cNvPicPr>
            <a:picLocks noChangeAspect="1"/>
          </p:cNvPicPr>
          <p:nvPr/>
        </p:nvPicPr>
        <p:blipFill>
          <a:blip r:embed="rId7">
            <a:extLst>
              <a:ext uri="{28A0092B-C50C-407E-A947-70E740481C1C}">
                <a14:useLocalDpi xmlns:a14="http://schemas.microsoft.com/office/drawing/2010/main" val="0"/>
              </a:ext>
            </a:extLst>
          </a:blip>
          <a:srcRect l="10323" r="16322" b="-2"/>
          <a:stretch>
            <a:fillRect/>
          </a:stretch>
        </p:blipFill>
        <p:spPr>
          <a:xfrm>
            <a:off x="1081874" y="1041400"/>
            <a:ext cx="3059206" cy="4775200"/>
          </a:xfrm>
          <a:prstGeom prst="rect">
            <a:avLst/>
          </a:prstGeom>
          <a:ln w="57150" cmpd="thickThin">
            <a:solidFill>
              <a:schemeClr val="tx1">
                <a:lumMod val="50000"/>
                <a:lumOff val="50000"/>
              </a:schemeClr>
            </a:solidFill>
            <a:miter lim="800000"/>
          </a:ln>
        </p:spPr>
      </p:pic>
      <p:cxnSp>
        <p:nvCxnSpPr>
          <p:cNvPr id="47" name="Straight Connector 46">
            <a:extLst>
              <a:ext uri="{FF2B5EF4-FFF2-40B4-BE49-F238E27FC236}">
                <a16:creationId xmlns:a16="http://schemas.microsoft.com/office/drawing/2014/main" id="{2C4AED10-D735-4820-BE3F-7B5DE8BBC4B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82168" y="3522131"/>
            <a:ext cx="6492240"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28462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498E3-8719-D706-B1E0-30D448A66EB0}"/>
              </a:ext>
            </a:extLst>
          </p:cNvPr>
          <p:cNvSpPr>
            <a:spLocks noGrp="1"/>
          </p:cNvSpPr>
          <p:nvPr>
            <p:ph type="title"/>
          </p:nvPr>
        </p:nvSpPr>
        <p:spPr>
          <a:xfrm>
            <a:off x="1295402" y="982132"/>
            <a:ext cx="9601196" cy="1303867"/>
          </a:xfrm>
        </p:spPr>
        <p:txBody>
          <a:bodyPr>
            <a:normAutofit/>
          </a:bodyPr>
          <a:lstStyle/>
          <a:p>
            <a:r>
              <a:rPr lang="en-US">
                <a:solidFill>
                  <a:srgbClr val="262626"/>
                </a:solidFill>
              </a:rPr>
              <a:t>Additional resources:</a:t>
            </a:r>
          </a:p>
        </p:txBody>
      </p:sp>
      <p:graphicFrame>
        <p:nvGraphicFramePr>
          <p:cNvPr id="5" name="Content Placeholder 2">
            <a:extLst>
              <a:ext uri="{FF2B5EF4-FFF2-40B4-BE49-F238E27FC236}">
                <a16:creationId xmlns:a16="http://schemas.microsoft.com/office/drawing/2014/main" id="{3877B40A-0F10-5CF2-354E-61A1C183D9BE}"/>
              </a:ext>
            </a:extLst>
          </p:cNvPr>
          <p:cNvGraphicFramePr>
            <a:graphicFrameLocks noGrp="1"/>
          </p:cNvGraphicFramePr>
          <p:nvPr>
            <p:ph idx="1"/>
            <p:extLst>
              <p:ext uri="{D42A27DB-BD31-4B8C-83A1-F6EECF244321}">
                <p14:modId xmlns:p14="http://schemas.microsoft.com/office/powerpoint/2010/main" val="701518603"/>
              </p:ext>
            </p:extLst>
          </p:nvPr>
        </p:nvGraphicFramePr>
        <p:xfrm>
          <a:off x="1295400" y="2772384"/>
          <a:ext cx="9601197" cy="28748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97308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2BE4420-3B5F-4549-8B4A-77855B8215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75876F6-95D4-48CB-8E3E-4401A96E25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138" y="496088"/>
            <a:ext cx="3823215" cy="5883295"/>
          </a:xfrm>
          <a:prstGeom prst="rect">
            <a:avLst/>
          </a:prstGeom>
          <a:blipFill dpi="0" rotWithShape="1">
            <a:blip r:embed="rId2"/>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1B84719-90BB-4D0C-92D8-61DC5512B3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0"/>
            <a:ext cx="3552006"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A6E416BE-0849-5B86-7ACC-720367438A85}"/>
              </a:ext>
            </a:extLst>
          </p:cNvPr>
          <p:cNvSpPr>
            <a:spLocks noGrp="1"/>
          </p:cNvSpPr>
          <p:nvPr>
            <p:ph type="title"/>
          </p:nvPr>
        </p:nvSpPr>
        <p:spPr>
          <a:xfrm>
            <a:off x="1055599" y="1055077"/>
            <a:ext cx="2532909" cy="4794578"/>
          </a:xfrm>
        </p:spPr>
        <p:txBody>
          <a:bodyPr>
            <a:normAutofit/>
          </a:bodyPr>
          <a:lstStyle/>
          <a:p>
            <a:r>
              <a:rPr lang="en-US" dirty="0">
                <a:solidFill>
                  <a:srgbClr val="262626"/>
                </a:solidFill>
              </a:rPr>
              <a:t>Excerpt from Police Report</a:t>
            </a:r>
          </a:p>
        </p:txBody>
      </p:sp>
      <p:sp useBgFill="1">
        <p:nvSpPr>
          <p:cNvPr id="15" name="Rectangle 14">
            <a:extLst>
              <a:ext uri="{FF2B5EF4-FFF2-40B4-BE49-F238E27FC236}">
                <a16:creationId xmlns:a16="http://schemas.microsoft.com/office/drawing/2014/main" id="{7B407EC4-5D16-4845-9840-4E28622B6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2053" y="-2"/>
            <a:ext cx="753994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FD683D84-8B09-3A73-3D27-28F967DCBF38}"/>
              </a:ext>
            </a:extLst>
          </p:cNvPr>
          <p:cNvGraphicFramePr>
            <a:graphicFrameLocks noGrp="1"/>
          </p:cNvGraphicFramePr>
          <p:nvPr>
            <p:ph idx="1"/>
            <p:extLst>
              <p:ext uri="{D42A27DB-BD31-4B8C-83A1-F6EECF244321}">
                <p14:modId xmlns:p14="http://schemas.microsoft.com/office/powerpoint/2010/main" val="2339277842"/>
              </p:ext>
            </p:extLst>
          </p:nvPr>
        </p:nvGraphicFramePr>
        <p:xfrm>
          <a:off x="5470072" y="804670"/>
          <a:ext cx="5914209" cy="57030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57528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2BE4420-3B5F-4549-8B4A-77855B8215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75876F6-95D4-48CB-8E3E-4401A96E25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138" y="496088"/>
            <a:ext cx="3823215" cy="5883295"/>
          </a:xfrm>
          <a:prstGeom prst="rect">
            <a:avLst/>
          </a:prstGeom>
          <a:blipFill dpi="0" rotWithShape="1">
            <a:blip r:embed="rId2"/>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1B84719-90BB-4D0C-92D8-61DC5512B3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0"/>
            <a:ext cx="3552006"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E5CEDD23-C173-66FE-18A6-D7480073B801}"/>
              </a:ext>
            </a:extLst>
          </p:cNvPr>
          <p:cNvSpPr>
            <a:spLocks noGrp="1"/>
          </p:cNvSpPr>
          <p:nvPr>
            <p:ph type="title"/>
          </p:nvPr>
        </p:nvSpPr>
        <p:spPr>
          <a:xfrm>
            <a:off x="1055599" y="1055077"/>
            <a:ext cx="2532909" cy="4794578"/>
          </a:xfrm>
        </p:spPr>
        <p:txBody>
          <a:bodyPr>
            <a:normAutofit/>
          </a:bodyPr>
          <a:lstStyle/>
          <a:p>
            <a:r>
              <a:rPr lang="en-US" dirty="0">
                <a:solidFill>
                  <a:srgbClr val="262626"/>
                </a:solidFill>
              </a:rPr>
              <a:t>Excerpt from Police Report (cont.)</a:t>
            </a:r>
          </a:p>
        </p:txBody>
      </p:sp>
      <p:sp useBgFill="1">
        <p:nvSpPr>
          <p:cNvPr id="15" name="Rectangle 14">
            <a:extLst>
              <a:ext uri="{FF2B5EF4-FFF2-40B4-BE49-F238E27FC236}">
                <a16:creationId xmlns:a16="http://schemas.microsoft.com/office/drawing/2014/main" id="{7B407EC4-5D16-4845-9840-4E28622B6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2053" y="-2"/>
            <a:ext cx="753994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B939002B-78A3-A74E-DEA7-5CEF553ABC5F}"/>
              </a:ext>
            </a:extLst>
          </p:cNvPr>
          <p:cNvGraphicFramePr>
            <a:graphicFrameLocks noGrp="1"/>
          </p:cNvGraphicFramePr>
          <p:nvPr>
            <p:ph idx="1"/>
            <p:extLst>
              <p:ext uri="{D42A27DB-BD31-4B8C-83A1-F6EECF244321}">
                <p14:modId xmlns:p14="http://schemas.microsoft.com/office/powerpoint/2010/main" val="2825753308"/>
              </p:ext>
            </p:extLst>
          </p:nvPr>
        </p:nvGraphicFramePr>
        <p:xfrm>
          <a:off x="5470072" y="804670"/>
          <a:ext cx="5914209" cy="52486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13677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2BE4420-3B5F-4549-8B4A-77855B8215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75876F6-95D4-48CB-8E3E-4401A96E25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138" y="496088"/>
            <a:ext cx="3823215" cy="5883295"/>
          </a:xfrm>
          <a:prstGeom prst="rect">
            <a:avLst/>
          </a:prstGeom>
          <a:blipFill dpi="0" rotWithShape="1">
            <a:blip r:embed="rId2"/>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1B84719-90BB-4D0C-92D8-61DC5512B3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0"/>
            <a:ext cx="3552006"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539A7109-9BF2-EE5B-714D-6071E889BA10}"/>
              </a:ext>
            </a:extLst>
          </p:cNvPr>
          <p:cNvSpPr>
            <a:spLocks noGrp="1"/>
          </p:cNvSpPr>
          <p:nvPr>
            <p:ph type="title"/>
          </p:nvPr>
        </p:nvSpPr>
        <p:spPr>
          <a:xfrm>
            <a:off x="1055599" y="1055077"/>
            <a:ext cx="2532909" cy="4794578"/>
          </a:xfrm>
        </p:spPr>
        <p:txBody>
          <a:bodyPr>
            <a:normAutofit/>
          </a:bodyPr>
          <a:lstStyle/>
          <a:p>
            <a:r>
              <a:rPr lang="en-US">
                <a:solidFill>
                  <a:srgbClr val="262626"/>
                </a:solidFill>
              </a:rPr>
              <a:t>Citation</a:t>
            </a:r>
          </a:p>
        </p:txBody>
      </p:sp>
      <p:sp useBgFill="1">
        <p:nvSpPr>
          <p:cNvPr id="15" name="Rectangle 14">
            <a:extLst>
              <a:ext uri="{FF2B5EF4-FFF2-40B4-BE49-F238E27FC236}">
                <a16:creationId xmlns:a16="http://schemas.microsoft.com/office/drawing/2014/main" id="{7B407EC4-5D16-4845-9840-4E28622B6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2053" y="-2"/>
            <a:ext cx="753994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2E49A399-D678-43A0-4723-93347683B7C2}"/>
              </a:ext>
            </a:extLst>
          </p:cNvPr>
          <p:cNvGraphicFramePr>
            <a:graphicFrameLocks noGrp="1"/>
          </p:cNvGraphicFramePr>
          <p:nvPr>
            <p:ph idx="1"/>
            <p:extLst>
              <p:ext uri="{D42A27DB-BD31-4B8C-83A1-F6EECF244321}">
                <p14:modId xmlns:p14="http://schemas.microsoft.com/office/powerpoint/2010/main" val="3490780391"/>
              </p:ext>
            </p:extLst>
          </p:nvPr>
        </p:nvGraphicFramePr>
        <p:xfrm>
          <a:off x="5470072" y="804670"/>
          <a:ext cx="5914209" cy="52486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574964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377BF-7F52-C812-5894-4E183A18F8D3}"/>
              </a:ext>
            </a:extLst>
          </p:cNvPr>
          <p:cNvSpPr>
            <a:spLocks noGrp="1"/>
          </p:cNvSpPr>
          <p:nvPr>
            <p:ph type="title"/>
          </p:nvPr>
        </p:nvSpPr>
        <p:spPr/>
        <p:txBody>
          <a:bodyPr>
            <a:normAutofit fontScale="90000"/>
          </a:bodyPr>
          <a:lstStyle/>
          <a:p>
            <a:r>
              <a:rPr lang="en-US" dirty="0"/>
              <a:t>What is a confined space?  29 CFR 1910.146(b)</a:t>
            </a:r>
          </a:p>
        </p:txBody>
      </p:sp>
      <p:sp>
        <p:nvSpPr>
          <p:cNvPr id="3" name="Content Placeholder 2">
            <a:extLst>
              <a:ext uri="{FF2B5EF4-FFF2-40B4-BE49-F238E27FC236}">
                <a16:creationId xmlns:a16="http://schemas.microsoft.com/office/drawing/2014/main" id="{6EDF1D9C-F6B3-3E79-1849-48F4E03BA4AE}"/>
              </a:ext>
            </a:extLst>
          </p:cNvPr>
          <p:cNvSpPr>
            <a:spLocks noGrp="1"/>
          </p:cNvSpPr>
          <p:nvPr>
            <p:ph idx="1"/>
          </p:nvPr>
        </p:nvSpPr>
        <p:spPr/>
        <p:txBody>
          <a:bodyPr/>
          <a:lstStyle/>
          <a:p>
            <a:pPr marL="0" indent="0">
              <a:buNone/>
            </a:pPr>
            <a:r>
              <a:rPr lang="en-US" dirty="0"/>
              <a:t>(1) Is large enough and so configured that an employee can bodily enter and perform assigned work; </a:t>
            </a:r>
          </a:p>
          <a:p>
            <a:pPr marL="0" indent="0">
              <a:buNone/>
            </a:pPr>
            <a:r>
              <a:rPr lang="en-US" dirty="0"/>
              <a:t>(2) Has limited or restricted means for entry or exit (for example, tanks, vessels, silos, storage bins, hoppers, vaults, and pits are spaces that may have limited means of entry); </a:t>
            </a:r>
          </a:p>
          <a:p>
            <a:pPr marL="0" indent="0">
              <a:buNone/>
            </a:pPr>
            <a:r>
              <a:rPr lang="en-US" dirty="0"/>
              <a:t>(3) Is not designed for continuous employee occupancy.</a:t>
            </a:r>
          </a:p>
          <a:p>
            <a:endParaRPr lang="en-US" dirty="0"/>
          </a:p>
        </p:txBody>
      </p:sp>
    </p:spTree>
    <p:extLst>
      <p:ext uri="{BB962C8B-B14F-4D97-AF65-F5344CB8AC3E}">
        <p14:creationId xmlns:p14="http://schemas.microsoft.com/office/powerpoint/2010/main" val="24461837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70119-E9B4-BA8B-DC8F-81C40378956C}"/>
              </a:ext>
            </a:extLst>
          </p:cNvPr>
          <p:cNvSpPr>
            <a:spLocks noGrp="1"/>
          </p:cNvSpPr>
          <p:nvPr>
            <p:ph type="title"/>
          </p:nvPr>
        </p:nvSpPr>
        <p:spPr>
          <a:xfrm>
            <a:off x="1295402" y="982132"/>
            <a:ext cx="9601196" cy="1303867"/>
          </a:xfrm>
        </p:spPr>
        <p:txBody>
          <a:bodyPr>
            <a:normAutofit/>
          </a:bodyPr>
          <a:lstStyle/>
          <a:p>
            <a:r>
              <a:rPr lang="en-US">
                <a:solidFill>
                  <a:srgbClr val="262626"/>
                </a:solidFill>
              </a:rPr>
              <a:t>Construction v. Maintenance</a:t>
            </a:r>
          </a:p>
        </p:txBody>
      </p:sp>
      <p:graphicFrame>
        <p:nvGraphicFramePr>
          <p:cNvPr id="5" name="Content Placeholder 2">
            <a:extLst>
              <a:ext uri="{FF2B5EF4-FFF2-40B4-BE49-F238E27FC236}">
                <a16:creationId xmlns:a16="http://schemas.microsoft.com/office/drawing/2014/main" id="{397DAC69-08BA-547C-230F-33026FA3D68F}"/>
              </a:ext>
            </a:extLst>
          </p:cNvPr>
          <p:cNvGraphicFramePr>
            <a:graphicFrameLocks noGrp="1"/>
          </p:cNvGraphicFramePr>
          <p:nvPr>
            <p:ph idx="1"/>
            <p:extLst>
              <p:ext uri="{D42A27DB-BD31-4B8C-83A1-F6EECF244321}">
                <p14:modId xmlns:p14="http://schemas.microsoft.com/office/powerpoint/2010/main" val="2089388758"/>
              </p:ext>
            </p:extLst>
          </p:nvPr>
        </p:nvGraphicFramePr>
        <p:xfrm>
          <a:off x="1295400" y="2772384"/>
          <a:ext cx="9601197" cy="28748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74715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5081E-294B-429A-C880-3F6775B9A556}"/>
              </a:ext>
            </a:extLst>
          </p:cNvPr>
          <p:cNvSpPr>
            <a:spLocks noGrp="1"/>
          </p:cNvSpPr>
          <p:nvPr>
            <p:ph type="title"/>
          </p:nvPr>
        </p:nvSpPr>
        <p:spPr/>
        <p:txBody>
          <a:bodyPr/>
          <a:lstStyle/>
          <a:p>
            <a:r>
              <a:rPr lang="en-US" dirty="0"/>
              <a:t>Employer (Risk Managers?) Must:</a:t>
            </a:r>
          </a:p>
        </p:txBody>
      </p:sp>
      <p:sp>
        <p:nvSpPr>
          <p:cNvPr id="3" name="Content Placeholder 2">
            <a:extLst>
              <a:ext uri="{FF2B5EF4-FFF2-40B4-BE49-F238E27FC236}">
                <a16:creationId xmlns:a16="http://schemas.microsoft.com/office/drawing/2014/main" id="{9454E98A-9660-F5D6-6869-4EA3C6F295CA}"/>
              </a:ext>
            </a:extLst>
          </p:cNvPr>
          <p:cNvSpPr>
            <a:spLocks noGrp="1"/>
          </p:cNvSpPr>
          <p:nvPr>
            <p:ph idx="1"/>
          </p:nvPr>
        </p:nvSpPr>
        <p:spPr/>
        <p:txBody>
          <a:bodyPr>
            <a:normAutofit/>
          </a:bodyPr>
          <a:lstStyle/>
          <a:p>
            <a:r>
              <a:rPr lang="en-US" dirty="0"/>
              <a:t>Evaluate workplace to determine if any spaces are permit-required confined spaces.  </a:t>
            </a:r>
          </a:p>
          <a:p>
            <a:r>
              <a:rPr lang="en-US" dirty="0"/>
              <a:t>Inform employees of any permit-required confined spaces.  Post signage at confined spaces as specified by: CFR §1910.146(c)</a:t>
            </a:r>
          </a:p>
          <a:p>
            <a:r>
              <a:rPr lang="en-US" dirty="0"/>
              <a:t>If employer decides employees will not enter permit-required confined space, it must “take effective measures” to prevent employees from entering.  </a:t>
            </a:r>
          </a:p>
          <a:p>
            <a:r>
              <a:rPr lang="en-US" dirty="0"/>
              <a:t>TAKING EFFECTIVE MEASURES: TOUGHER THAN YOU THINK.</a:t>
            </a:r>
          </a:p>
        </p:txBody>
      </p:sp>
    </p:spTree>
    <p:extLst>
      <p:ext uri="{BB962C8B-B14F-4D97-AF65-F5344CB8AC3E}">
        <p14:creationId xmlns:p14="http://schemas.microsoft.com/office/powerpoint/2010/main" val="31773029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a:extLst>
            <a:ext uri="{FF2B5EF4-FFF2-40B4-BE49-F238E27FC236}">
              <a16:creationId xmlns:a16="http://schemas.microsoft.com/office/drawing/2014/main" id="{F54B6531-169D-B39C-EA08-60F7006C4B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63455E-BA4F-9057-B892-9B5FAE90F799}"/>
              </a:ext>
            </a:extLst>
          </p:cNvPr>
          <p:cNvSpPr>
            <a:spLocks noGrp="1"/>
          </p:cNvSpPr>
          <p:nvPr>
            <p:ph type="title"/>
          </p:nvPr>
        </p:nvSpPr>
        <p:spPr>
          <a:xfrm>
            <a:off x="1295402" y="982132"/>
            <a:ext cx="9601196" cy="1303867"/>
          </a:xfrm>
        </p:spPr>
        <p:txBody>
          <a:bodyPr>
            <a:normAutofit/>
          </a:bodyPr>
          <a:lstStyle/>
          <a:p>
            <a:r>
              <a:rPr lang="en-US" dirty="0">
                <a:solidFill>
                  <a:srgbClr val="262626"/>
                </a:solidFill>
              </a:rPr>
              <a:t>Non-Permit Confined Space</a:t>
            </a:r>
          </a:p>
        </p:txBody>
      </p:sp>
      <p:sp>
        <p:nvSpPr>
          <p:cNvPr id="4" name="Content Placeholder 3">
            <a:extLst>
              <a:ext uri="{FF2B5EF4-FFF2-40B4-BE49-F238E27FC236}">
                <a16:creationId xmlns:a16="http://schemas.microsoft.com/office/drawing/2014/main" id="{FB095402-2E0E-A1A5-AA12-C478CB28C90D}"/>
              </a:ext>
            </a:extLst>
          </p:cNvPr>
          <p:cNvSpPr>
            <a:spLocks noGrp="1"/>
          </p:cNvSpPr>
          <p:nvPr>
            <p:ph idx="1"/>
          </p:nvPr>
        </p:nvSpPr>
        <p:spPr/>
        <p:txBody>
          <a:bodyPr/>
          <a:lstStyle/>
          <a:p>
            <a:r>
              <a:rPr lang="en-US" dirty="0"/>
              <a:t>Non-permit confined space means a confined space that does not contain or, with respect to atmospheric hazards, have the potential to contain any hazard capable of causing death or serious physical harm.</a:t>
            </a:r>
          </a:p>
          <a:p>
            <a:endParaRPr lang="en-US" dirty="0"/>
          </a:p>
        </p:txBody>
      </p:sp>
    </p:spTree>
    <p:extLst>
      <p:ext uri="{BB962C8B-B14F-4D97-AF65-F5344CB8AC3E}">
        <p14:creationId xmlns:p14="http://schemas.microsoft.com/office/powerpoint/2010/main" val="159628420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1980</TotalTime>
  <Words>1932</Words>
  <Application>Microsoft Office PowerPoint</Application>
  <PresentationFormat>Widescreen</PresentationFormat>
  <Paragraphs>108</Paragraphs>
  <Slides>20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Garamond</vt:lpstr>
      <vt:lpstr>Organic</vt:lpstr>
      <vt:lpstr>Confined Space Regulations </vt:lpstr>
      <vt:lpstr>This is Danny Crump</vt:lpstr>
      <vt:lpstr>Excerpt from Police Report</vt:lpstr>
      <vt:lpstr>Excerpt from Police Report (cont.)</vt:lpstr>
      <vt:lpstr>Citation</vt:lpstr>
      <vt:lpstr>What is a confined space?  29 CFR 1910.146(b)</vt:lpstr>
      <vt:lpstr>Construction v. Maintenance</vt:lpstr>
      <vt:lpstr>Employer (Risk Managers?) Must:</vt:lpstr>
      <vt:lpstr>Non-Permit Confined Space</vt:lpstr>
      <vt:lpstr>Permit-Required Confined Space</vt:lpstr>
      <vt:lpstr>Different Spaces, Different Standards  (Thanks Feds) </vt:lpstr>
      <vt:lpstr>Alternate Entry Procedures v. Permit Required 29 CFR § 1910.146 (c)(5)(i)</vt:lpstr>
      <vt:lpstr>Alternate Procedures §1910.146(5)(ii):  </vt:lpstr>
      <vt:lpstr>Alternate Procedures, continued.</vt:lpstr>
      <vt:lpstr>Permit Required</vt:lpstr>
      <vt:lpstr>Permit Required  </vt:lpstr>
      <vt:lpstr>Permit Required </vt:lpstr>
      <vt:lpstr>Permit Required </vt:lpstr>
      <vt:lpstr>Employee Participation Required </vt:lpstr>
      <vt:lpstr>Additional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Ryan Carter</dc:creator>
  <cp:lastModifiedBy>Ryan Carter</cp:lastModifiedBy>
  <cp:revision>12</cp:revision>
  <dcterms:created xsi:type="dcterms:W3CDTF">2025-10-13T15:19:49Z</dcterms:created>
  <dcterms:modified xsi:type="dcterms:W3CDTF">2026-03-26T21:57:18Z</dcterms:modified>
</cp:coreProperties>
</file>