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56" r:id="rId2"/>
    <p:sldId id="257" r:id="rId3"/>
    <p:sldId id="258" r:id="rId4"/>
    <p:sldId id="259" r:id="rId5"/>
    <p:sldId id="266" r:id="rId6"/>
    <p:sldId id="264" r:id="rId7"/>
    <p:sldId id="267" r:id="rId8"/>
    <p:sldId id="269" r:id="rId9"/>
    <p:sldId id="261" r:id="rId10"/>
    <p:sldId id="265" r:id="rId11"/>
    <p:sldId id="268" r:id="rId12"/>
    <p:sldId id="262" r:id="rId13"/>
    <p:sldId id="263" r:id="rId14"/>
    <p:sldId id="273" r:id="rId15"/>
    <p:sldId id="289" r:id="rId16"/>
    <p:sldId id="282" r:id="rId17"/>
    <p:sldId id="294" r:id="rId18"/>
    <p:sldId id="295" r:id="rId19"/>
    <p:sldId id="296" r:id="rId20"/>
    <p:sldId id="297" r:id="rId21"/>
    <p:sldId id="298" r:id="rId22"/>
    <p:sldId id="299"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3" d="100"/>
          <a:sy n="113" d="100"/>
        </p:scale>
        <p:origin x="510"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2EBFB7F-1429-457E-92DB-EC1B16A0B29D}" type="doc">
      <dgm:prSet loTypeId="urn:microsoft.com/office/officeart/2005/8/layout/hierarchy5" loCatId="hierarchy" qsTypeId="urn:microsoft.com/office/officeart/2005/8/quickstyle/simple1" qsCatId="simple" csTypeId="urn:microsoft.com/office/officeart/2005/8/colors/accent1_2" csCatId="accent1" phldr="1"/>
      <dgm:spPr/>
      <dgm:t>
        <a:bodyPr/>
        <a:lstStyle/>
        <a:p>
          <a:endParaRPr lang="en-US"/>
        </a:p>
      </dgm:t>
    </dgm:pt>
    <dgm:pt modelId="{0FDCEF80-E001-4F05-8F4C-CE08D6F10408}">
      <dgm:prSet phldrT="[Text]" phldr="0"/>
      <dgm:spPr/>
      <dgm:t>
        <a:bodyPr/>
        <a:lstStyle/>
        <a:p>
          <a:r>
            <a:rPr lang="en-US" dirty="0"/>
            <a:t>Danielle Willard Shooting </a:t>
          </a:r>
        </a:p>
        <a:p>
          <a:r>
            <a:rPr lang="en-US" dirty="0"/>
            <a:t>11.2.2012</a:t>
          </a:r>
        </a:p>
      </dgm:t>
    </dgm:pt>
    <dgm:pt modelId="{8E22B098-5EF9-494C-A537-F3EB83DF916C}" type="parTrans" cxnId="{3D0464EA-95A3-4CBA-AA21-554E470550BF}">
      <dgm:prSet/>
      <dgm:spPr/>
      <dgm:t>
        <a:bodyPr/>
        <a:lstStyle/>
        <a:p>
          <a:endParaRPr lang="en-US"/>
        </a:p>
      </dgm:t>
    </dgm:pt>
    <dgm:pt modelId="{850292AE-2EBD-43CC-A1CF-84A3AE9D9A80}" type="sibTrans" cxnId="{3D0464EA-95A3-4CBA-AA21-554E470550BF}">
      <dgm:prSet/>
      <dgm:spPr/>
      <dgm:t>
        <a:bodyPr/>
        <a:lstStyle/>
        <a:p>
          <a:endParaRPr lang="en-US"/>
        </a:p>
      </dgm:t>
    </dgm:pt>
    <dgm:pt modelId="{431C4E34-559F-4CF2-9921-3BA6D7854196}">
      <dgm:prSet phldrT="[Text]" phldr="0"/>
      <dgm:spPr/>
      <dgm:t>
        <a:bodyPr/>
        <a:lstStyle/>
        <a:p>
          <a:r>
            <a:rPr lang="en-US" dirty="0"/>
            <a:t>NNU Disbanded</a:t>
          </a:r>
        </a:p>
        <a:p>
          <a:r>
            <a:rPr lang="en-US" dirty="0"/>
            <a:t>11.2012</a:t>
          </a:r>
        </a:p>
      </dgm:t>
    </dgm:pt>
    <dgm:pt modelId="{1FA6AE56-8381-4B08-B3B4-979AEA20CB17}" type="parTrans" cxnId="{19C5723B-C896-474D-9691-650E8630A77C}">
      <dgm:prSet/>
      <dgm:spPr/>
      <dgm:t>
        <a:bodyPr/>
        <a:lstStyle/>
        <a:p>
          <a:endParaRPr lang="en-US" dirty="0"/>
        </a:p>
      </dgm:t>
    </dgm:pt>
    <dgm:pt modelId="{CE6A30FC-9926-4994-AE7D-3532359E810E}" type="sibTrans" cxnId="{19C5723B-C896-474D-9691-650E8630A77C}">
      <dgm:prSet/>
      <dgm:spPr/>
      <dgm:t>
        <a:bodyPr/>
        <a:lstStyle/>
        <a:p>
          <a:endParaRPr lang="en-US"/>
        </a:p>
      </dgm:t>
    </dgm:pt>
    <dgm:pt modelId="{2B2ADD7A-BE89-42B4-A3B6-3F7995EE5018}">
      <dgm:prSet phldrT="[Text]" phldr="0"/>
      <dgm:spPr/>
      <dgm:t>
        <a:bodyPr/>
        <a:lstStyle/>
        <a:p>
          <a:r>
            <a:rPr lang="en-US" dirty="0"/>
            <a:t>Swasey/Ketchens $592,039.99</a:t>
          </a:r>
        </a:p>
      </dgm:t>
    </dgm:pt>
    <dgm:pt modelId="{28114C6E-8B50-490F-A3CB-2FC4B392C829}" type="parTrans" cxnId="{9E414546-938C-4FDB-95CC-2D8169C4D37C}">
      <dgm:prSet/>
      <dgm:spPr/>
      <dgm:t>
        <a:bodyPr/>
        <a:lstStyle/>
        <a:p>
          <a:endParaRPr lang="en-US" dirty="0"/>
        </a:p>
      </dgm:t>
    </dgm:pt>
    <dgm:pt modelId="{28F7B424-B840-4D18-AF41-10AB4C10ECF4}" type="sibTrans" cxnId="{9E414546-938C-4FDB-95CC-2D8169C4D37C}">
      <dgm:prSet/>
      <dgm:spPr/>
      <dgm:t>
        <a:bodyPr/>
        <a:lstStyle/>
        <a:p>
          <a:endParaRPr lang="en-US"/>
        </a:p>
      </dgm:t>
    </dgm:pt>
    <dgm:pt modelId="{513685F0-ADD3-4EC2-8FAC-0C5609E66D98}">
      <dgm:prSet phldrT="[Text]" phldr="0"/>
      <dgm:spPr/>
      <dgm:t>
        <a:bodyPr/>
        <a:lstStyle/>
        <a:p>
          <a:r>
            <a:rPr lang="en-US" dirty="0"/>
            <a:t>Christiansen – trial  $837,528.31</a:t>
          </a:r>
        </a:p>
      </dgm:t>
    </dgm:pt>
    <dgm:pt modelId="{A32F6BAB-B247-46BA-8F33-872120880D85}" type="parTrans" cxnId="{45B0C929-E58B-4826-83D4-E6F46C390394}">
      <dgm:prSet/>
      <dgm:spPr/>
      <dgm:t>
        <a:bodyPr/>
        <a:lstStyle/>
        <a:p>
          <a:endParaRPr lang="en-US" dirty="0"/>
        </a:p>
      </dgm:t>
    </dgm:pt>
    <dgm:pt modelId="{B18C268C-3639-4C31-8241-3DD5619B0181}" type="sibTrans" cxnId="{45B0C929-E58B-4826-83D4-E6F46C390394}">
      <dgm:prSet/>
      <dgm:spPr/>
      <dgm:t>
        <a:bodyPr/>
        <a:lstStyle/>
        <a:p>
          <a:endParaRPr lang="en-US"/>
        </a:p>
      </dgm:t>
    </dgm:pt>
    <dgm:pt modelId="{9FF49A19-361C-4995-810C-455E641114E1}">
      <dgm:prSet phldrT="[Text]" phldr="0"/>
      <dgm:spPr/>
      <dgm:t>
        <a:bodyPr/>
        <a:lstStyle/>
        <a:p>
          <a:r>
            <a:rPr lang="en-US" dirty="0"/>
            <a:t>Cowley</a:t>
          </a:r>
        </a:p>
      </dgm:t>
    </dgm:pt>
    <dgm:pt modelId="{39200412-637A-4896-B5F7-752CC427F047}" type="parTrans" cxnId="{D505CBC8-8F51-46B2-9950-988A2EB235AE}">
      <dgm:prSet/>
      <dgm:spPr/>
      <dgm:t>
        <a:bodyPr/>
        <a:lstStyle/>
        <a:p>
          <a:endParaRPr lang="en-US" dirty="0"/>
        </a:p>
      </dgm:t>
    </dgm:pt>
    <dgm:pt modelId="{18AA4BA5-E06F-4A17-A168-4D4ECE1025F2}" type="sibTrans" cxnId="{D505CBC8-8F51-46B2-9950-988A2EB235AE}">
      <dgm:prSet/>
      <dgm:spPr/>
      <dgm:t>
        <a:bodyPr/>
        <a:lstStyle/>
        <a:p>
          <a:endParaRPr lang="en-US"/>
        </a:p>
      </dgm:t>
    </dgm:pt>
    <dgm:pt modelId="{7B34585A-6BB5-4ECB-8B39-2899FE58C04E}">
      <dgm:prSet phldrT="[Text]" phldr="0"/>
      <dgm:spPr/>
      <dgm:t>
        <a:bodyPr/>
        <a:lstStyle/>
        <a:p>
          <a:r>
            <a:rPr lang="en-US" dirty="0"/>
            <a:t>Willard Family Sues City and Cowley $1,887,427.25</a:t>
          </a:r>
        </a:p>
      </dgm:t>
    </dgm:pt>
    <dgm:pt modelId="{52FE083C-7D69-48AF-B486-CBE6C1C1A5A0}" type="parTrans" cxnId="{7A750CEC-FCAC-42A3-8835-8A889D5FF72A}">
      <dgm:prSet/>
      <dgm:spPr/>
      <dgm:t>
        <a:bodyPr/>
        <a:lstStyle/>
        <a:p>
          <a:endParaRPr lang="en-US" dirty="0"/>
        </a:p>
      </dgm:t>
    </dgm:pt>
    <dgm:pt modelId="{F9E41952-6ACE-4EB9-BB0E-41A1DE711739}" type="sibTrans" cxnId="{7A750CEC-FCAC-42A3-8835-8A889D5FF72A}">
      <dgm:prSet/>
      <dgm:spPr/>
      <dgm:t>
        <a:bodyPr/>
        <a:lstStyle/>
        <a:p>
          <a:endParaRPr lang="en-US"/>
        </a:p>
      </dgm:t>
    </dgm:pt>
    <dgm:pt modelId="{FE23BDD0-B43C-4F58-A36D-1B68C11EAE0A}">
      <dgm:prSet phldrT="[Text]" phldr="0"/>
      <dgm:spPr/>
      <dgm:t>
        <a:bodyPr/>
        <a:lstStyle/>
        <a:p>
          <a:r>
            <a:rPr lang="en-US" dirty="0"/>
            <a:t>DA Files Homicide Charges Against Cowley</a:t>
          </a:r>
        </a:p>
        <a:p>
          <a:r>
            <a:rPr lang="en-US" dirty="0"/>
            <a:t>2014  (Dismissed)</a:t>
          </a:r>
        </a:p>
      </dgm:t>
    </dgm:pt>
    <dgm:pt modelId="{371EAFD9-FB5F-4E78-AB16-31106AF7AA7B}" type="parTrans" cxnId="{84E8D481-15AA-40F6-9509-9F9C4E412584}">
      <dgm:prSet/>
      <dgm:spPr/>
      <dgm:t>
        <a:bodyPr/>
        <a:lstStyle/>
        <a:p>
          <a:endParaRPr lang="en-US" dirty="0"/>
        </a:p>
      </dgm:t>
    </dgm:pt>
    <dgm:pt modelId="{314C0726-F9DA-480C-8DCD-78B2F532FC8B}" type="sibTrans" cxnId="{84E8D481-15AA-40F6-9509-9F9C4E412584}">
      <dgm:prSet/>
      <dgm:spPr/>
      <dgm:t>
        <a:bodyPr/>
        <a:lstStyle/>
        <a:p>
          <a:endParaRPr lang="en-US"/>
        </a:p>
      </dgm:t>
    </dgm:pt>
    <dgm:pt modelId="{980F8813-FAC1-4A1E-A53D-54D72A1FBFBA}">
      <dgm:prSet phldrT="[Text]" phldr="0"/>
      <dgm:spPr/>
      <dgm:t>
        <a:bodyPr/>
        <a:lstStyle/>
        <a:p>
          <a:r>
            <a:rPr lang="en-US" dirty="0"/>
            <a:t>Cowley Terminated by WVC</a:t>
          </a:r>
          <a:br>
            <a:rPr lang="en-US" dirty="0"/>
          </a:br>
          <a:r>
            <a:rPr lang="en-US" dirty="0"/>
            <a:t>9.2013	</a:t>
          </a:r>
        </a:p>
      </dgm:t>
    </dgm:pt>
    <dgm:pt modelId="{DF310FF0-696E-4543-971C-B5D851B2C894}" type="parTrans" cxnId="{2B7A0984-F5BE-4488-A75A-568282DFD7C1}">
      <dgm:prSet/>
      <dgm:spPr/>
      <dgm:t>
        <a:bodyPr/>
        <a:lstStyle/>
        <a:p>
          <a:endParaRPr lang="en-US" dirty="0"/>
        </a:p>
      </dgm:t>
    </dgm:pt>
    <dgm:pt modelId="{EE7C25D4-6958-4141-BBCF-B1586B298648}" type="sibTrans" cxnId="{2B7A0984-F5BE-4488-A75A-568282DFD7C1}">
      <dgm:prSet/>
      <dgm:spPr/>
      <dgm:t>
        <a:bodyPr/>
        <a:lstStyle/>
        <a:p>
          <a:endParaRPr lang="en-US"/>
        </a:p>
      </dgm:t>
    </dgm:pt>
    <dgm:pt modelId="{9972041B-1360-4AF9-9BD0-C91896EC410F}">
      <dgm:prSet phldrT="[Text]" phldr="0"/>
      <dgm:spPr/>
      <dgm:t>
        <a:bodyPr/>
        <a:lstStyle/>
        <a:p>
          <a:r>
            <a:rPr lang="en-US" dirty="0"/>
            <a:t>Cowley sues City for Civil Rights violation 2016-2020 Dismissed - 7,931.54</a:t>
          </a:r>
        </a:p>
      </dgm:t>
    </dgm:pt>
    <dgm:pt modelId="{BC4EA1FB-E7D7-4667-9EEE-65E176A5ABD0}" type="parTrans" cxnId="{8D7698BC-6E1A-41BD-B25F-C7DEE513AEEB}">
      <dgm:prSet/>
      <dgm:spPr/>
      <dgm:t>
        <a:bodyPr/>
        <a:lstStyle/>
        <a:p>
          <a:endParaRPr lang="en-US" dirty="0"/>
        </a:p>
      </dgm:t>
    </dgm:pt>
    <dgm:pt modelId="{DC1E2622-3F48-473A-ACBB-CF36A3683C51}" type="sibTrans" cxnId="{8D7698BC-6E1A-41BD-B25F-C7DEE513AEEB}">
      <dgm:prSet/>
      <dgm:spPr/>
      <dgm:t>
        <a:bodyPr/>
        <a:lstStyle/>
        <a:p>
          <a:endParaRPr lang="en-US"/>
        </a:p>
      </dgm:t>
    </dgm:pt>
    <dgm:pt modelId="{B1448258-C870-4909-BFAE-14719B10BD20}">
      <dgm:prSet phldrT="[Text]" phldr="0"/>
      <dgm:spPr/>
      <dgm:t>
        <a:bodyPr/>
        <a:lstStyle/>
        <a:p>
          <a:r>
            <a:rPr lang="en-US" dirty="0"/>
            <a:t>Fees 2014-2024 $322,600.92</a:t>
          </a:r>
        </a:p>
      </dgm:t>
    </dgm:pt>
    <dgm:pt modelId="{AC3DBC79-8CEE-4187-B7FC-AA2EBE906F62}" type="parTrans" cxnId="{FDA719C4-CDBC-4F1E-993F-3FE3EF16973D}">
      <dgm:prSet/>
      <dgm:spPr/>
      <dgm:t>
        <a:bodyPr/>
        <a:lstStyle/>
        <a:p>
          <a:endParaRPr lang="en-US" dirty="0"/>
        </a:p>
      </dgm:t>
    </dgm:pt>
    <dgm:pt modelId="{766303C3-A7A7-4347-BDB7-87376B75316C}" type="sibTrans" cxnId="{FDA719C4-CDBC-4F1E-993F-3FE3EF16973D}">
      <dgm:prSet/>
      <dgm:spPr/>
      <dgm:t>
        <a:bodyPr/>
        <a:lstStyle/>
        <a:p>
          <a:endParaRPr lang="en-US"/>
        </a:p>
      </dgm:t>
    </dgm:pt>
    <dgm:pt modelId="{8DA65121-8C93-4B12-A8E9-A2759917B9BB}">
      <dgm:prSet phldrT="[Text]" phldr="0"/>
      <dgm:spPr/>
      <dgm:t>
        <a:bodyPr/>
        <a:lstStyle/>
        <a:p>
          <a:r>
            <a:rPr lang="en-US" dirty="0"/>
            <a:t>Coyle- Admin Appeal </a:t>
          </a:r>
          <a:r>
            <a:rPr lang="en-US" b="0" i="0" u="none" dirty="0"/>
            <a:t>79,295.18</a:t>
          </a:r>
          <a:r>
            <a:rPr lang="en-US" dirty="0"/>
            <a:t> </a:t>
          </a:r>
        </a:p>
      </dgm:t>
    </dgm:pt>
    <dgm:pt modelId="{2FFDC04E-E52D-4E8B-966A-27171D9E6EE0}" type="parTrans" cxnId="{4DB2DB6A-E5F9-439B-ACD8-C9B654031122}">
      <dgm:prSet/>
      <dgm:spPr/>
      <dgm:t>
        <a:bodyPr/>
        <a:lstStyle/>
        <a:p>
          <a:endParaRPr lang="en-US" dirty="0"/>
        </a:p>
      </dgm:t>
    </dgm:pt>
    <dgm:pt modelId="{F77849F1-6969-4F79-85AB-B2518617E390}" type="sibTrans" cxnId="{4DB2DB6A-E5F9-439B-ACD8-C9B654031122}">
      <dgm:prSet/>
      <dgm:spPr/>
      <dgm:t>
        <a:bodyPr/>
        <a:lstStyle/>
        <a:p>
          <a:endParaRPr lang="en-US"/>
        </a:p>
      </dgm:t>
    </dgm:pt>
    <dgm:pt modelId="{5F0376F1-49D4-457A-96BD-2052E7FD4F84}" type="pres">
      <dgm:prSet presAssocID="{B2EBFB7F-1429-457E-92DB-EC1B16A0B29D}" presName="mainComposite" presStyleCnt="0">
        <dgm:presLayoutVars>
          <dgm:chPref val="1"/>
          <dgm:dir/>
          <dgm:animOne val="branch"/>
          <dgm:animLvl val="lvl"/>
          <dgm:resizeHandles val="exact"/>
        </dgm:presLayoutVars>
      </dgm:prSet>
      <dgm:spPr/>
    </dgm:pt>
    <dgm:pt modelId="{80AF53F2-443C-44D0-8C86-510F02E53855}" type="pres">
      <dgm:prSet presAssocID="{B2EBFB7F-1429-457E-92DB-EC1B16A0B29D}" presName="hierFlow" presStyleCnt="0"/>
      <dgm:spPr/>
    </dgm:pt>
    <dgm:pt modelId="{450BE506-DF31-4835-A3F5-8199159A5E75}" type="pres">
      <dgm:prSet presAssocID="{B2EBFB7F-1429-457E-92DB-EC1B16A0B29D}" presName="hierChild1" presStyleCnt="0">
        <dgm:presLayoutVars>
          <dgm:chPref val="1"/>
          <dgm:animOne val="branch"/>
          <dgm:animLvl val="lvl"/>
        </dgm:presLayoutVars>
      </dgm:prSet>
      <dgm:spPr/>
    </dgm:pt>
    <dgm:pt modelId="{912DC4D1-B9E3-4A7D-BE74-511F6101DB0E}" type="pres">
      <dgm:prSet presAssocID="{0FDCEF80-E001-4F05-8F4C-CE08D6F10408}" presName="Name17" presStyleCnt="0"/>
      <dgm:spPr/>
    </dgm:pt>
    <dgm:pt modelId="{4006A4E7-4208-4C3F-8130-153B60F8EA6A}" type="pres">
      <dgm:prSet presAssocID="{0FDCEF80-E001-4F05-8F4C-CE08D6F10408}" presName="level1Shape" presStyleLbl="node0" presStyleIdx="0" presStyleCnt="1">
        <dgm:presLayoutVars>
          <dgm:chPref val="3"/>
        </dgm:presLayoutVars>
      </dgm:prSet>
      <dgm:spPr/>
    </dgm:pt>
    <dgm:pt modelId="{163312FD-E0E0-4324-9B52-75BC4B255739}" type="pres">
      <dgm:prSet presAssocID="{0FDCEF80-E001-4F05-8F4C-CE08D6F10408}" presName="hierChild2" presStyleCnt="0"/>
      <dgm:spPr/>
    </dgm:pt>
    <dgm:pt modelId="{C28CCF03-8720-497A-A542-A67532AAF9D4}" type="pres">
      <dgm:prSet presAssocID="{1FA6AE56-8381-4B08-B3B4-979AEA20CB17}" presName="Name25" presStyleLbl="parChTrans1D2" presStyleIdx="0" presStyleCnt="2"/>
      <dgm:spPr/>
    </dgm:pt>
    <dgm:pt modelId="{4F06473A-6E8F-4320-A1CF-6B66AF6F45F6}" type="pres">
      <dgm:prSet presAssocID="{1FA6AE56-8381-4B08-B3B4-979AEA20CB17}" presName="connTx" presStyleLbl="parChTrans1D2" presStyleIdx="0" presStyleCnt="2"/>
      <dgm:spPr/>
    </dgm:pt>
    <dgm:pt modelId="{DC3A3C5B-7AF5-4E13-A1AF-37C4BD764A38}" type="pres">
      <dgm:prSet presAssocID="{431C4E34-559F-4CF2-9921-3BA6D7854196}" presName="Name30" presStyleCnt="0"/>
      <dgm:spPr/>
    </dgm:pt>
    <dgm:pt modelId="{46D21CF9-F89B-46DA-B409-BFCBAF9B1A6C}" type="pres">
      <dgm:prSet presAssocID="{431C4E34-559F-4CF2-9921-3BA6D7854196}" presName="level2Shape" presStyleLbl="node2" presStyleIdx="0" presStyleCnt="2"/>
      <dgm:spPr/>
    </dgm:pt>
    <dgm:pt modelId="{A43EBF3C-F8D0-4546-A8F6-FD150B7ED44A}" type="pres">
      <dgm:prSet presAssocID="{431C4E34-559F-4CF2-9921-3BA6D7854196}" presName="hierChild3" presStyleCnt="0"/>
      <dgm:spPr/>
    </dgm:pt>
    <dgm:pt modelId="{F032E1D1-F613-496F-A33E-C7A441B0662E}" type="pres">
      <dgm:prSet presAssocID="{28114C6E-8B50-490F-A3CB-2FC4B392C829}" presName="Name25" presStyleLbl="parChTrans1D3" presStyleIdx="0" presStyleCnt="6"/>
      <dgm:spPr/>
    </dgm:pt>
    <dgm:pt modelId="{F545780A-B862-42EB-8465-D736076C09E4}" type="pres">
      <dgm:prSet presAssocID="{28114C6E-8B50-490F-A3CB-2FC4B392C829}" presName="connTx" presStyleLbl="parChTrans1D3" presStyleIdx="0" presStyleCnt="6"/>
      <dgm:spPr/>
    </dgm:pt>
    <dgm:pt modelId="{1A5BFD08-E92A-4DA8-9100-6CCC762E7C6D}" type="pres">
      <dgm:prSet presAssocID="{2B2ADD7A-BE89-42B4-A3B6-3F7995EE5018}" presName="Name30" presStyleCnt="0"/>
      <dgm:spPr/>
    </dgm:pt>
    <dgm:pt modelId="{F68DC602-FA88-4851-B80E-B92AF3262176}" type="pres">
      <dgm:prSet presAssocID="{2B2ADD7A-BE89-42B4-A3B6-3F7995EE5018}" presName="level2Shape" presStyleLbl="node3" presStyleIdx="0" presStyleCnt="6"/>
      <dgm:spPr/>
    </dgm:pt>
    <dgm:pt modelId="{7E4F92FB-7057-4D70-9D2A-0EF0E891EE36}" type="pres">
      <dgm:prSet presAssocID="{2B2ADD7A-BE89-42B4-A3B6-3F7995EE5018}" presName="hierChild3" presStyleCnt="0"/>
      <dgm:spPr/>
    </dgm:pt>
    <dgm:pt modelId="{24B6E3E5-F3E4-4FEE-8399-C421EC6E2DA8}" type="pres">
      <dgm:prSet presAssocID="{A32F6BAB-B247-46BA-8F33-872120880D85}" presName="Name25" presStyleLbl="parChTrans1D3" presStyleIdx="1" presStyleCnt="6"/>
      <dgm:spPr/>
    </dgm:pt>
    <dgm:pt modelId="{F8AF27D3-EB30-4CF5-A701-FBFA75F9FCF1}" type="pres">
      <dgm:prSet presAssocID="{A32F6BAB-B247-46BA-8F33-872120880D85}" presName="connTx" presStyleLbl="parChTrans1D3" presStyleIdx="1" presStyleCnt="6"/>
      <dgm:spPr/>
    </dgm:pt>
    <dgm:pt modelId="{FBB58D48-1BA0-414F-9178-CC47868B347A}" type="pres">
      <dgm:prSet presAssocID="{513685F0-ADD3-4EC2-8FAC-0C5609E66D98}" presName="Name30" presStyleCnt="0"/>
      <dgm:spPr/>
    </dgm:pt>
    <dgm:pt modelId="{F2E9DA0C-308B-4855-8FBD-501253EBCD4B}" type="pres">
      <dgm:prSet presAssocID="{513685F0-ADD3-4EC2-8FAC-0C5609E66D98}" presName="level2Shape" presStyleLbl="node3" presStyleIdx="1" presStyleCnt="6"/>
      <dgm:spPr/>
    </dgm:pt>
    <dgm:pt modelId="{C237FC16-F84F-47BF-BC2E-AA094512B56C}" type="pres">
      <dgm:prSet presAssocID="{513685F0-ADD3-4EC2-8FAC-0C5609E66D98}" presName="hierChild3" presStyleCnt="0"/>
      <dgm:spPr/>
    </dgm:pt>
    <dgm:pt modelId="{DC9BB0AF-086B-4358-81F4-E828AB1F77AB}" type="pres">
      <dgm:prSet presAssocID="{2FFDC04E-E52D-4E8B-966A-27171D9E6EE0}" presName="Name25" presStyleLbl="parChTrans1D3" presStyleIdx="2" presStyleCnt="6"/>
      <dgm:spPr/>
    </dgm:pt>
    <dgm:pt modelId="{930DC039-7660-401D-9BE5-F81A8480135D}" type="pres">
      <dgm:prSet presAssocID="{2FFDC04E-E52D-4E8B-966A-27171D9E6EE0}" presName="connTx" presStyleLbl="parChTrans1D3" presStyleIdx="2" presStyleCnt="6"/>
      <dgm:spPr/>
    </dgm:pt>
    <dgm:pt modelId="{494CAD9F-BCD1-40B9-B24A-BCBCC98D75F3}" type="pres">
      <dgm:prSet presAssocID="{8DA65121-8C93-4B12-A8E9-A2759917B9BB}" presName="Name30" presStyleCnt="0"/>
      <dgm:spPr/>
    </dgm:pt>
    <dgm:pt modelId="{9EA218A8-8815-49F6-A6CA-231C208BCAB5}" type="pres">
      <dgm:prSet presAssocID="{8DA65121-8C93-4B12-A8E9-A2759917B9BB}" presName="level2Shape" presStyleLbl="node3" presStyleIdx="2" presStyleCnt="6"/>
      <dgm:spPr/>
    </dgm:pt>
    <dgm:pt modelId="{1DCABA4D-D8EF-46EE-9997-3B35AEAC43D8}" type="pres">
      <dgm:prSet presAssocID="{8DA65121-8C93-4B12-A8E9-A2759917B9BB}" presName="hierChild3" presStyleCnt="0"/>
      <dgm:spPr/>
    </dgm:pt>
    <dgm:pt modelId="{9DC0E928-3A92-4564-8562-2A989DDA7800}" type="pres">
      <dgm:prSet presAssocID="{39200412-637A-4896-B5F7-752CC427F047}" presName="Name25" presStyleLbl="parChTrans1D2" presStyleIdx="1" presStyleCnt="2"/>
      <dgm:spPr/>
    </dgm:pt>
    <dgm:pt modelId="{265071E1-59B0-4FDB-8253-83DC713B5AA0}" type="pres">
      <dgm:prSet presAssocID="{39200412-637A-4896-B5F7-752CC427F047}" presName="connTx" presStyleLbl="parChTrans1D2" presStyleIdx="1" presStyleCnt="2"/>
      <dgm:spPr/>
    </dgm:pt>
    <dgm:pt modelId="{58EB53FA-40B9-4514-93B4-F75593039057}" type="pres">
      <dgm:prSet presAssocID="{9FF49A19-361C-4995-810C-455E641114E1}" presName="Name30" presStyleCnt="0"/>
      <dgm:spPr/>
    </dgm:pt>
    <dgm:pt modelId="{BBE533FC-6B2A-4BCB-8BF1-F7C639F103F1}" type="pres">
      <dgm:prSet presAssocID="{9FF49A19-361C-4995-810C-455E641114E1}" presName="level2Shape" presStyleLbl="node2" presStyleIdx="1" presStyleCnt="2"/>
      <dgm:spPr/>
    </dgm:pt>
    <dgm:pt modelId="{1E0DDEB2-C236-46AD-BB64-F002B6FE897D}" type="pres">
      <dgm:prSet presAssocID="{9FF49A19-361C-4995-810C-455E641114E1}" presName="hierChild3" presStyleCnt="0"/>
      <dgm:spPr/>
    </dgm:pt>
    <dgm:pt modelId="{ACC820F4-9FC9-4484-A8C0-E63D243C229C}" type="pres">
      <dgm:prSet presAssocID="{52FE083C-7D69-48AF-B486-CBE6C1C1A5A0}" presName="Name25" presStyleLbl="parChTrans1D3" presStyleIdx="3" presStyleCnt="6"/>
      <dgm:spPr/>
    </dgm:pt>
    <dgm:pt modelId="{62D72314-2DE4-433A-BDCF-EEB7CE0CB31B}" type="pres">
      <dgm:prSet presAssocID="{52FE083C-7D69-48AF-B486-CBE6C1C1A5A0}" presName="connTx" presStyleLbl="parChTrans1D3" presStyleIdx="3" presStyleCnt="6"/>
      <dgm:spPr/>
    </dgm:pt>
    <dgm:pt modelId="{7F5DA44B-5B8F-480F-8456-5285924976C5}" type="pres">
      <dgm:prSet presAssocID="{7B34585A-6BB5-4ECB-8B39-2899FE58C04E}" presName="Name30" presStyleCnt="0"/>
      <dgm:spPr/>
    </dgm:pt>
    <dgm:pt modelId="{8AA1FF3E-4E3C-41D9-9B9B-3B3268E23EEA}" type="pres">
      <dgm:prSet presAssocID="{7B34585A-6BB5-4ECB-8B39-2899FE58C04E}" presName="level2Shape" presStyleLbl="node3" presStyleIdx="3" presStyleCnt="6"/>
      <dgm:spPr/>
    </dgm:pt>
    <dgm:pt modelId="{6570718E-FFD7-4208-B8D2-3876DAFD9A7F}" type="pres">
      <dgm:prSet presAssocID="{7B34585A-6BB5-4ECB-8B39-2899FE58C04E}" presName="hierChild3" presStyleCnt="0"/>
      <dgm:spPr/>
    </dgm:pt>
    <dgm:pt modelId="{7C55C63C-92DC-4C1B-A3D5-0410C5ED288A}" type="pres">
      <dgm:prSet presAssocID="{371EAFD9-FB5F-4E78-AB16-31106AF7AA7B}" presName="Name25" presStyleLbl="parChTrans1D3" presStyleIdx="4" presStyleCnt="6"/>
      <dgm:spPr/>
    </dgm:pt>
    <dgm:pt modelId="{4901EDD5-8B1C-470B-978F-D6071CFDCC00}" type="pres">
      <dgm:prSet presAssocID="{371EAFD9-FB5F-4E78-AB16-31106AF7AA7B}" presName="connTx" presStyleLbl="parChTrans1D3" presStyleIdx="4" presStyleCnt="6"/>
      <dgm:spPr/>
    </dgm:pt>
    <dgm:pt modelId="{54BDF9F0-3B01-4D0A-89C7-FAE44D1ECDE1}" type="pres">
      <dgm:prSet presAssocID="{FE23BDD0-B43C-4F58-A36D-1B68C11EAE0A}" presName="Name30" presStyleCnt="0"/>
      <dgm:spPr/>
    </dgm:pt>
    <dgm:pt modelId="{0AC25BCB-0527-481B-877D-A9746A5AF7F2}" type="pres">
      <dgm:prSet presAssocID="{FE23BDD0-B43C-4F58-A36D-1B68C11EAE0A}" presName="level2Shape" presStyleLbl="node3" presStyleIdx="4" presStyleCnt="6"/>
      <dgm:spPr/>
    </dgm:pt>
    <dgm:pt modelId="{1CB751EC-97DC-4E57-B3B9-07F16CB68F92}" type="pres">
      <dgm:prSet presAssocID="{FE23BDD0-B43C-4F58-A36D-1B68C11EAE0A}" presName="hierChild3" presStyleCnt="0"/>
      <dgm:spPr/>
    </dgm:pt>
    <dgm:pt modelId="{26FDBD2A-EEE9-4A2E-8CA1-0650491E254A}" type="pres">
      <dgm:prSet presAssocID="{AC3DBC79-8CEE-4187-B7FC-AA2EBE906F62}" presName="Name25" presStyleLbl="parChTrans1D4" presStyleIdx="0" presStyleCnt="2"/>
      <dgm:spPr/>
    </dgm:pt>
    <dgm:pt modelId="{B9CE5CA5-884C-4D9F-B68B-49DC7CCB168F}" type="pres">
      <dgm:prSet presAssocID="{AC3DBC79-8CEE-4187-B7FC-AA2EBE906F62}" presName="connTx" presStyleLbl="parChTrans1D4" presStyleIdx="0" presStyleCnt="2"/>
      <dgm:spPr/>
    </dgm:pt>
    <dgm:pt modelId="{A2E8A384-2BF2-4232-84F0-72CC5C0B014A}" type="pres">
      <dgm:prSet presAssocID="{B1448258-C870-4909-BFAE-14719B10BD20}" presName="Name30" presStyleCnt="0"/>
      <dgm:spPr/>
    </dgm:pt>
    <dgm:pt modelId="{3F33FC7F-B1F8-494A-AA6A-4B7B9DC9790A}" type="pres">
      <dgm:prSet presAssocID="{B1448258-C870-4909-BFAE-14719B10BD20}" presName="level2Shape" presStyleLbl="node4" presStyleIdx="0" presStyleCnt="2"/>
      <dgm:spPr/>
    </dgm:pt>
    <dgm:pt modelId="{599A740A-A7B0-4512-AA9A-97D1F14ED1E2}" type="pres">
      <dgm:prSet presAssocID="{B1448258-C870-4909-BFAE-14719B10BD20}" presName="hierChild3" presStyleCnt="0"/>
      <dgm:spPr/>
    </dgm:pt>
    <dgm:pt modelId="{769D31E2-8405-41EA-9739-6685EF1607AF}" type="pres">
      <dgm:prSet presAssocID="{DF310FF0-696E-4543-971C-B5D851B2C894}" presName="Name25" presStyleLbl="parChTrans1D3" presStyleIdx="5" presStyleCnt="6"/>
      <dgm:spPr/>
    </dgm:pt>
    <dgm:pt modelId="{225DAA71-7BA2-4C19-8764-2B4A084ED389}" type="pres">
      <dgm:prSet presAssocID="{DF310FF0-696E-4543-971C-B5D851B2C894}" presName="connTx" presStyleLbl="parChTrans1D3" presStyleIdx="5" presStyleCnt="6"/>
      <dgm:spPr/>
    </dgm:pt>
    <dgm:pt modelId="{C84DC4CC-325D-460F-AD50-9AA6A6BE7CA2}" type="pres">
      <dgm:prSet presAssocID="{980F8813-FAC1-4A1E-A53D-54D72A1FBFBA}" presName="Name30" presStyleCnt="0"/>
      <dgm:spPr/>
    </dgm:pt>
    <dgm:pt modelId="{748D056C-28F7-4B44-8D94-44D989D9CF31}" type="pres">
      <dgm:prSet presAssocID="{980F8813-FAC1-4A1E-A53D-54D72A1FBFBA}" presName="level2Shape" presStyleLbl="node3" presStyleIdx="5" presStyleCnt="6"/>
      <dgm:spPr/>
    </dgm:pt>
    <dgm:pt modelId="{080E2A8F-0DD1-4F10-B612-7CB35E5A35C6}" type="pres">
      <dgm:prSet presAssocID="{980F8813-FAC1-4A1E-A53D-54D72A1FBFBA}" presName="hierChild3" presStyleCnt="0"/>
      <dgm:spPr/>
    </dgm:pt>
    <dgm:pt modelId="{A7A2B168-9021-449E-9A26-94C4CB4D8AF8}" type="pres">
      <dgm:prSet presAssocID="{BC4EA1FB-E7D7-4667-9EEE-65E176A5ABD0}" presName="Name25" presStyleLbl="parChTrans1D4" presStyleIdx="1" presStyleCnt="2"/>
      <dgm:spPr/>
    </dgm:pt>
    <dgm:pt modelId="{5DF3BF23-6C94-45A5-8D8D-8E607C4A5059}" type="pres">
      <dgm:prSet presAssocID="{BC4EA1FB-E7D7-4667-9EEE-65E176A5ABD0}" presName="connTx" presStyleLbl="parChTrans1D4" presStyleIdx="1" presStyleCnt="2"/>
      <dgm:spPr/>
    </dgm:pt>
    <dgm:pt modelId="{8091A0B5-771A-4710-B25C-7A6B2A381E01}" type="pres">
      <dgm:prSet presAssocID="{9972041B-1360-4AF9-9BD0-C91896EC410F}" presName="Name30" presStyleCnt="0"/>
      <dgm:spPr/>
    </dgm:pt>
    <dgm:pt modelId="{4BA09597-4507-4607-A309-B4C27AF08CE8}" type="pres">
      <dgm:prSet presAssocID="{9972041B-1360-4AF9-9BD0-C91896EC410F}" presName="level2Shape" presStyleLbl="node4" presStyleIdx="1" presStyleCnt="2"/>
      <dgm:spPr/>
    </dgm:pt>
    <dgm:pt modelId="{5AD14F67-2EA4-41F4-8838-DB630E170F89}" type="pres">
      <dgm:prSet presAssocID="{9972041B-1360-4AF9-9BD0-C91896EC410F}" presName="hierChild3" presStyleCnt="0"/>
      <dgm:spPr/>
    </dgm:pt>
    <dgm:pt modelId="{AC073009-46AA-467F-A169-8BB204C5BE34}" type="pres">
      <dgm:prSet presAssocID="{B2EBFB7F-1429-457E-92DB-EC1B16A0B29D}" presName="bgShapesFlow" presStyleCnt="0"/>
      <dgm:spPr/>
    </dgm:pt>
  </dgm:ptLst>
  <dgm:cxnLst>
    <dgm:cxn modelId="{26EF180A-4646-46E7-A3F9-63D5B4FC770D}" type="presOf" srcId="{2FFDC04E-E52D-4E8B-966A-27171D9E6EE0}" destId="{DC9BB0AF-086B-4358-81F4-E828AB1F77AB}" srcOrd="0" destOrd="0" presId="urn:microsoft.com/office/officeart/2005/8/layout/hierarchy5"/>
    <dgm:cxn modelId="{7DF28B0F-03BE-46E0-B553-4D7088EC80B6}" type="presOf" srcId="{BC4EA1FB-E7D7-4667-9EEE-65E176A5ABD0}" destId="{A7A2B168-9021-449E-9A26-94C4CB4D8AF8}" srcOrd="0" destOrd="0" presId="urn:microsoft.com/office/officeart/2005/8/layout/hierarchy5"/>
    <dgm:cxn modelId="{82701519-C7C6-44B8-B380-2FF55080E974}" type="presOf" srcId="{8DA65121-8C93-4B12-A8E9-A2759917B9BB}" destId="{9EA218A8-8815-49F6-A6CA-231C208BCAB5}" srcOrd="0" destOrd="0" presId="urn:microsoft.com/office/officeart/2005/8/layout/hierarchy5"/>
    <dgm:cxn modelId="{3EA9E11A-56EF-4EEA-8689-517EACB99712}" type="presOf" srcId="{BC4EA1FB-E7D7-4667-9EEE-65E176A5ABD0}" destId="{5DF3BF23-6C94-45A5-8D8D-8E607C4A5059}" srcOrd="1" destOrd="0" presId="urn:microsoft.com/office/officeart/2005/8/layout/hierarchy5"/>
    <dgm:cxn modelId="{6C679A21-BE6F-4CFA-9F19-950676EBFD4F}" type="presOf" srcId="{1FA6AE56-8381-4B08-B3B4-979AEA20CB17}" destId="{C28CCF03-8720-497A-A542-A67532AAF9D4}" srcOrd="0" destOrd="0" presId="urn:microsoft.com/office/officeart/2005/8/layout/hierarchy5"/>
    <dgm:cxn modelId="{92E1D722-EAC4-4334-A0A1-AF4C6BD9E90A}" type="presOf" srcId="{2B2ADD7A-BE89-42B4-A3B6-3F7995EE5018}" destId="{F68DC602-FA88-4851-B80E-B92AF3262176}" srcOrd="0" destOrd="0" presId="urn:microsoft.com/office/officeart/2005/8/layout/hierarchy5"/>
    <dgm:cxn modelId="{9FEF7823-EC2C-4439-87B4-F05C06B11D6D}" type="presOf" srcId="{B2EBFB7F-1429-457E-92DB-EC1B16A0B29D}" destId="{5F0376F1-49D4-457A-96BD-2052E7FD4F84}" srcOrd="0" destOrd="0" presId="urn:microsoft.com/office/officeart/2005/8/layout/hierarchy5"/>
    <dgm:cxn modelId="{45B0C929-E58B-4826-83D4-E6F46C390394}" srcId="{431C4E34-559F-4CF2-9921-3BA6D7854196}" destId="{513685F0-ADD3-4EC2-8FAC-0C5609E66D98}" srcOrd="1" destOrd="0" parTransId="{A32F6BAB-B247-46BA-8F33-872120880D85}" sibTransId="{B18C268C-3639-4C31-8241-3DD5619B0181}"/>
    <dgm:cxn modelId="{C86D2D2D-BD23-41B4-A2F6-AD089E7A8406}" type="presOf" srcId="{DF310FF0-696E-4543-971C-B5D851B2C894}" destId="{225DAA71-7BA2-4C19-8764-2B4A084ED389}" srcOrd="1" destOrd="0" presId="urn:microsoft.com/office/officeart/2005/8/layout/hierarchy5"/>
    <dgm:cxn modelId="{1165573A-49C4-4263-823F-044D711A25F9}" type="presOf" srcId="{B1448258-C870-4909-BFAE-14719B10BD20}" destId="{3F33FC7F-B1F8-494A-AA6A-4B7B9DC9790A}" srcOrd="0" destOrd="0" presId="urn:microsoft.com/office/officeart/2005/8/layout/hierarchy5"/>
    <dgm:cxn modelId="{19C5723B-C896-474D-9691-650E8630A77C}" srcId="{0FDCEF80-E001-4F05-8F4C-CE08D6F10408}" destId="{431C4E34-559F-4CF2-9921-3BA6D7854196}" srcOrd="0" destOrd="0" parTransId="{1FA6AE56-8381-4B08-B3B4-979AEA20CB17}" sibTransId="{CE6A30FC-9926-4994-AE7D-3532359E810E}"/>
    <dgm:cxn modelId="{37F77061-D3A0-468C-BBA5-0751DBEFF8B5}" type="presOf" srcId="{371EAFD9-FB5F-4E78-AB16-31106AF7AA7B}" destId="{4901EDD5-8B1C-470B-978F-D6071CFDCC00}" srcOrd="1" destOrd="0" presId="urn:microsoft.com/office/officeart/2005/8/layout/hierarchy5"/>
    <dgm:cxn modelId="{AC025961-E2EE-4780-9CB0-1077F5638F16}" type="presOf" srcId="{39200412-637A-4896-B5F7-752CC427F047}" destId="{9DC0E928-3A92-4564-8562-2A989DDA7800}" srcOrd="0" destOrd="0" presId="urn:microsoft.com/office/officeart/2005/8/layout/hierarchy5"/>
    <dgm:cxn modelId="{EA326965-75B6-4406-A3B6-0F24AF22B4E7}" type="presOf" srcId="{FE23BDD0-B43C-4F58-A36D-1B68C11EAE0A}" destId="{0AC25BCB-0527-481B-877D-A9746A5AF7F2}" srcOrd="0" destOrd="0" presId="urn:microsoft.com/office/officeart/2005/8/layout/hierarchy5"/>
    <dgm:cxn modelId="{9E414546-938C-4FDB-95CC-2D8169C4D37C}" srcId="{431C4E34-559F-4CF2-9921-3BA6D7854196}" destId="{2B2ADD7A-BE89-42B4-A3B6-3F7995EE5018}" srcOrd="0" destOrd="0" parTransId="{28114C6E-8B50-490F-A3CB-2FC4B392C829}" sibTransId="{28F7B424-B840-4D18-AF41-10AB4C10ECF4}"/>
    <dgm:cxn modelId="{894FA049-3976-4647-8C11-1B5278E04A57}" type="presOf" srcId="{52FE083C-7D69-48AF-B486-CBE6C1C1A5A0}" destId="{62D72314-2DE4-433A-BDCF-EEB7CE0CB31B}" srcOrd="1" destOrd="0" presId="urn:microsoft.com/office/officeart/2005/8/layout/hierarchy5"/>
    <dgm:cxn modelId="{7B7B724A-A2D8-4F45-9F7C-5C424C8B8EFE}" type="presOf" srcId="{9972041B-1360-4AF9-9BD0-C91896EC410F}" destId="{4BA09597-4507-4607-A309-B4C27AF08CE8}" srcOrd="0" destOrd="0" presId="urn:microsoft.com/office/officeart/2005/8/layout/hierarchy5"/>
    <dgm:cxn modelId="{4DB2DB6A-E5F9-439B-ACD8-C9B654031122}" srcId="{431C4E34-559F-4CF2-9921-3BA6D7854196}" destId="{8DA65121-8C93-4B12-A8E9-A2759917B9BB}" srcOrd="2" destOrd="0" parTransId="{2FFDC04E-E52D-4E8B-966A-27171D9E6EE0}" sibTransId="{F77849F1-6969-4F79-85AB-B2518617E390}"/>
    <dgm:cxn modelId="{36E0FE4A-4977-4389-A245-F3690BABAA6E}" type="presOf" srcId="{28114C6E-8B50-490F-A3CB-2FC4B392C829}" destId="{F032E1D1-F613-496F-A33E-C7A441B0662E}" srcOrd="0" destOrd="0" presId="urn:microsoft.com/office/officeart/2005/8/layout/hierarchy5"/>
    <dgm:cxn modelId="{34C32A6D-A096-483B-9937-78936E3B6833}" type="presOf" srcId="{2FFDC04E-E52D-4E8B-966A-27171D9E6EE0}" destId="{930DC039-7660-401D-9BE5-F81A8480135D}" srcOrd="1" destOrd="0" presId="urn:microsoft.com/office/officeart/2005/8/layout/hierarchy5"/>
    <dgm:cxn modelId="{CF686D77-799A-41DA-88F1-C3C488D3F151}" type="presOf" srcId="{0FDCEF80-E001-4F05-8F4C-CE08D6F10408}" destId="{4006A4E7-4208-4C3F-8130-153B60F8EA6A}" srcOrd="0" destOrd="0" presId="urn:microsoft.com/office/officeart/2005/8/layout/hierarchy5"/>
    <dgm:cxn modelId="{BF666378-0FAE-469F-A4CB-8521FCC16231}" type="presOf" srcId="{AC3DBC79-8CEE-4187-B7FC-AA2EBE906F62}" destId="{26FDBD2A-EEE9-4A2E-8CA1-0650491E254A}" srcOrd="0" destOrd="0" presId="urn:microsoft.com/office/officeart/2005/8/layout/hierarchy5"/>
    <dgm:cxn modelId="{28B7FA78-E72E-493C-B1B4-B4DEFA93533E}" type="presOf" srcId="{431C4E34-559F-4CF2-9921-3BA6D7854196}" destId="{46D21CF9-F89B-46DA-B409-BFCBAF9B1A6C}" srcOrd="0" destOrd="0" presId="urn:microsoft.com/office/officeart/2005/8/layout/hierarchy5"/>
    <dgm:cxn modelId="{CBEDD679-E7D5-479C-833F-961EEFD160D4}" type="presOf" srcId="{9FF49A19-361C-4995-810C-455E641114E1}" destId="{BBE533FC-6B2A-4BCB-8BF1-F7C639F103F1}" srcOrd="0" destOrd="0" presId="urn:microsoft.com/office/officeart/2005/8/layout/hierarchy5"/>
    <dgm:cxn modelId="{84E8D481-15AA-40F6-9509-9F9C4E412584}" srcId="{9FF49A19-361C-4995-810C-455E641114E1}" destId="{FE23BDD0-B43C-4F58-A36D-1B68C11EAE0A}" srcOrd="1" destOrd="0" parTransId="{371EAFD9-FB5F-4E78-AB16-31106AF7AA7B}" sibTransId="{314C0726-F9DA-480C-8DCD-78B2F532FC8B}"/>
    <dgm:cxn modelId="{2B7A0984-F5BE-4488-A75A-568282DFD7C1}" srcId="{9FF49A19-361C-4995-810C-455E641114E1}" destId="{980F8813-FAC1-4A1E-A53D-54D72A1FBFBA}" srcOrd="2" destOrd="0" parTransId="{DF310FF0-696E-4543-971C-B5D851B2C894}" sibTransId="{EE7C25D4-6958-4141-BBCF-B1586B298648}"/>
    <dgm:cxn modelId="{1DA0278D-F3E6-461B-9316-D2CDD7041FB2}" type="presOf" srcId="{1FA6AE56-8381-4B08-B3B4-979AEA20CB17}" destId="{4F06473A-6E8F-4320-A1CF-6B66AF6F45F6}" srcOrd="1" destOrd="0" presId="urn:microsoft.com/office/officeart/2005/8/layout/hierarchy5"/>
    <dgm:cxn modelId="{9ABF0990-A8EB-4833-B62A-DC800AFE51B0}" type="presOf" srcId="{7B34585A-6BB5-4ECB-8B39-2899FE58C04E}" destId="{8AA1FF3E-4E3C-41D9-9B9B-3B3268E23EEA}" srcOrd="0" destOrd="0" presId="urn:microsoft.com/office/officeart/2005/8/layout/hierarchy5"/>
    <dgm:cxn modelId="{D88F8B91-7E2F-40A1-8C1B-168305B00066}" type="presOf" srcId="{513685F0-ADD3-4EC2-8FAC-0C5609E66D98}" destId="{F2E9DA0C-308B-4855-8FBD-501253EBCD4B}" srcOrd="0" destOrd="0" presId="urn:microsoft.com/office/officeart/2005/8/layout/hierarchy5"/>
    <dgm:cxn modelId="{87CDB497-B15E-4B95-A445-1B41AC86A8DB}" type="presOf" srcId="{52FE083C-7D69-48AF-B486-CBE6C1C1A5A0}" destId="{ACC820F4-9FC9-4484-A8C0-E63D243C229C}" srcOrd="0" destOrd="0" presId="urn:microsoft.com/office/officeart/2005/8/layout/hierarchy5"/>
    <dgm:cxn modelId="{8B4C279C-38D2-42E2-B3A4-E62516AD31BF}" type="presOf" srcId="{A32F6BAB-B247-46BA-8F33-872120880D85}" destId="{F8AF27D3-EB30-4CF5-A701-FBFA75F9FCF1}" srcOrd="1" destOrd="0" presId="urn:microsoft.com/office/officeart/2005/8/layout/hierarchy5"/>
    <dgm:cxn modelId="{A38B3FB4-5AAC-4E34-AA58-A57FCEE44F89}" type="presOf" srcId="{DF310FF0-696E-4543-971C-B5D851B2C894}" destId="{769D31E2-8405-41EA-9739-6685EF1607AF}" srcOrd="0" destOrd="0" presId="urn:microsoft.com/office/officeart/2005/8/layout/hierarchy5"/>
    <dgm:cxn modelId="{2D97B0B5-C20A-4217-A80D-7D5868CD7D28}" type="presOf" srcId="{39200412-637A-4896-B5F7-752CC427F047}" destId="{265071E1-59B0-4FDB-8253-83DC713B5AA0}" srcOrd="1" destOrd="0" presId="urn:microsoft.com/office/officeart/2005/8/layout/hierarchy5"/>
    <dgm:cxn modelId="{8D7698BC-6E1A-41BD-B25F-C7DEE513AEEB}" srcId="{980F8813-FAC1-4A1E-A53D-54D72A1FBFBA}" destId="{9972041B-1360-4AF9-9BD0-C91896EC410F}" srcOrd="0" destOrd="0" parTransId="{BC4EA1FB-E7D7-4667-9EEE-65E176A5ABD0}" sibTransId="{DC1E2622-3F48-473A-ACBB-CF36A3683C51}"/>
    <dgm:cxn modelId="{FDA719C4-CDBC-4F1E-993F-3FE3EF16973D}" srcId="{FE23BDD0-B43C-4F58-A36D-1B68C11EAE0A}" destId="{B1448258-C870-4909-BFAE-14719B10BD20}" srcOrd="0" destOrd="0" parTransId="{AC3DBC79-8CEE-4187-B7FC-AA2EBE906F62}" sibTransId="{766303C3-A7A7-4347-BDB7-87376B75316C}"/>
    <dgm:cxn modelId="{D505CBC8-8F51-46B2-9950-988A2EB235AE}" srcId="{0FDCEF80-E001-4F05-8F4C-CE08D6F10408}" destId="{9FF49A19-361C-4995-810C-455E641114E1}" srcOrd="1" destOrd="0" parTransId="{39200412-637A-4896-B5F7-752CC427F047}" sibTransId="{18AA4BA5-E06F-4A17-A168-4D4ECE1025F2}"/>
    <dgm:cxn modelId="{CB004BE7-04DC-4725-8770-70AC0776AC51}" type="presOf" srcId="{371EAFD9-FB5F-4E78-AB16-31106AF7AA7B}" destId="{7C55C63C-92DC-4C1B-A3D5-0410C5ED288A}" srcOrd="0" destOrd="0" presId="urn:microsoft.com/office/officeart/2005/8/layout/hierarchy5"/>
    <dgm:cxn modelId="{3D0464EA-95A3-4CBA-AA21-554E470550BF}" srcId="{B2EBFB7F-1429-457E-92DB-EC1B16A0B29D}" destId="{0FDCEF80-E001-4F05-8F4C-CE08D6F10408}" srcOrd="0" destOrd="0" parTransId="{8E22B098-5EF9-494C-A537-F3EB83DF916C}" sibTransId="{850292AE-2EBD-43CC-A1CF-84A3AE9D9A80}"/>
    <dgm:cxn modelId="{7A750CEC-FCAC-42A3-8835-8A889D5FF72A}" srcId="{9FF49A19-361C-4995-810C-455E641114E1}" destId="{7B34585A-6BB5-4ECB-8B39-2899FE58C04E}" srcOrd="0" destOrd="0" parTransId="{52FE083C-7D69-48AF-B486-CBE6C1C1A5A0}" sibTransId="{F9E41952-6ACE-4EB9-BB0E-41A1DE711739}"/>
    <dgm:cxn modelId="{4081AFF1-3F84-416A-BD13-FE2FC7D73A7C}" type="presOf" srcId="{980F8813-FAC1-4A1E-A53D-54D72A1FBFBA}" destId="{748D056C-28F7-4B44-8D94-44D989D9CF31}" srcOrd="0" destOrd="0" presId="urn:microsoft.com/office/officeart/2005/8/layout/hierarchy5"/>
    <dgm:cxn modelId="{69FD42F8-AC4B-4CBF-AD93-5E53993D0994}" type="presOf" srcId="{28114C6E-8B50-490F-A3CB-2FC4B392C829}" destId="{F545780A-B862-42EB-8465-D736076C09E4}" srcOrd="1" destOrd="0" presId="urn:microsoft.com/office/officeart/2005/8/layout/hierarchy5"/>
    <dgm:cxn modelId="{6CCDB1F8-441D-4393-BA4E-88EE299819AF}" type="presOf" srcId="{A32F6BAB-B247-46BA-8F33-872120880D85}" destId="{24B6E3E5-F3E4-4FEE-8399-C421EC6E2DA8}" srcOrd="0" destOrd="0" presId="urn:microsoft.com/office/officeart/2005/8/layout/hierarchy5"/>
    <dgm:cxn modelId="{4F9A88F9-D62C-4508-90BB-E6D67A0256D2}" type="presOf" srcId="{AC3DBC79-8CEE-4187-B7FC-AA2EBE906F62}" destId="{B9CE5CA5-884C-4D9F-B68B-49DC7CCB168F}" srcOrd="1" destOrd="0" presId="urn:microsoft.com/office/officeart/2005/8/layout/hierarchy5"/>
    <dgm:cxn modelId="{5D4A7408-1B56-4FD0-8799-F67B346C9F7D}" type="presParOf" srcId="{5F0376F1-49D4-457A-96BD-2052E7FD4F84}" destId="{80AF53F2-443C-44D0-8C86-510F02E53855}" srcOrd="0" destOrd="0" presId="urn:microsoft.com/office/officeart/2005/8/layout/hierarchy5"/>
    <dgm:cxn modelId="{D6C474BA-388B-4A03-AD3A-FEF648A09DF8}" type="presParOf" srcId="{80AF53F2-443C-44D0-8C86-510F02E53855}" destId="{450BE506-DF31-4835-A3F5-8199159A5E75}" srcOrd="0" destOrd="0" presId="urn:microsoft.com/office/officeart/2005/8/layout/hierarchy5"/>
    <dgm:cxn modelId="{3EF9E17B-FD1F-4FE0-845A-29612BB978D9}" type="presParOf" srcId="{450BE506-DF31-4835-A3F5-8199159A5E75}" destId="{912DC4D1-B9E3-4A7D-BE74-511F6101DB0E}" srcOrd="0" destOrd="0" presId="urn:microsoft.com/office/officeart/2005/8/layout/hierarchy5"/>
    <dgm:cxn modelId="{11336496-3B28-4D0E-A13F-0A6E89B5D30B}" type="presParOf" srcId="{912DC4D1-B9E3-4A7D-BE74-511F6101DB0E}" destId="{4006A4E7-4208-4C3F-8130-153B60F8EA6A}" srcOrd="0" destOrd="0" presId="urn:microsoft.com/office/officeart/2005/8/layout/hierarchy5"/>
    <dgm:cxn modelId="{70A9F146-AF65-4F59-AC5C-523AC66315B9}" type="presParOf" srcId="{912DC4D1-B9E3-4A7D-BE74-511F6101DB0E}" destId="{163312FD-E0E0-4324-9B52-75BC4B255739}" srcOrd="1" destOrd="0" presId="urn:microsoft.com/office/officeart/2005/8/layout/hierarchy5"/>
    <dgm:cxn modelId="{38CB616B-B113-4ED7-AF21-4C6A464B87CB}" type="presParOf" srcId="{163312FD-E0E0-4324-9B52-75BC4B255739}" destId="{C28CCF03-8720-497A-A542-A67532AAF9D4}" srcOrd="0" destOrd="0" presId="urn:microsoft.com/office/officeart/2005/8/layout/hierarchy5"/>
    <dgm:cxn modelId="{8BAADFEC-565F-4B1C-A56B-06929FD1A53B}" type="presParOf" srcId="{C28CCF03-8720-497A-A542-A67532AAF9D4}" destId="{4F06473A-6E8F-4320-A1CF-6B66AF6F45F6}" srcOrd="0" destOrd="0" presId="urn:microsoft.com/office/officeart/2005/8/layout/hierarchy5"/>
    <dgm:cxn modelId="{C4F61543-630D-4030-97EB-2AC8B7B622B8}" type="presParOf" srcId="{163312FD-E0E0-4324-9B52-75BC4B255739}" destId="{DC3A3C5B-7AF5-4E13-A1AF-37C4BD764A38}" srcOrd="1" destOrd="0" presId="urn:microsoft.com/office/officeart/2005/8/layout/hierarchy5"/>
    <dgm:cxn modelId="{381610C6-6918-44BA-82BB-FC5BD07038B3}" type="presParOf" srcId="{DC3A3C5B-7AF5-4E13-A1AF-37C4BD764A38}" destId="{46D21CF9-F89B-46DA-B409-BFCBAF9B1A6C}" srcOrd="0" destOrd="0" presId="urn:microsoft.com/office/officeart/2005/8/layout/hierarchy5"/>
    <dgm:cxn modelId="{F037095B-1DC2-4F93-83FD-0419DC2F9A5D}" type="presParOf" srcId="{DC3A3C5B-7AF5-4E13-A1AF-37C4BD764A38}" destId="{A43EBF3C-F8D0-4546-A8F6-FD150B7ED44A}" srcOrd="1" destOrd="0" presId="urn:microsoft.com/office/officeart/2005/8/layout/hierarchy5"/>
    <dgm:cxn modelId="{27F5E712-83C4-4A0A-8F28-A1FC61E03D40}" type="presParOf" srcId="{A43EBF3C-F8D0-4546-A8F6-FD150B7ED44A}" destId="{F032E1D1-F613-496F-A33E-C7A441B0662E}" srcOrd="0" destOrd="0" presId="urn:microsoft.com/office/officeart/2005/8/layout/hierarchy5"/>
    <dgm:cxn modelId="{F7B2C53F-69C7-4199-92EE-76336361A51B}" type="presParOf" srcId="{F032E1D1-F613-496F-A33E-C7A441B0662E}" destId="{F545780A-B862-42EB-8465-D736076C09E4}" srcOrd="0" destOrd="0" presId="urn:microsoft.com/office/officeart/2005/8/layout/hierarchy5"/>
    <dgm:cxn modelId="{5EB8C20E-106D-4A73-A1F5-F14DC1B8C091}" type="presParOf" srcId="{A43EBF3C-F8D0-4546-A8F6-FD150B7ED44A}" destId="{1A5BFD08-E92A-4DA8-9100-6CCC762E7C6D}" srcOrd="1" destOrd="0" presId="urn:microsoft.com/office/officeart/2005/8/layout/hierarchy5"/>
    <dgm:cxn modelId="{9C3BC2DE-1C4A-478F-888E-0F85F3254BC1}" type="presParOf" srcId="{1A5BFD08-E92A-4DA8-9100-6CCC762E7C6D}" destId="{F68DC602-FA88-4851-B80E-B92AF3262176}" srcOrd="0" destOrd="0" presId="urn:microsoft.com/office/officeart/2005/8/layout/hierarchy5"/>
    <dgm:cxn modelId="{F1E72430-39C9-4B4C-997E-52A8B11C2143}" type="presParOf" srcId="{1A5BFD08-E92A-4DA8-9100-6CCC762E7C6D}" destId="{7E4F92FB-7057-4D70-9D2A-0EF0E891EE36}" srcOrd="1" destOrd="0" presId="urn:microsoft.com/office/officeart/2005/8/layout/hierarchy5"/>
    <dgm:cxn modelId="{16A175B4-DF14-462B-894B-568CCF4051AC}" type="presParOf" srcId="{A43EBF3C-F8D0-4546-A8F6-FD150B7ED44A}" destId="{24B6E3E5-F3E4-4FEE-8399-C421EC6E2DA8}" srcOrd="2" destOrd="0" presId="urn:microsoft.com/office/officeart/2005/8/layout/hierarchy5"/>
    <dgm:cxn modelId="{90357EE9-EE11-4717-ABFC-B3E2D15A6056}" type="presParOf" srcId="{24B6E3E5-F3E4-4FEE-8399-C421EC6E2DA8}" destId="{F8AF27D3-EB30-4CF5-A701-FBFA75F9FCF1}" srcOrd="0" destOrd="0" presId="urn:microsoft.com/office/officeart/2005/8/layout/hierarchy5"/>
    <dgm:cxn modelId="{7202201C-4DBE-448E-9DA9-F8147A3DF629}" type="presParOf" srcId="{A43EBF3C-F8D0-4546-A8F6-FD150B7ED44A}" destId="{FBB58D48-1BA0-414F-9178-CC47868B347A}" srcOrd="3" destOrd="0" presId="urn:microsoft.com/office/officeart/2005/8/layout/hierarchy5"/>
    <dgm:cxn modelId="{E9891700-B213-404E-A0B9-CFDCDB80FC92}" type="presParOf" srcId="{FBB58D48-1BA0-414F-9178-CC47868B347A}" destId="{F2E9DA0C-308B-4855-8FBD-501253EBCD4B}" srcOrd="0" destOrd="0" presId="urn:microsoft.com/office/officeart/2005/8/layout/hierarchy5"/>
    <dgm:cxn modelId="{06544BDE-46B2-43F0-B543-1196D5473831}" type="presParOf" srcId="{FBB58D48-1BA0-414F-9178-CC47868B347A}" destId="{C237FC16-F84F-47BF-BC2E-AA094512B56C}" srcOrd="1" destOrd="0" presId="urn:microsoft.com/office/officeart/2005/8/layout/hierarchy5"/>
    <dgm:cxn modelId="{4921FA01-4880-43C3-A390-8455FED6390D}" type="presParOf" srcId="{A43EBF3C-F8D0-4546-A8F6-FD150B7ED44A}" destId="{DC9BB0AF-086B-4358-81F4-E828AB1F77AB}" srcOrd="4" destOrd="0" presId="urn:microsoft.com/office/officeart/2005/8/layout/hierarchy5"/>
    <dgm:cxn modelId="{96257597-8FFF-4D0E-BF53-F273BBE2D9BE}" type="presParOf" srcId="{DC9BB0AF-086B-4358-81F4-E828AB1F77AB}" destId="{930DC039-7660-401D-9BE5-F81A8480135D}" srcOrd="0" destOrd="0" presId="urn:microsoft.com/office/officeart/2005/8/layout/hierarchy5"/>
    <dgm:cxn modelId="{FF6D790A-9725-402D-A55B-3E91C6C23CD5}" type="presParOf" srcId="{A43EBF3C-F8D0-4546-A8F6-FD150B7ED44A}" destId="{494CAD9F-BCD1-40B9-B24A-BCBCC98D75F3}" srcOrd="5" destOrd="0" presId="urn:microsoft.com/office/officeart/2005/8/layout/hierarchy5"/>
    <dgm:cxn modelId="{6D18F55F-BFC1-45F8-9879-44030E33A291}" type="presParOf" srcId="{494CAD9F-BCD1-40B9-B24A-BCBCC98D75F3}" destId="{9EA218A8-8815-49F6-A6CA-231C208BCAB5}" srcOrd="0" destOrd="0" presId="urn:microsoft.com/office/officeart/2005/8/layout/hierarchy5"/>
    <dgm:cxn modelId="{CF3C8962-161C-4CAF-95AF-AC9D6C53AE21}" type="presParOf" srcId="{494CAD9F-BCD1-40B9-B24A-BCBCC98D75F3}" destId="{1DCABA4D-D8EF-46EE-9997-3B35AEAC43D8}" srcOrd="1" destOrd="0" presId="urn:microsoft.com/office/officeart/2005/8/layout/hierarchy5"/>
    <dgm:cxn modelId="{51C5C35A-6252-40A3-8CFB-F875DB039C63}" type="presParOf" srcId="{163312FD-E0E0-4324-9B52-75BC4B255739}" destId="{9DC0E928-3A92-4564-8562-2A989DDA7800}" srcOrd="2" destOrd="0" presId="urn:microsoft.com/office/officeart/2005/8/layout/hierarchy5"/>
    <dgm:cxn modelId="{7A247558-56EB-4151-B496-CA9185E96E7D}" type="presParOf" srcId="{9DC0E928-3A92-4564-8562-2A989DDA7800}" destId="{265071E1-59B0-4FDB-8253-83DC713B5AA0}" srcOrd="0" destOrd="0" presId="urn:microsoft.com/office/officeart/2005/8/layout/hierarchy5"/>
    <dgm:cxn modelId="{439A3644-4CCE-40EB-AD69-8384875B9ED6}" type="presParOf" srcId="{163312FD-E0E0-4324-9B52-75BC4B255739}" destId="{58EB53FA-40B9-4514-93B4-F75593039057}" srcOrd="3" destOrd="0" presId="urn:microsoft.com/office/officeart/2005/8/layout/hierarchy5"/>
    <dgm:cxn modelId="{19975B33-37ED-49E5-B878-8D7FB57AEFB9}" type="presParOf" srcId="{58EB53FA-40B9-4514-93B4-F75593039057}" destId="{BBE533FC-6B2A-4BCB-8BF1-F7C639F103F1}" srcOrd="0" destOrd="0" presId="urn:microsoft.com/office/officeart/2005/8/layout/hierarchy5"/>
    <dgm:cxn modelId="{471A8E6A-868E-42F5-B746-B3FBE26ED11C}" type="presParOf" srcId="{58EB53FA-40B9-4514-93B4-F75593039057}" destId="{1E0DDEB2-C236-46AD-BB64-F002B6FE897D}" srcOrd="1" destOrd="0" presId="urn:microsoft.com/office/officeart/2005/8/layout/hierarchy5"/>
    <dgm:cxn modelId="{A402C22E-F34D-49B9-A095-F46E9542AFF9}" type="presParOf" srcId="{1E0DDEB2-C236-46AD-BB64-F002B6FE897D}" destId="{ACC820F4-9FC9-4484-A8C0-E63D243C229C}" srcOrd="0" destOrd="0" presId="urn:microsoft.com/office/officeart/2005/8/layout/hierarchy5"/>
    <dgm:cxn modelId="{8415D915-23F1-4354-BC14-5DBE803B00AF}" type="presParOf" srcId="{ACC820F4-9FC9-4484-A8C0-E63D243C229C}" destId="{62D72314-2DE4-433A-BDCF-EEB7CE0CB31B}" srcOrd="0" destOrd="0" presId="urn:microsoft.com/office/officeart/2005/8/layout/hierarchy5"/>
    <dgm:cxn modelId="{2C0E0F90-F181-4A85-93D4-492C657CEC5A}" type="presParOf" srcId="{1E0DDEB2-C236-46AD-BB64-F002B6FE897D}" destId="{7F5DA44B-5B8F-480F-8456-5285924976C5}" srcOrd="1" destOrd="0" presId="urn:microsoft.com/office/officeart/2005/8/layout/hierarchy5"/>
    <dgm:cxn modelId="{F1EBF16C-BAAA-42BA-9122-747F45DD65AB}" type="presParOf" srcId="{7F5DA44B-5B8F-480F-8456-5285924976C5}" destId="{8AA1FF3E-4E3C-41D9-9B9B-3B3268E23EEA}" srcOrd="0" destOrd="0" presId="urn:microsoft.com/office/officeart/2005/8/layout/hierarchy5"/>
    <dgm:cxn modelId="{74B7F845-C7C0-43B7-A56B-7A9D0440F401}" type="presParOf" srcId="{7F5DA44B-5B8F-480F-8456-5285924976C5}" destId="{6570718E-FFD7-4208-B8D2-3876DAFD9A7F}" srcOrd="1" destOrd="0" presId="urn:microsoft.com/office/officeart/2005/8/layout/hierarchy5"/>
    <dgm:cxn modelId="{47890571-1ACF-4583-B932-6E01120B2002}" type="presParOf" srcId="{1E0DDEB2-C236-46AD-BB64-F002B6FE897D}" destId="{7C55C63C-92DC-4C1B-A3D5-0410C5ED288A}" srcOrd="2" destOrd="0" presId="urn:microsoft.com/office/officeart/2005/8/layout/hierarchy5"/>
    <dgm:cxn modelId="{B72C9A94-E296-4F97-9D13-4D7DA85DE6A4}" type="presParOf" srcId="{7C55C63C-92DC-4C1B-A3D5-0410C5ED288A}" destId="{4901EDD5-8B1C-470B-978F-D6071CFDCC00}" srcOrd="0" destOrd="0" presId="urn:microsoft.com/office/officeart/2005/8/layout/hierarchy5"/>
    <dgm:cxn modelId="{9730EAFB-5238-4782-BE7D-A18465352E80}" type="presParOf" srcId="{1E0DDEB2-C236-46AD-BB64-F002B6FE897D}" destId="{54BDF9F0-3B01-4D0A-89C7-FAE44D1ECDE1}" srcOrd="3" destOrd="0" presId="urn:microsoft.com/office/officeart/2005/8/layout/hierarchy5"/>
    <dgm:cxn modelId="{B44F542B-D308-435F-8FAB-E5FDB3B58897}" type="presParOf" srcId="{54BDF9F0-3B01-4D0A-89C7-FAE44D1ECDE1}" destId="{0AC25BCB-0527-481B-877D-A9746A5AF7F2}" srcOrd="0" destOrd="0" presId="urn:microsoft.com/office/officeart/2005/8/layout/hierarchy5"/>
    <dgm:cxn modelId="{9B52A9A9-C877-490B-A39B-840D279C33E4}" type="presParOf" srcId="{54BDF9F0-3B01-4D0A-89C7-FAE44D1ECDE1}" destId="{1CB751EC-97DC-4E57-B3B9-07F16CB68F92}" srcOrd="1" destOrd="0" presId="urn:microsoft.com/office/officeart/2005/8/layout/hierarchy5"/>
    <dgm:cxn modelId="{685ADACE-DC86-4D69-88AD-44870E3F7C4B}" type="presParOf" srcId="{1CB751EC-97DC-4E57-B3B9-07F16CB68F92}" destId="{26FDBD2A-EEE9-4A2E-8CA1-0650491E254A}" srcOrd="0" destOrd="0" presId="urn:microsoft.com/office/officeart/2005/8/layout/hierarchy5"/>
    <dgm:cxn modelId="{D95738B5-FDD8-4974-BF6A-5AD65A34B29D}" type="presParOf" srcId="{26FDBD2A-EEE9-4A2E-8CA1-0650491E254A}" destId="{B9CE5CA5-884C-4D9F-B68B-49DC7CCB168F}" srcOrd="0" destOrd="0" presId="urn:microsoft.com/office/officeart/2005/8/layout/hierarchy5"/>
    <dgm:cxn modelId="{42FD94B2-DAAF-453D-86F6-F87071A16F5E}" type="presParOf" srcId="{1CB751EC-97DC-4E57-B3B9-07F16CB68F92}" destId="{A2E8A384-2BF2-4232-84F0-72CC5C0B014A}" srcOrd="1" destOrd="0" presId="urn:microsoft.com/office/officeart/2005/8/layout/hierarchy5"/>
    <dgm:cxn modelId="{D5438836-139B-45AE-9E24-C5C378EB3FBE}" type="presParOf" srcId="{A2E8A384-2BF2-4232-84F0-72CC5C0B014A}" destId="{3F33FC7F-B1F8-494A-AA6A-4B7B9DC9790A}" srcOrd="0" destOrd="0" presId="urn:microsoft.com/office/officeart/2005/8/layout/hierarchy5"/>
    <dgm:cxn modelId="{3D82719B-60F4-4B85-81EF-205DBD12052F}" type="presParOf" srcId="{A2E8A384-2BF2-4232-84F0-72CC5C0B014A}" destId="{599A740A-A7B0-4512-AA9A-97D1F14ED1E2}" srcOrd="1" destOrd="0" presId="urn:microsoft.com/office/officeart/2005/8/layout/hierarchy5"/>
    <dgm:cxn modelId="{6567686B-C7D6-4F9C-9978-DBE0254C5EED}" type="presParOf" srcId="{1E0DDEB2-C236-46AD-BB64-F002B6FE897D}" destId="{769D31E2-8405-41EA-9739-6685EF1607AF}" srcOrd="4" destOrd="0" presId="urn:microsoft.com/office/officeart/2005/8/layout/hierarchy5"/>
    <dgm:cxn modelId="{138A0898-5E27-466F-9FED-25C46447608F}" type="presParOf" srcId="{769D31E2-8405-41EA-9739-6685EF1607AF}" destId="{225DAA71-7BA2-4C19-8764-2B4A084ED389}" srcOrd="0" destOrd="0" presId="urn:microsoft.com/office/officeart/2005/8/layout/hierarchy5"/>
    <dgm:cxn modelId="{41E4E0F1-8336-4805-9AB9-EC66C89B23CD}" type="presParOf" srcId="{1E0DDEB2-C236-46AD-BB64-F002B6FE897D}" destId="{C84DC4CC-325D-460F-AD50-9AA6A6BE7CA2}" srcOrd="5" destOrd="0" presId="urn:microsoft.com/office/officeart/2005/8/layout/hierarchy5"/>
    <dgm:cxn modelId="{EACBEA10-E57C-4A29-A556-E799FFC95302}" type="presParOf" srcId="{C84DC4CC-325D-460F-AD50-9AA6A6BE7CA2}" destId="{748D056C-28F7-4B44-8D94-44D989D9CF31}" srcOrd="0" destOrd="0" presId="urn:microsoft.com/office/officeart/2005/8/layout/hierarchy5"/>
    <dgm:cxn modelId="{DA263885-F442-41BD-83C6-E4821ECD81BD}" type="presParOf" srcId="{C84DC4CC-325D-460F-AD50-9AA6A6BE7CA2}" destId="{080E2A8F-0DD1-4F10-B612-7CB35E5A35C6}" srcOrd="1" destOrd="0" presId="urn:microsoft.com/office/officeart/2005/8/layout/hierarchy5"/>
    <dgm:cxn modelId="{172AC732-FADB-496A-97D4-C2A8CF543581}" type="presParOf" srcId="{080E2A8F-0DD1-4F10-B612-7CB35E5A35C6}" destId="{A7A2B168-9021-449E-9A26-94C4CB4D8AF8}" srcOrd="0" destOrd="0" presId="urn:microsoft.com/office/officeart/2005/8/layout/hierarchy5"/>
    <dgm:cxn modelId="{89BFBC42-2AEF-4790-BD6A-3001DD5DAA10}" type="presParOf" srcId="{A7A2B168-9021-449E-9A26-94C4CB4D8AF8}" destId="{5DF3BF23-6C94-45A5-8D8D-8E607C4A5059}" srcOrd="0" destOrd="0" presId="urn:microsoft.com/office/officeart/2005/8/layout/hierarchy5"/>
    <dgm:cxn modelId="{528A965F-6CEE-45CA-AA80-D7B667AAA252}" type="presParOf" srcId="{080E2A8F-0DD1-4F10-B612-7CB35E5A35C6}" destId="{8091A0B5-771A-4710-B25C-7A6B2A381E01}" srcOrd="1" destOrd="0" presId="urn:microsoft.com/office/officeart/2005/8/layout/hierarchy5"/>
    <dgm:cxn modelId="{B80AE701-9EDE-412F-9BE2-1F2B46B460EF}" type="presParOf" srcId="{8091A0B5-771A-4710-B25C-7A6B2A381E01}" destId="{4BA09597-4507-4607-A309-B4C27AF08CE8}" srcOrd="0" destOrd="0" presId="urn:microsoft.com/office/officeart/2005/8/layout/hierarchy5"/>
    <dgm:cxn modelId="{B3FB035C-968F-43E5-B59B-218EA3255CEF}" type="presParOf" srcId="{8091A0B5-771A-4710-B25C-7A6B2A381E01}" destId="{5AD14F67-2EA4-41F4-8838-DB630E170F89}" srcOrd="1" destOrd="0" presId="urn:microsoft.com/office/officeart/2005/8/layout/hierarchy5"/>
    <dgm:cxn modelId="{E14B4517-9C2D-4391-9B0E-412A318B7E74}" type="presParOf" srcId="{5F0376F1-49D4-457A-96BD-2052E7FD4F84}" destId="{AC073009-46AA-467F-A169-8BB204C5BE34}" srcOrd="1" destOrd="0" presId="urn:microsoft.com/office/officeart/2005/8/layout/hierarchy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6A4E7-4208-4C3F-8130-153B60F8EA6A}">
      <dsp:nvSpPr>
        <dsp:cNvPr id="0" name=""/>
        <dsp:cNvSpPr/>
      </dsp:nvSpPr>
      <dsp:spPr>
        <a:xfrm>
          <a:off x="1359868" y="2368645"/>
          <a:ext cx="1645156" cy="82257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Danielle Willard Shooting </a:t>
          </a:r>
        </a:p>
        <a:p>
          <a:pPr marL="0" lvl="0" indent="0" algn="ctr" defTabSz="577850">
            <a:lnSpc>
              <a:spcPct val="90000"/>
            </a:lnSpc>
            <a:spcBef>
              <a:spcPct val="0"/>
            </a:spcBef>
            <a:spcAft>
              <a:spcPct val="35000"/>
            </a:spcAft>
            <a:buNone/>
          </a:pPr>
          <a:r>
            <a:rPr lang="en-US" sz="1300" kern="1200" dirty="0"/>
            <a:t>11.2.2012</a:t>
          </a:r>
        </a:p>
      </dsp:txBody>
      <dsp:txXfrm>
        <a:off x="1383960" y="2392737"/>
        <a:ext cx="1596972" cy="774394"/>
      </dsp:txXfrm>
    </dsp:sp>
    <dsp:sp modelId="{C28CCF03-8720-497A-A542-A67532AAF9D4}">
      <dsp:nvSpPr>
        <dsp:cNvPr id="0" name=""/>
        <dsp:cNvSpPr/>
      </dsp:nvSpPr>
      <dsp:spPr>
        <a:xfrm rot="17692822">
          <a:off x="2551998" y="2057145"/>
          <a:ext cx="1564116" cy="26630"/>
        </a:xfrm>
        <a:custGeom>
          <a:avLst/>
          <a:gdLst/>
          <a:ahLst/>
          <a:cxnLst/>
          <a:rect l="0" t="0" r="0" b="0"/>
          <a:pathLst>
            <a:path>
              <a:moveTo>
                <a:pt x="0" y="13315"/>
              </a:moveTo>
              <a:lnTo>
                <a:pt x="1564116" y="13315"/>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3294953" y="2031358"/>
        <a:ext cx="78205" cy="78205"/>
      </dsp:txXfrm>
    </dsp:sp>
    <dsp:sp modelId="{46D21CF9-F89B-46DA-B409-BFCBAF9B1A6C}">
      <dsp:nvSpPr>
        <dsp:cNvPr id="0" name=""/>
        <dsp:cNvSpPr/>
      </dsp:nvSpPr>
      <dsp:spPr>
        <a:xfrm>
          <a:off x="3663087" y="949698"/>
          <a:ext cx="1645156" cy="82257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NNU Disbanded</a:t>
          </a:r>
        </a:p>
        <a:p>
          <a:pPr marL="0" lvl="0" indent="0" algn="ctr" defTabSz="577850">
            <a:lnSpc>
              <a:spcPct val="90000"/>
            </a:lnSpc>
            <a:spcBef>
              <a:spcPct val="0"/>
            </a:spcBef>
            <a:spcAft>
              <a:spcPct val="35000"/>
            </a:spcAft>
            <a:buNone/>
          </a:pPr>
          <a:r>
            <a:rPr lang="en-US" sz="1300" kern="1200" dirty="0"/>
            <a:t>11.2012</a:t>
          </a:r>
        </a:p>
      </dsp:txBody>
      <dsp:txXfrm>
        <a:off x="3687179" y="973790"/>
        <a:ext cx="1596972" cy="774394"/>
      </dsp:txXfrm>
    </dsp:sp>
    <dsp:sp modelId="{F032E1D1-F613-496F-A33E-C7A441B0662E}">
      <dsp:nvSpPr>
        <dsp:cNvPr id="0" name=""/>
        <dsp:cNvSpPr/>
      </dsp:nvSpPr>
      <dsp:spPr>
        <a:xfrm rot="18289469">
          <a:off x="5061103" y="874689"/>
          <a:ext cx="1152344" cy="26630"/>
        </a:xfrm>
        <a:custGeom>
          <a:avLst/>
          <a:gdLst/>
          <a:ahLst/>
          <a:cxnLst/>
          <a:rect l="0" t="0" r="0" b="0"/>
          <a:pathLst>
            <a:path>
              <a:moveTo>
                <a:pt x="0" y="13315"/>
              </a:moveTo>
              <a:lnTo>
                <a:pt x="1152344" y="13315"/>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5608467" y="859196"/>
        <a:ext cx="57617" cy="57617"/>
      </dsp:txXfrm>
    </dsp:sp>
    <dsp:sp modelId="{F68DC602-FA88-4851-B80E-B92AF3262176}">
      <dsp:nvSpPr>
        <dsp:cNvPr id="0" name=""/>
        <dsp:cNvSpPr/>
      </dsp:nvSpPr>
      <dsp:spPr>
        <a:xfrm>
          <a:off x="5966307" y="3732"/>
          <a:ext cx="1645156" cy="82257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Swasey/Ketchens $592,039.99</a:t>
          </a:r>
        </a:p>
      </dsp:txBody>
      <dsp:txXfrm>
        <a:off x="5990399" y="27824"/>
        <a:ext cx="1596972" cy="774394"/>
      </dsp:txXfrm>
    </dsp:sp>
    <dsp:sp modelId="{24B6E3E5-F3E4-4FEE-8399-C421EC6E2DA8}">
      <dsp:nvSpPr>
        <dsp:cNvPr id="0" name=""/>
        <dsp:cNvSpPr/>
      </dsp:nvSpPr>
      <dsp:spPr>
        <a:xfrm>
          <a:off x="5308244" y="1347671"/>
          <a:ext cx="658062" cy="26630"/>
        </a:xfrm>
        <a:custGeom>
          <a:avLst/>
          <a:gdLst/>
          <a:ahLst/>
          <a:cxnLst/>
          <a:rect l="0" t="0" r="0" b="0"/>
          <a:pathLst>
            <a:path>
              <a:moveTo>
                <a:pt x="0" y="13315"/>
              </a:moveTo>
              <a:lnTo>
                <a:pt x="658062" y="13315"/>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5620824" y="1344535"/>
        <a:ext cx="32903" cy="32903"/>
      </dsp:txXfrm>
    </dsp:sp>
    <dsp:sp modelId="{F2E9DA0C-308B-4855-8FBD-501253EBCD4B}">
      <dsp:nvSpPr>
        <dsp:cNvPr id="0" name=""/>
        <dsp:cNvSpPr/>
      </dsp:nvSpPr>
      <dsp:spPr>
        <a:xfrm>
          <a:off x="5966307" y="949698"/>
          <a:ext cx="1645156" cy="82257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Christiansen – trial  $837,528.31</a:t>
          </a:r>
        </a:p>
      </dsp:txBody>
      <dsp:txXfrm>
        <a:off x="5990399" y="973790"/>
        <a:ext cx="1596972" cy="774394"/>
      </dsp:txXfrm>
    </dsp:sp>
    <dsp:sp modelId="{DC9BB0AF-086B-4358-81F4-E828AB1F77AB}">
      <dsp:nvSpPr>
        <dsp:cNvPr id="0" name=""/>
        <dsp:cNvSpPr/>
      </dsp:nvSpPr>
      <dsp:spPr>
        <a:xfrm rot="3310531">
          <a:off x="5061103" y="1820654"/>
          <a:ext cx="1152344" cy="26630"/>
        </a:xfrm>
        <a:custGeom>
          <a:avLst/>
          <a:gdLst/>
          <a:ahLst/>
          <a:cxnLst/>
          <a:rect l="0" t="0" r="0" b="0"/>
          <a:pathLst>
            <a:path>
              <a:moveTo>
                <a:pt x="0" y="13315"/>
              </a:moveTo>
              <a:lnTo>
                <a:pt x="1152344" y="13315"/>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5608467" y="1805161"/>
        <a:ext cx="57617" cy="57617"/>
      </dsp:txXfrm>
    </dsp:sp>
    <dsp:sp modelId="{9EA218A8-8815-49F6-A6CA-231C208BCAB5}">
      <dsp:nvSpPr>
        <dsp:cNvPr id="0" name=""/>
        <dsp:cNvSpPr/>
      </dsp:nvSpPr>
      <dsp:spPr>
        <a:xfrm>
          <a:off x="5966307" y="1895663"/>
          <a:ext cx="1645156" cy="82257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Coyle- Admin Appeal </a:t>
          </a:r>
          <a:r>
            <a:rPr lang="en-US" sz="1300" b="0" i="0" u="none" kern="1200" dirty="0"/>
            <a:t>79,295.18</a:t>
          </a:r>
          <a:r>
            <a:rPr lang="en-US" sz="1300" kern="1200" dirty="0"/>
            <a:t> </a:t>
          </a:r>
        </a:p>
      </dsp:txBody>
      <dsp:txXfrm>
        <a:off x="5990399" y="1919755"/>
        <a:ext cx="1596972" cy="774394"/>
      </dsp:txXfrm>
    </dsp:sp>
    <dsp:sp modelId="{9DC0E928-3A92-4564-8562-2A989DDA7800}">
      <dsp:nvSpPr>
        <dsp:cNvPr id="0" name=""/>
        <dsp:cNvSpPr/>
      </dsp:nvSpPr>
      <dsp:spPr>
        <a:xfrm rot="3907178">
          <a:off x="2551998" y="3476093"/>
          <a:ext cx="1564116" cy="26630"/>
        </a:xfrm>
        <a:custGeom>
          <a:avLst/>
          <a:gdLst/>
          <a:ahLst/>
          <a:cxnLst/>
          <a:rect l="0" t="0" r="0" b="0"/>
          <a:pathLst>
            <a:path>
              <a:moveTo>
                <a:pt x="0" y="13315"/>
              </a:moveTo>
              <a:lnTo>
                <a:pt x="1564116" y="13315"/>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3294953" y="3450305"/>
        <a:ext cx="78205" cy="78205"/>
      </dsp:txXfrm>
    </dsp:sp>
    <dsp:sp modelId="{BBE533FC-6B2A-4BCB-8BF1-F7C639F103F1}">
      <dsp:nvSpPr>
        <dsp:cNvPr id="0" name=""/>
        <dsp:cNvSpPr/>
      </dsp:nvSpPr>
      <dsp:spPr>
        <a:xfrm>
          <a:off x="3663087" y="3787593"/>
          <a:ext cx="1645156" cy="82257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Cowley</a:t>
          </a:r>
        </a:p>
      </dsp:txBody>
      <dsp:txXfrm>
        <a:off x="3687179" y="3811685"/>
        <a:ext cx="1596972" cy="774394"/>
      </dsp:txXfrm>
    </dsp:sp>
    <dsp:sp modelId="{ACC820F4-9FC9-4484-A8C0-E63D243C229C}">
      <dsp:nvSpPr>
        <dsp:cNvPr id="0" name=""/>
        <dsp:cNvSpPr/>
      </dsp:nvSpPr>
      <dsp:spPr>
        <a:xfrm rot="18289469">
          <a:off x="5061103" y="3712584"/>
          <a:ext cx="1152344" cy="26630"/>
        </a:xfrm>
        <a:custGeom>
          <a:avLst/>
          <a:gdLst/>
          <a:ahLst/>
          <a:cxnLst/>
          <a:rect l="0" t="0" r="0" b="0"/>
          <a:pathLst>
            <a:path>
              <a:moveTo>
                <a:pt x="0" y="13315"/>
              </a:moveTo>
              <a:lnTo>
                <a:pt x="1152344" y="13315"/>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5608467" y="3697091"/>
        <a:ext cx="57617" cy="57617"/>
      </dsp:txXfrm>
    </dsp:sp>
    <dsp:sp modelId="{8AA1FF3E-4E3C-41D9-9B9B-3B3268E23EEA}">
      <dsp:nvSpPr>
        <dsp:cNvPr id="0" name=""/>
        <dsp:cNvSpPr/>
      </dsp:nvSpPr>
      <dsp:spPr>
        <a:xfrm>
          <a:off x="5966307" y="2841628"/>
          <a:ext cx="1645156" cy="82257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Willard Family Sues City and Cowley $1,887,427.25</a:t>
          </a:r>
        </a:p>
      </dsp:txBody>
      <dsp:txXfrm>
        <a:off x="5990399" y="2865720"/>
        <a:ext cx="1596972" cy="774394"/>
      </dsp:txXfrm>
    </dsp:sp>
    <dsp:sp modelId="{7C55C63C-92DC-4C1B-A3D5-0410C5ED288A}">
      <dsp:nvSpPr>
        <dsp:cNvPr id="0" name=""/>
        <dsp:cNvSpPr/>
      </dsp:nvSpPr>
      <dsp:spPr>
        <a:xfrm>
          <a:off x="5308244" y="4185567"/>
          <a:ext cx="658062" cy="26630"/>
        </a:xfrm>
        <a:custGeom>
          <a:avLst/>
          <a:gdLst/>
          <a:ahLst/>
          <a:cxnLst/>
          <a:rect l="0" t="0" r="0" b="0"/>
          <a:pathLst>
            <a:path>
              <a:moveTo>
                <a:pt x="0" y="13315"/>
              </a:moveTo>
              <a:lnTo>
                <a:pt x="658062" y="13315"/>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5620824" y="4182431"/>
        <a:ext cx="32903" cy="32903"/>
      </dsp:txXfrm>
    </dsp:sp>
    <dsp:sp modelId="{0AC25BCB-0527-481B-877D-A9746A5AF7F2}">
      <dsp:nvSpPr>
        <dsp:cNvPr id="0" name=""/>
        <dsp:cNvSpPr/>
      </dsp:nvSpPr>
      <dsp:spPr>
        <a:xfrm>
          <a:off x="5966307" y="3787593"/>
          <a:ext cx="1645156" cy="82257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DA Files Homicide Charges Against Cowley</a:t>
          </a:r>
        </a:p>
        <a:p>
          <a:pPr marL="0" lvl="0" indent="0" algn="ctr" defTabSz="577850">
            <a:lnSpc>
              <a:spcPct val="90000"/>
            </a:lnSpc>
            <a:spcBef>
              <a:spcPct val="0"/>
            </a:spcBef>
            <a:spcAft>
              <a:spcPct val="35000"/>
            </a:spcAft>
            <a:buNone/>
          </a:pPr>
          <a:r>
            <a:rPr lang="en-US" sz="1300" kern="1200" dirty="0"/>
            <a:t>2014  (Dismissed)</a:t>
          </a:r>
        </a:p>
      </dsp:txBody>
      <dsp:txXfrm>
        <a:off x="5990399" y="3811685"/>
        <a:ext cx="1596972" cy="774394"/>
      </dsp:txXfrm>
    </dsp:sp>
    <dsp:sp modelId="{26FDBD2A-EEE9-4A2E-8CA1-0650491E254A}">
      <dsp:nvSpPr>
        <dsp:cNvPr id="0" name=""/>
        <dsp:cNvSpPr/>
      </dsp:nvSpPr>
      <dsp:spPr>
        <a:xfrm>
          <a:off x="7611464" y="4185567"/>
          <a:ext cx="658062" cy="26630"/>
        </a:xfrm>
        <a:custGeom>
          <a:avLst/>
          <a:gdLst/>
          <a:ahLst/>
          <a:cxnLst/>
          <a:rect l="0" t="0" r="0" b="0"/>
          <a:pathLst>
            <a:path>
              <a:moveTo>
                <a:pt x="0" y="13315"/>
              </a:moveTo>
              <a:lnTo>
                <a:pt x="658062" y="13315"/>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7924044" y="4182431"/>
        <a:ext cx="32903" cy="32903"/>
      </dsp:txXfrm>
    </dsp:sp>
    <dsp:sp modelId="{3F33FC7F-B1F8-494A-AA6A-4B7B9DC9790A}">
      <dsp:nvSpPr>
        <dsp:cNvPr id="0" name=""/>
        <dsp:cNvSpPr/>
      </dsp:nvSpPr>
      <dsp:spPr>
        <a:xfrm>
          <a:off x="8269526" y="3787593"/>
          <a:ext cx="1645156" cy="82257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Fees 2014-2024 $322,600.92</a:t>
          </a:r>
        </a:p>
      </dsp:txBody>
      <dsp:txXfrm>
        <a:off x="8293618" y="3811685"/>
        <a:ext cx="1596972" cy="774394"/>
      </dsp:txXfrm>
    </dsp:sp>
    <dsp:sp modelId="{769D31E2-8405-41EA-9739-6685EF1607AF}">
      <dsp:nvSpPr>
        <dsp:cNvPr id="0" name=""/>
        <dsp:cNvSpPr/>
      </dsp:nvSpPr>
      <dsp:spPr>
        <a:xfrm rot="3310531">
          <a:off x="5061103" y="4658549"/>
          <a:ext cx="1152344" cy="26630"/>
        </a:xfrm>
        <a:custGeom>
          <a:avLst/>
          <a:gdLst/>
          <a:ahLst/>
          <a:cxnLst/>
          <a:rect l="0" t="0" r="0" b="0"/>
          <a:pathLst>
            <a:path>
              <a:moveTo>
                <a:pt x="0" y="13315"/>
              </a:moveTo>
              <a:lnTo>
                <a:pt x="1152344" y="13315"/>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5608467" y="4643056"/>
        <a:ext cx="57617" cy="57617"/>
      </dsp:txXfrm>
    </dsp:sp>
    <dsp:sp modelId="{748D056C-28F7-4B44-8D94-44D989D9CF31}">
      <dsp:nvSpPr>
        <dsp:cNvPr id="0" name=""/>
        <dsp:cNvSpPr/>
      </dsp:nvSpPr>
      <dsp:spPr>
        <a:xfrm>
          <a:off x="5966307" y="4733558"/>
          <a:ext cx="1645156" cy="82257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Cowley Terminated by WVC</a:t>
          </a:r>
          <a:br>
            <a:rPr lang="en-US" sz="1300" kern="1200" dirty="0"/>
          </a:br>
          <a:r>
            <a:rPr lang="en-US" sz="1300" kern="1200" dirty="0"/>
            <a:t>9.2013	</a:t>
          </a:r>
        </a:p>
      </dsp:txBody>
      <dsp:txXfrm>
        <a:off x="5990399" y="4757650"/>
        <a:ext cx="1596972" cy="774394"/>
      </dsp:txXfrm>
    </dsp:sp>
    <dsp:sp modelId="{A7A2B168-9021-449E-9A26-94C4CB4D8AF8}">
      <dsp:nvSpPr>
        <dsp:cNvPr id="0" name=""/>
        <dsp:cNvSpPr/>
      </dsp:nvSpPr>
      <dsp:spPr>
        <a:xfrm>
          <a:off x="7611464" y="5131532"/>
          <a:ext cx="658062" cy="26630"/>
        </a:xfrm>
        <a:custGeom>
          <a:avLst/>
          <a:gdLst/>
          <a:ahLst/>
          <a:cxnLst/>
          <a:rect l="0" t="0" r="0" b="0"/>
          <a:pathLst>
            <a:path>
              <a:moveTo>
                <a:pt x="0" y="13315"/>
              </a:moveTo>
              <a:lnTo>
                <a:pt x="658062" y="13315"/>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7924044" y="5128396"/>
        <a:ext cx="32903" cy="32903"/>
      </dsp:txXfrm>
    </dsp:sp>
    <dsp:sp modelId="{4BA09597-4507-4607-A309-B4C27AF08CE8}">
      <dsp:nvSpPr>
        <dsp:cNvPr id="0" name=""/>
        <dsp:cNvSpPr/>
      </dsp:nvSpPr>
      <dsp:spPr>
        <a:xfrm>
          <a:off x="8269526" y="4733558"/>
          <a:ext cx="1645156" cy="82257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Cowley sues City for Civil Rights violation 2016-2020 Dismissed - 7,931.54</a:t>
          </a:r>
        </a:p>
      </dsp:txBody>
      <dsp:txXfrm>
        <a:off x="8293618" y="4757650"/>
        <a:ext cx="1596972" cy="77439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9CFE9E-4DD7-41F3-B7C7-BE835C6E2D0A}" type="datetimeFigureOut">
              <a:rPr lang="en-US" smtClean="0"/>
              <a:t>7/27/2026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FB5621-26BB-4C4C-BC45-8CB3454CD4CB}" type="slidenum">
              <a:rPr lang="en-US" smtClean="0"/>
              <a:t>‹#›</a:t>
            </a:fld>
            <a:endParaRPr lang="en-US" dirty="0"/>
          </a:p>
        </p:txBody>
      </p:sp>
    </p:spTree>
    <p:extLst>
      <p:ext uri="{BB962C8B-B14F-4D97-AF65-F5344CB8AC3E}">
        <p14:creationId xmlns:p14="http://schemas.microsoft.com/office/powerpoint/2010/main" val="41421670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US" dirty="0"/>
              <a:t>I’ve taken the lessons I learned from this matter and applied it to great effect since</a:t>
            </a:r>
          </a:p>
        </p:txBody>
      </p:sp>
    </p:spTree>
    <p:extLst>
      <p:ext uri="{BB962C8B-B14F-4D97-AF65-F5344CB8AC3E}">
        <p14:creationId xmlns:p14="http://schemas.microsoft.com/office/powerpoint/2010/main" val="12282126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2CFC560-B16F-40E5-AED8-6A5451BFFFC4}" type="datetimeFigureOut">
              <a:rPr lang="en-US" smtClean="0"/>
              <a:t>7/27/2026</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4B246675-F0CB-4497-9293-3C6A0632D5DB}" type="slidenum">
              <a:rPr lang="en-US" smtClean="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825940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2CFC560-B16F-40E5-AED8-6A5451BFFFC4}" type="datetimeFigureOut">
              <a:rPr lang="en-US" smtClean="0"/>
              <a:t>7/27/2026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B246675-F0CB-4497-9293-3C6A0632D5DB}" type="slidenum">
              <a:rPr lang="en-US" smtClean="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59505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2CFC560-B16F-40E5-AED8-6A5451BFFFC4}" type="datetimeFigureOut">
              <a:rPr lang="en-US" smtClean="0"/>
              <a:t>7/27/2026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B246675-F0CB-4497-9293-3C6A0632D5DB}" type="slidenum">
              <a:rPr lang="en-US" smtClean="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64944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2CFC560-B16F-40E5-AED8-6A5451BFFFC4}" type="datetimeFigureOut">
              <a:rPr lang="en-US" smtClean="0"/>
              <a:t>7/27/2026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B246675-F0CB-4497-9293-3C6A0632D5DB}" type="slidenum">
              <a:rPr lang="en-US" smtClean="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43545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2CFC560-B16F-40E5-AED8-6A5451BFFFC4}" type="datetimeFigureOut">
              <a:rPr lang="en-US" smtClean="0"/>
              <a:t>7/27/2026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B246675-F0CB-4497-9293-3C6A0632D5DB}" type="slidenum">
              <a:rPr lang="en-US" smtClean="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517799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2CFC560-B16F-40E5-AED8-6A5451BFFFC4}" type="datetimeFigureOut">
              <a:rPr lang="en-US" smtClean="0"/>
              <a:t>7/27/2026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B246675-F0CB-4497-9293-3C6A0632D5DB}" type="slidenum">
              <a:rPr lang="en-US" smtClean="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957173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2CFC560-B16F-40E5-AED8-6A5451BFFFC4}" type="datetimeFigureOut">
              <a:rPr lang="en-US" smtClean="0"/>
              <a:t>7/27/2026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B246675-F0CB-4497-9293-3C6A0632D5DB}" type="slidenum">
              <a:rPr lang="en-US" smtClean="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556698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2CFC560-B16F-40E5-AED8-6A5451BFFFC4}" type="datetimeFigureOut">
              <a:rPr lang="en-US" smtClean="0"/>
              <a:t>7/27/2026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B246675-F0CB-4497-9293-3C6A0632D5DB}" type="slidenum">
              <a:rPr lang="en-US" smtClean="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690550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CFC560-B16F-40E5-AED8-6A5451BFFFC4}" type="datetimeFigureOut">
              <a:rPr lang="en-US" smtClean="0"/>
              <a:t>7/27/2026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B246675-F0CB-4497-9293-3C6A0632D5DB}" type="slidenum">
              <a:rPr lang="en-US" smtClean="0"/>
              <a:t>‹#›</a:t>
            </a:fld>
            <a:endParaRPr lang="en-US" dirty="0"/>
          </a:p>
        </p:txBody>
      </p:sp>
    </p:spTree>
    <p:extLst>
      <p:ext uri="{BB962C8B-B14F-4D97-AF65-F5344CB8AC3E}">
        <p14:creationId xmlns:p14="http://schemas.microsoft.com/office/powerpoint/2010/main" val="27055574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2CFC560-B16F-40E5-AED8-6A5451BFFFC4}" type="datetimeFigureOut">
              <a:rPr lang="en-US" smtClean="0"/>
              <a:t>7/27/2026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B246675-F0CB-4497-9293-3C6A0632D5DB}" type="slidenum">
              <a:rPr lang="en-US" smtClean="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16779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C2CFC560-B16F-40E5-AED8-6A5451BFFFC4}" type="datetimeFigureOut">
              <a:rPr lang="en-US" smtClean="0"/>
              <a:t>7/27/2026</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4B246675-F0CB-4497-9293-3C6A0632D5DB}" type="slidenum">
              <a:rPr lang="en-US" smtClean="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505365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C2CFC560-B16F-40E5-AED8-6A5451BFFFC4}" type="datetimeFigureOut">
              <a:rPr lang="en-US" smtClean="0"/>
              <a:t>7/27/2026</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4B246675-F0CB-4497-9293-3C6A0632D5DB}" type="slidenum">
              <a:rPr lang="en-US" smtClean="0"/>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02856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358C58-4FEA-4D06-BF58-31EE899B170D}"/>
              </a:ext>
            </a:extLst>
          </p:cNvPr>
          <p:cNvSpPr>
            <a:spLocks noGrp="1"/>
          </p:cNvSpPr>
          <p:nvPr>
            <p:ph type="ctrTitle"/>
          </p:nvPr>
        </p:nvSpPr>
        <p:spPr>
          <a:xfrm>
            <a:off x="1405466" y="1676436"/>
            <a:ext cx="10447867" cy="1844147"/>
          </a:xfrm>
        </p:spPr>
        <p:txBody>
          <a:bodyPr>
            <a:normAutofit fontScale="90000"/>
          </a:bodyPr>
          <a:lstStyle/>
          <a:p>
            <a:r>
              <a:rPr lang="en-US" dirty="0"/>
              <a:t>URMA Summer Conference</a:t>
            </a:r>
          </a:p>
        </p:txBody>
      </p:sp>
      <p:sp>
        <p:nvSpPr>
          <p:cNvPr id="3" name="Subtitle 2">
            <a:extLst>
              <a:ext uri="{FF2B5EF4-FFF2-40B4-BE49-F238E27FC236}">
                <a16:creationId xmlns:a16="http://schemas.microsoft.com/office/drawing/2014/main" id="{133412DF-B742-431A-9AB0-8CF902618966}"/>
              </a:ext>
            </a:extLst>
          </p:cNvPr>
          <p:cNvSpPr>
            <a:spLocks noGrp="1"/>
          </p:cNvSpPr>
          <p:nvPr>
            <p:ph type="subTitle" idx="1"/>
          </p:nvPr>
        </p:nvSpPr>
        <p:spPr/>
        <p:txBody>
          <a:bodyPr/>
          <a:lstStyle/>
          <a:p>
            <a:r>
              <a:rPr lang="en-US" dirty="0"/>
              <a:t>Heritage Theater</a:t>
            </a:r>
          </a:p>
          <a:p>
            <a:r>
              <a:rPr lang="en-US" dirty="0"/>
              <a:t>July 29-30, 2026</a:t>
            </a:r>
          </a:p>
        </p:txBody>
      </p:sp>
      <p:pic>
        <p:nvPicPr>
          <p:cNvPr id="1026" name="Picture 2">
            <a:extLst>
              <a:ext uri="{FF2B5EF4-FFF2-40B4-BE49-F238E27FC236}">
                <a16:creationId xmlns:a16="http://schemas.microsoft.com/office/drawing/2014/main" id="{79AB9560-B3DD-453B-B21F-5B0D3F8856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4651" y="484716"/>
            <a:ext cx="2857500" cy="1181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45126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3DF23-A008-4F51-AC23-1E4C597D1EE2}"/>
              </a:ext>
            </a:extLst>
          </p:cNvPr>
          <p:cNvSpPr>
            <a:spLocks noGrp="1"/>
          </p:cNvSpPr>
          <p:nvPr>
            <p:ph type="title"/>
          </p:nvPr>
        </p:nvSpPr>
        <p:spPr>
          <a:xfrm>
            <a:off x="1451579" y="804519"/>
            <a:ext cx="9603275" cy="1049235"/>
          </a:xfrm>
        </p:spPr>
        <p:txBody>
          <a:bodyPr/>
          <a:lstStyle/>
          <a:p>
            <a:r>
              <a:rPr lang="en-US" dirty="0"/>
              <a:t>PUBLIC WORKS EXPOSURES - STREETS</a:t>
            </a:r>
          </a:p>
        </p:txBody>
      </p:sp>
      <p:pic>
        <p:nvPicPr>
          <p:cNvPr id="2050" name="Picture 2" descr="stop sign fallen on the road side Stock Photo | Adobe Stock">
            <a:extLst>
              <a:ext uri="{FF2B5EF4-FFF2-40B4-BE49-F238E27FC236}">
                <a16:creationId xmlns:a16="http://schemas.microsoft.com/office/drawing/2014/main" id="{4A505D68-31BF-4DCD-B33A-9D9AFF201D2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057965" y="0"/>
            <a:ext cx="3134035" cy="2091267"/>
          </a:xfrm>
          <a:noFill/>
          <a:extLst>
            <a:ext uri="{909E8E84-426E-40DD-AFC4-6F175D3DCCD1}">
              <a14:hiddenFill xmlns:a14="http://schemas.microsoft.com/office/drawing/2010/main">
                <a:solidFill>
                  <a:srgbClr val="FFFFFF"/>
                </a:solidFill>
              </a14:hiddenFill>
            </a:ext>
          </a:extLst>
        </p:spPr>
      </p:pic>
      <p:pic>
        <p:nvPicPr>
          <p:cNvPr id="2052" name="Picture 4" descr="Damaged Stop Sign Stock Photo - Download Image Now - 2015, Bent, Broken - iStock">
            <a:extLst>
              <a:ext uri="{FF2B5EF4-FFF2-40B4-BE49-F238E27FC236}">
                <a16:creationId xmlns:a16="http://schemas.microsoft.com/office/drawing/2014/main" id="{8D888D55-A5E1-4063-BE22-0BEAB46B90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55099" y="4032249"/>
            <a:ext cx="3136901" cy="209126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7B019B76-0652-4FE5-ABB9-59BFEAD87848}"/>
              </a:ext>
            </a:extLst>
          </p:cNvPr>
          <p:cNvSpPr txBox="1"/>
          <p:nvPr/>
        </p:nvSpPr>
        <p:spPr>
          <a:xfrm>
            <a:off x="1451579" y="2023533"/>
            <a:ext cx="7603520" cy="3539430"/>
          </a:xfrm>
          <a:prstGeom prst="rect">
            <a:avLst/>
          </a:prstGeom>
          <a:noFill/>
        </p:spPr>
        <p:txBody>
          <a:bodyPr wrap="square" rtlCol="0">
            <a:spAutoFit/>
          </a:bodyPr>
          <a:lstStyle/>
          <a:p>
            <a:r>
              <a:rPr lang="en-US" sz="1600" b="1" dirty="0"/>
              <a:t>Facts of Claim: </a:t>
            </a:r>
            <a:r>
              <a:rPr lang="en-US" sz="1600" dirty="0"/>
              <a:t>The Administrative Assistant at Public Works received a call on a Thursday or Friday very close to her quitting time regarding a downed stop sign on a cross street to a highway.  The Admin.  Assistant took the information down and proceeded to get ready so that she could leave to go home.  In her haste to go home, she did not pass on the information for the downed sign.  Over the weekend, a car full of teenagers was driving on the cross street where the stop sign was down and drove through the intersection and was struck by a semi-truck.  All the passengers in the car died in the accident.</a:t>
            </a:r>
          </a:p>
          <a:p>
            <a:endParaRPr lang="en-US" sz="1600" dirty="0"/>
          </a:p>
          <a:p>
            <a:r>
              <a:rPr lang="en-US" sz="1600" b="1" dirty="0"/>
              <a:t>Claims Expense: </a:t>
            </a:r>
            <a:r>
              <a:rPr lang="en-US" sz="1600" dirty="0"/>
              <a:t>$3+ million was the settlement.</a:t>
            </a:r>
          </a:p>
          <a:p>
            <a:endParaRPr lang="en-US" sz="1600" dirty="0"/>
          </a:p>
          <a:p>
            <a:r>
              <a:rPr lang="en-US" sz="1600" b="1" dirty="0"/>
              <a:t>Risk Management Course of Action:  </a:t>
            </a:r>
            <a:r>
              <a:rPr lang="en-US" sz="1600" dirty="0"/>
              <a:t>PW conducted a number of training courses dealing with the proper protocol for all PW personnel regarding downed signs, traffic signals being out and recordkeeping dealing with this liability exposure.</a:t>
            </a:r>
          </a:p>
        </p:txBody>
      </p:sp>
    </p:spTree>
    <p:extLst>
      <p:ext uri="{BB962C8B-B14F-4D97-AF65-F5344CB8AC3E}">
        <p14:creationId xmlns:p14="http://schemas.microsoft.com/office/powerpoint/2010/main" val="2501152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wipe(down)">
                                      <p:cBhvr>
                                        <p:cTn id="25" dur="580">
                                          <p:stCondLst>
                                            <p:cond delay="0"/>
                                          </p:stCondLst>
                                        </p:cTn>
                                        <p:tgtEl>
                                          <p:spTgt spid="3">
                                            <p:txEl>
                                              <p:pRg st="2" end="2"/>
                                            </p:txEl>
                                          </p:spTgt>
                                        </p:tgtEl>
                                      </p:cBhvr>
                                    </p:animEffect>
                                    <p:anim calcmode="lin" valueType="num">
                                      <p:cBhvr>
                                        <p:cTn id="26"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2" end="2"/>
                                            </p:txEl>
                                          </p:spTgt>
                                        </p:tgtEl>
                                      </p:cBhvr>
                                      <p:to x="100000" y="60000"/>
                                    </p:animScale>
                                    <p:animScale>
                                      <p:cBhvr>
                                        <p:cTn id="32" dur="166" decel="50000">
                                          <p:stCondLst>
                                            <p:cond delay="676"/>
                                          </p:stCondLst>
                                        </p:cTn>
                                        <p:tgtEl>
                                          <p:spTgt spid="3">
                                            <p:txEl>
                                              <p:pRg st="2" end="2"/>
                                            </p:txEl>
                                          </p:spTgt>
                                        </p:tgtEl>
                                      </p:cBhvr>
                                      <p:to x="100000" y="100000"/>
                                    </p:animScale>
                                    <p:animScale>
                                      <p:cBhvr>
                                        <p:cTn id="33" dur="26">
                                          <p:stCondLst>
                                            <p:cond delay="1312"/>
                                          </p:stCondLst>
                                        </p:cTn>
                                        <p:tgtEl>
                                          <p:spTgt spid="3">
                                            <p:txEl>
                                              <p:pRg st="2" end="2"/>
                                            </p:txEl>
                                          </p:spTgt>
                                        </p:tgtEl>
                                      </p:cBhvr>
                                      <p:to x="100000" y="80000"/>
                                    </p:animScale>
                                    <p:animScale>
                                      <p:cBhvr>
                                        <p:cTn id="34" dur="166" decel="50000">
                                          <p:stCondLst>
                                            <p:cond delay="1338"/>
                                          </p:stCondLst>
                                        </p:cTn>
                                        <p:tgtEl>
                                          <p:spTgt spid="3">
                                            <p:txEl>
                                              <p:pRg st="2" end="2"/>
                                            </p:txEl>
                                          </p:spTgt>
                                        </p:tgtEl>
                                      </p:cBhvr>
                                      <p:to x="100000" y="100000"/>
                                    </p:animScale>
                                    <p:animScale>
                                      <p:cBhvr>
                                        <p:cTn id="35" dur="26">
                                          <p:stCondLst>
                                            <p:cond delay="1642"/>
                                          </p:stCondLst>
                                        </p:cTn>
                                        <p:tgtEl>
                                          <p:spTgt spid="3">
                                            <p:txEl>
                                              <p:pRg st="2" end="2"/>
                                            </p:txEl>
                                          </p:spTgt>
                                        </p:tgtEl>
                                      </p:cBhvr>
                                      <p:to x="100000" y="90000"/>
                                    </p:animScale>
                                    <p:animScale>
                                      <p:cBhvr>
                                        <p:cTn id="36" dur="166" decel="50000">
                                          <p:stCondLst>
                                            <p:cond delay="1668"/>
                                          </p:stCondLst>
                                        </p:cTn>
                                        <p:tgtEl>
                                          <p:spTgt spid="3">
                                            <p:txEl>
                                              <p:pRg st="2" end="2"/>
                                            </p:txEl>
                                          </p:spTgt>
                                        </p:tgtEl>
                                      </p:cBhvr>
                                      <p:to x="100000" y="100000"/>
                                    </p:animScale>
                                    <p:animScale>
                                      <p:cBhvr>
                                        <p:cTn id="37" dur="26">
                                          <p:stCondLst>
                                            <p:cond delay="1808"/>
                                          </p:stCondLst>
                                        </p:cTn>
                                        <p:tgtEl>
                                          <p:spTgt spid="3">
                                            <p:txEl>
                                              <p:pRg st="2" end="2"/>
                                            </p:txEl>
                                          </p:spTgt>
                                        </p:tgtEl>
                                      </p:cBhvr>
                                      <p:to x="100000" y="95000"/>
                                    </p:animScale>
                                    <p:animScale>
                                      <p:cBhvr>
                                        <p:cTn id="38" dur="166" decel="50000">
                                          <p:stCondLst>
                                            <p:cond delay="1834"/>
                                          </p:stCondLst>
                                        </p:cTn>
                                        <p:tgtEl>
                                          <p:spTgt spid="3">
                                            <p:txEl>
                                              <p:pRg st="2" end="2"/>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Effect transition="in" filter="wipe(down)">
                                      <p:cBhvr>
                                        <p:cTn id="43" dur="580">
                                          <p:stCondLst>
                                            <p:cond delay="0"/>
                                          </p:stCondLst>
                                        </p:cTn>
                                        <p:tgtEl>
                                          <p:spTgt spid="3">
                                            <p:txEl>
                                              <p:pRg st="4" end="4"/>
                                            </p:txEl>
                                          </p:spTgt>
                                        </p:tgtEl>
                                      </p:cBhvr>
                                    </p:animEffect>
                                    <p:anim calcmode="lin" valueType="num">
                                      <p:cBhvr>
                                        <p:cTn id="44"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4" end="4"/>
                                            </p:txEl>
                                          </p:spTgt>
                                        </p:tgtEl>
                                      </p:cBhvr>
                                      <p:to x="100000" y="60000"/>
                                    </p:animScale>
                                    <p:animScale>
                                      <p:cBhvr>
                                        <p:cTn id="50" dur="166" decel="50000">
                                          <p:stCondLst>
                                            <p:cond delay="676"/>
                                          </p:stCondLst>
                                        </p:cTn>
                                        <p:tgtEl>
                                          <p:spTgt spid="3">
                                            <p:txEl>
                                              <p:pRg st="4" end="4"/>
                                            </p:txEl>
                                          </p:spTgt>
                                        </p:tgtEl>
                                      </p:cBhvr>
                                      <p:to x="100000" y="100000"/>
                                    </p:animScale>
                                    <p:animScale>
                                      <p:cBhvr>
                                        <p:cTn id="51" dur="26">
                                          <p:stCondLst>
                                            <p:cond delay="1312"/>
                                          </p:stCondLst>
                                        </p:cTn>
                                        <p:tgtEl>
                                          <p:spTgt spid="3">
                                            <p:txEl>
                                              <p:pRg st="4" end="4"/>
                                            </p:txEl>
                                          </p:spTgt>
                                        </p:tgtEl>
                                      </p:cBhvr>
                                      <p:to x="100000" y="80000"/>
                                    </p:animScale>
                                    <p:animScale>
                                      <p:cBhvr>
                                        <p:cTn id="52" dur="166" decel="50000">
                                          <p:stCondLst>
                                            <p:cond delay="1338"/>
                                          </p:stCondLst>
                                        </p:cTn>
                                        <p:tgtEl>
                                          <p:spTgt spid="3">
                                            <p:txEl>
                                              <p:pRg st="4" end="4"/>
                                            </p:txEl>
                                          </p:spTgt>
                                        </p:tgtEl>
                                      </p:cBhvr>
                                      <p:to x="100000" y="100000"/>
                                    </p:animScale>
                                    <p:animScale>
                                      <p:cBhvr>
                                        <p:cTn id="53" dur="26">
                                          <p:stCondLst>
                                            <p:cond delay="1642"/>
                                          </p:stCondLst>
                                        </p:cTn>
                                        <p:tgtEl>
                                          <p:spTgt spid="3">
                                            <p:txEl>
                                              <p:pRg st="4" end="4"/>
                                            </p:txEl>
                                          </p:spTgt>
                                        </p:tgtEl>
                                      </p:cBhvr>
                                      <p:to x="100000" y="90000"/>
                                    </p:animScale>
                                    <p:animScale>
                                      <p:cBhvr>
                                        <p:cTn id="54" dur="166" decel="50000">
                                          <p:stCondLst>
                                            <p:cond delay="1668"/>
                                          </p:stCondLst>
                                        </p:cTn>
                                        <p:tgtEl>
                                          <p:spTgt spid="3">
                                            <p:txEl>
                                              <p:pRg st="4" end="4"/>
                                            </p:txEl>
                                          </p:spTgt>
                                        </p:tgtEl>
                                      </p:cBhvr>
                                      <p:to x="100000" y="100000"/>
                                    </p:animScale>
                                    <p:animScale>
                                      <p:cBhvr>
                                        <p:cTn id="55" dur="26">
                                          <p:stCondLst>
                                            <p:cond delay="1808"/>
                                          </p:stCondLst>
                                        </p:cTn>
                                        <p:tgtEl>
                                          <p:spTgt spid="3">
                                            <p:txEl>
                                              <p:pRg st="4" end="4"/>
                                            </p:txEl>
                                          </p:spTgt>
                                        </p:tgtEl>
                                      </p:cBhvr>
                                      <p:to x="100000" y="95000"/>
                                    </p:animScale>
                                    <p:animScale>
                                      <p:cBhvr>
                                        <p:cTn id="56" dur="166" decel="50000">
                                          <p:stCondLst>
                                            <p:cond delay="1834"/>
                                          </p:stCondLst>
                                        </p:cTn>
                                        <p:tgtEl>
                                          <p:spTgt spid="3">
                                            <p:txEl>
                                              <p:pRg st="4" end="4"/>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7FCB2-132C-4FE9-81B3-4DE22FCF1605}"/>
              </a:ext>
            </a:extLst>
          </p:cNvPr>
          <p:cNvSpPr>
            <a:spLocks noGrp="1"/>
          </p:cNvSpPr>
          <p:nvPr>
            <p:ph type="title"/>
          </p:nvPr>
        </p:nvSpPr>
        <p:spPr/>
        <p:txBody>
          <a:bodyPr/>
          <a:lstStyle/>
          <a:p>
            <a:r>
              <a:rPr lang="en-US" dirty="0"/>
              <a:t>PUBLIC WORKS EXPOSURES - sewer</a:t>
            </a:r>
          </a:p>
        </p:txBody>
      </p:sp>
      <p:sp>
        <p:nvSpPr>
          <p:cNvPr id="3" name="Content Placeholder 2">
            <a:extLst>
              <a:ext uri="{FF2B5EF4-FFF2-40B4-BE49-F238E27FC236}">
                <a16:creationId xmlns:a16="http://schemas.microsoft.com/office/drawing/2014/main" id="{41D98E3F-3C10-464A-924B-8B011B9197F3}"/>
              </a:ext>
            </a:extLst>
          </p:cNvPr>
          <p:cNvSpPr>
            <a:spLocks noGrp="1"/>
          </p:cNvSpPr>
          <p:nvPr>
            <p:ph idx="1"/>
          </p:nvPr>
        </p:nvSpPr>
        <p:spPr>
          <a:xfrm>
            <a:off x="1451579" y="1906693"/>
            <a:ext cx="9603275" cy="4146787"/>
          </a:xfrm>
        </p:spPr>
        <p:txBody>
          <a:bodyPr>
            <a:normAutofit fontScale="70000" lnSpcReduction="20000"/>
          </a:bodyPr>
          <a:lstStyle/>
          <a:p>
            <a:r>
              <a:rPr lang="en-US" sz="2000" b="1" dirty="0"/>
              <a:t>Facts of Claim:  A $4 million home had a sewer backup into the basement of their home.  About 1 ½ feet of sewage backed up into their basement.  This home was in a new subdivision of million dollar homes.  Maintenance records were sketchy because it was a new subdivision and the lines were not TV’d.  It looks like the line was crushed or damaged likely by one of the builders.</a:t>
            </a:r>
            <a:endParaRPr lang="en-US" sz="2000" dirty="0"/>
          </a:p>
          <a:p>
            <a:r>
              <a:rPr lang="en-US" sz="2000" b="1" dirty="0"/>
              <a:t>Claims Expense: Settlement was for $350,000++.  Difficult settlement because the homeowners did NOT want to move back into their home.</a:t>
            </a:r>
            <a:endParaRPr lang="en-US" sz="2000" dirty="0"/>
          </a:p>
          <a:p>
            <a:r>
              <a:rPr lang="en-US" sz="2000" b="1" dirty="0"/>
              <a:t>Risk Management Course of Action:  Good and consistent maintenance records are a must.  </a:t>
            </a:r>
            <a:r>
              <a:rPr lang="en-US" b="1" dirty="0"/>
              <a:t>Anytime in new construction areas you should be TVing the lines and document it.  This should be done by the public entity.  Many contractors like to do it also so they can identify debris, cracked lines and blockages (quality assurance).</a:t>
            </a:r>
          </a:p>
          <a:p>
            <a:r>
              <a:rPr lang="en-US" b="1" dirty="0"/>
              <a:t>Sewer claims are one of the hardest claims to settle.  Many people do not want to go back into their homes.  Many claimants do NOT have sewer backup coverage.  Public entities/wastewater agencies are liable only if the incident results from their own negligence or failure to maintain the public main line.  They are immune from liability for private lateral lines (house to the main), weather conditions/high volumes of water/debris or if blockage was the result of another party.  The majority of sewer backups are denied because of various causes:  political signs dumped into the sewer, spoiled salmon dumped into the sewer and damage to the lines as a result of the chemicals used by a brewery.  Sewer districts/public entities MAY even deny claims due to the neighbors dumping/flushing items down into the sewers.</a:t>
            </a:r>
            <a:endParaRPr lang="en-US" dirty="0"/>
          </a:p>
        </p:txBody>
      </p:sp>
      <p:pic>
        <p:nvPicPr>
          <p:cNvPr id="3074" name="Picture 2" descr="Why Is Sewage Backing Up In My Basement?">
            <a:extLst>
              <a:ext uri="{FF2B5EF4-FFF2-40B4-BE49-F238E27FC236}">
                <a16:creationId xmlns:a16="http://schemas.microsoft.com/office/drawing/2014/main" id="{0A1E59A3-8BD1-4A6B-8E11-8036011C56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1267" y="1"/>
            <a:ext cx="2480732" cy="18622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2525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3"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3"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0B872-D6E1-46C2-995E-1E8ADD523DCA}"/>
              </a:ext>
            </a:extLst>
          </p:cNvPr>
          <p:cNvSpPr>
            <a:spLocks noGrp="1"/>
          </p:cNvSpPr>
          <p:nvPr>
            <p:ph type="title"/>
          </p:nvPr>
        </p:nvSpPr>
        <p:spPr/>
        <p:txBody>
          <a:bodyPr/>
          <a:lstStyle/>
          <a:p>
            <a:r>
              <a:rPr lang="en-US" dirty="0"/>
              <a:t>Property claim exposures</a:t>
            </a:r>
          </a:p>
        </p:txBody>
      </p:sp>
      <p:sp>
        <p:nvSpPr>
          <p:cNvPr id="3" name="Content Placeholder 2">
            <a:extLst>
              <a:ext uri="{FF2B5EF4-FFF2-40B4-BE49-F238E27FC236}">
                <a16:creationId xmlns:a16="http://schemas.microsoft.com/office/drawing/2014/main" id="{4090408C-C2A6-4453-BA47-89C57FBE5527}"/>
              </a:ext>
            </a:extLst>
          </p:cNvPr>
          <p:cNvSpPr>
            <a:spLocks noGrp="1"/>
          </p:cNvSpPr>
          <p:nvPr>
            <p:ph idx="1"/>
          </p:nvPr>
        </p:nvSpPr>
        <p:spPr>
          <a:xfrm>
            <a:off x="1451579" y="2015732"/>
            <a:ext cx="9603275" cy="3902468"/>
          </a:xfrm>
        </p:spPr>
        <p:txBody>
          <a:bodyPr>
            <a:normAutofit fontScale="70000" lnSpcReduction="20000"/>
          </a:bodyPr>
          <a:lstStyle/>
          <a:p>
            <a:r>
              <a:rPr lang="en-US" sz="2000" b="1" dirty="0"/>
              <a:t>Facts of Claim</a:t>
            </a:r>
            <a:r>
              <a:rPr lang="en-US" sz="2000" dirty="0"/>
              <a:t>:  On February 26, 2026, Seattle survived a 6.8 magnitude earthquake.  One of the members of the </a:t>
            </a:r>
            <a:r>
              <a:rPr lang="en-US" dirty="0"/>
              <a:t>insurance pool (water and sewer districts) had significant damage to their water tanks.  One of their tanks was valued at $350,000 on the schedule.  As a result of the earthquake, the water tank turned about 180 degrees resulting in $680,000 in damages.  Valued at $350,000 versus damage of $680,000.  We have a problem????????</a:t>
            </a:r>
          </a:p>
          <a:p>
            <a:r>
              <a:rPr lang="en-US" sz="2000" b="1" dirty="0"/>
              <a:t>Claims Expense </a:t>
            </a:r>
            <a:r>
              <a:rPr lang="en-US" sz="2000" dirty="0"/>
              <a:t>– The Property carrier paid the $680,000+ in damage, but with some requirements from th</a:t>
            </a:r>
            <a:r>
              <a:rPr lang="en-US" dirty="0"/>
              <a:t>e Member AND the other member entities in the insurance pool. </a:t>
            </a:r>
          </a:p>
          <a:p>
            <a:r>
              <a:rPr lang="en-US" sz="2000" b="1" dirty="0"/>
              <a:t>Risk Management Course of Action </a:t>
            </a:r>
            <a:r>
              <a:rPr lang="en-US" sz="2000" dirty="0"/>
              <a:t>– The member entity with the water tank damage was required by the property carrier to have </a:t>
            </a:r>
            <a:r>
              <a:rPr lang="en-US" dirty="0"/>
              <a:t>ALL</a:t>
            </a:r>
            <a:r>
              <a:rPr lang="en-US" sz="2000" dirty="0"/>
              <a:t> of their structures assessed by a property appraisal firm.  All of the members of the insurance pool had to have all of their structures valued over $250,000 assessed by a property valuation firm.   We were lucky that they didn’t deny coverage for being under valued.  Premiums increased significantly the next renewal because of the under valued assets.  The under valued water tank went through the annual Marshall Swift assessment along with constant reminders for checking your values for their structures.</a:t>
            </a:r>
          </a:p>
          <a:p>
            <a:r>
              <a:rPr lang="en-US" sz="2000" dirty="0"/>
              <a:t>Make sure you are checking your assets to ensure that your values are accurate and to ensure that you have sufficient coverage in the event of a disast</a:t>
            </a:r>
            <a:r>
              <a:rPr lang="en-US" dirty="0"/>
              <a:t>er.  Especially those specialized structures (water tanks, sewer pump stations,  water slides, wave pools, playground equipment, etc.) Also, having accurate values provides equity to insurance pool members that everyone is paying their fair share of premiums.</a:t>
            </a:r>
            <a:r>
              <a:rPr lang="en-US" sz="2000" dirty="0"/>
              <a:t> </a:t>
            </a:r>
            <a:endParaRPr lang="en-US" dirty="0"/>
          </a:p>
        </p:txBody>
      </p:sp>
      <p:pic>
        <p:nvPicPr>
          <p:cNvPr id="1028" name="Picture 4" descr="Earthquake Pictures [HD] | Download Free Images on Unsplash">
            <a:extLst>
              <a:ext uri="{FF2B5EF4-FFF2-40B4-BE49-F238E27FC236}">
                <a16:creationId xmlns:a16="http://schemas.microsoft.com/office/drawing/2014/main" id="{A4A60CAB-043D-4B4C-9A40-5BAC1D7213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67395" y="-30190"/>
            <a:ext cx="2824606" cy="18839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8392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DC3D7-AC92-4B25-BA58-A789EA60866B}"/>
              </a:ext>
            </a:extLst>
          </p:cNvPr>
          <p:cNvSpPr>
            <a:spLocks noGrp="1"/>
          </p:cNvSpPr>
          <p:nvPr>
            <p:ph type="title"/>
          </p:nvPr>
        </p:nvSpPr>
        <p:spPr>
          <a:xfrm>
            <a:off x="1451579" y="804520"/>
            <a:ext cx="9603275" cy="575548"/>
          </a:xfrm>
        </p:spPr>
        <p:txBody>
          <a:bodyPr/>
          <a:lstStyle/>
          <a:p>
            <a:r>
              <a:rPr lang="en-US" dirty="0"/>
              <a:t>Workers’ compensation exposures</a:t>
            </a:r>
          </a:p>
        </p:txBody>
      </p:sp>
      <p:sp>
        <p:nvSpPr>
          <p:cNvPr id="3" name="Content Placeholder 2">
            <a:extLst>
              <a:ext uri="{FF2B5EF4-FFF2-40B4-BE49-F238E27FC236}">
                <a16:creationId xmlns:a16="http://schemas.microsoft.com/office/drawing/2014/main" id="{5D1302A7-6E5A-43A0-A49D-F17E030D4F59}"/>
              </a:ext>
            </a:extLst>
          </p:cNvPr>
          <p:cNvSpPr>
            <a:spLocks noGrp="1"/>
          </p:cNvSpPr>
          <p:nvPr>
            <p:ph idx="1"/>
          </p:nvPr>
        </p:nvSpPr>
        <p:spPr>
          <a:xfrm>
            <a:off x="1451579" y="2015732"/>
            <a:ext cx="9603275" cy="3953268"/>
          </a:xfrm>
        </p:spPr>
        <p:txBody>
          <a:bodyPr>
            <a:normAutofit/>
          </a:bodyPr>
          <a:lstStyle/>
          <a:p>
            <a:r>
              <a:rPr lang="en-US" sz="2000" b="1" dirty="0"/>
              <a:t>Facts of Claim</a:t>
            </a:r>
            <a:r>
              <a:rPr lang="en-US" sz="2000" dirty="0"/>
              <a:t>:  Parks employee was walking through the park when he witnessed a woman being assaulted by 5-6 gang members.  The employee rushed in to break up the assault and to protect the woman.  The group of gang members severely beat the park’s employee to the point where he was a paraplegic.  The woman was also badly injured. </a:t>
            </a:r>
            <a:endParaRPr lang="en-US" dirty="0"/>
          </a:p>
          <a:p>
            <a:r>
              <a:rPr lang="en-US" sz="2000" b="1" dirty="0"/>
              <a:t>Claims Expense </a:t>
            </a:r>
            <a:r>
              <a:rPr lang="en-US" sz="2000" dirty="0"/>
              <a:t>– Total incurred for the Workers’ Compensation claim was $13,000,000+.  The WC insurer had paid $6,000,000 with $7,000,000 in reserve</a:t>
            </a:r>
            <a:r>
              <a:rPr lang="en-US" dirty="0"/>
              <a:t>.</a:t>
            </a:r>
          </a:p>
          <a:p>
            <a:r>
              <a:rPr lang="en-US" sz="2000" b="1" dirty="0"/>
              <a:t>Risk Management Course of Action </a:t>
            </a:r>
            <a:r>
              <a:rPr lang="en-US" sz="2000" dirty="0"/>
              <a:t>– All of the public entity </a:t>
            </a:r>
            <a:r>
              <a:rPr lang="en-US" dirty="0"/>
              <a:t>members of this insurance pool provided “BETTER” training in regards to how to handle these type of emergency situations (Calling 911; waiting for backup, etc.)</a:t>
            </a:r>
          </a:p>
        </p:txBody>
      </p:sp>
      <p:pic>
        <p:nvPicPr>
          <p:cNvPr id="2050" name="Picture 2" descr="346 Workers Comp Royalty-Free Images, Stock Photos ...">
            <a:extLst>
              <a:ext uri="{FF2B5EF4-FFF2-40B4-BE49-F238E27FC236}">
                <a16:creationId xmlns:a16="http://schemas.microsoft.com/office/drawing/2014/main" id="{C8E974ED-E548-4C2D-BEA7-EA53A63962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31867" y="0"/>
            <a:ext cx="2760133" cy="19765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3082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E7F88-7C23-6D45-9CCE-BF82BB14299D}"/>
              </a:ext>
            </a:extLst>
          </p:cNvPr>
          <p:cNvSpPr>
            <a:spLocks noGrp="1"/>
          </p:cNvSpPr>
          <p:nvPr>
            <p:ph type="ctrTitle"/>
          </p:nvPr>
        </p:nvSpPr>
        <p:spPr/>
        <p:txBody>
          <a:bodyPr/>
          <a:lstStyle/>
          <a:p>
            <a:r>
              <a:rPr lang="en-US" dirty="0">
                <a:latin typeface="Roboto Slab"/>
                <a:ea typeface="Roboto Slab"/>
                <a:cs typeface="Roboto Slab"/>
              </a:rPr>
              <a:t>(3) Million Dollar Employee</a:t>
            </a:r>
            <a:endParaRPr lang="en-US" dirty="0"/>
          </a:p>
        </p:txBody>
      </p:sp>
      <p:sp>
        <p:nvSpPr>
          <p:cNvPr id="3" name="Subtitle 2">
            <a:extLst>
              <a:ext uri="{FF2B5EF4-FFF2-40B4-BE49-F238E27FC236}">
                <a16:creationId xmlns:a16="http://schemas.microsoft.com/office/drawing/2014/main" id="{D768DE10-A7EF-E44D-868B-E0404BA39E43}"/>
              </a:ext>
            </a:extLst>
          </p:cNvPr>
          <p:cNvSpPr>
            <a:spLocks noGrp="1"/>
          </p:cNvSpPr>
          <p:nvPr>
            <p:ph type="subTitle" idx="1"/>
          </p:nvPr>
        </p:nvSpPr>
        <p:spPr/>
        <p:txBody>
          <a:bodyPr vert="horz" lIns="91440" tIns="45720" rIns="91440" bIns="45720" rtlCol="0" anchor="t">
            <a:normAutofit/>
          </a:bodyPr>
          <a:lstStyle/>
          <a:p>
            <a:endParaRPr lang="en-US" dirty="0"/>
          </a:p>
        </p:txBody>
      </p:sp>
    </p:spTree>
    <p:extLst>
      <p:ext uri="{BB962C8B-B14F-4D97-AF65-F5344CB8AC3E}">
        <p14:creationId xmlns:p14="http://schemas.microsoft.com/office/powerpoint/2010/main" val="22668047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89A5731-32C2-15D0-6824-662110A950AD}"/>
              </a:ext>
            </a:extLst>
          </p:cNvPr>
          <p:cNvPicPr>
            <a:picLocks noChangeAspect="1"/>
          </p:cNvPicPr>
          <p:nvPr/>
        </p:nvPicPr>
        <p:blipFill>
          <a:blip r:embed="rId2"/>
          <a:stretch>
            <a:fillRect/>
          </a:stretch>
        </p:blipFill>
        <p:spPr>
          <a:xfrm rot="20146541">
            <a:off x="639520" y="629651"/>
            <a:ext cx="3563789" cy="2404101"/>
          </a:xfrm>
          <a:prstGeom prst="rect">
            <a:avLst/>
          </a:prstGeom>
        </p:spPr>
      </p:pic>
      <p:pic>
        <p:nvPicPr>
          <p:cNvPr id="7" name="Picture 6">
            <a:extLst>
              <a:ext uri="{FF2B5EF4-FFF2-40B4-BE49-F238E27FC236}">
                <a16:creationId xmlns:a16="http://schemas.microsoft.com/office/drawing/2014/main" id="{1882166F-8D0C-7BD2-0B88-429217B608F8}"/>
              </a:ext>
            </a:extLst>
          </p:cNvPr>
          <p:cNvPicPr>
            <a:picLocks noChangeAspect="1"/>
          </p:cNvPicPr>
          <p:nvPr/>
        </p:nvPicPr>
        <p:blipFill>
          <a:blip r:embed="rId3"/>
          <a:stretch>
            <a:fillRect/>
          </a:stretch>
        </p:blipFill>
        <p:spPr>
          <a:xfrm rot="11006405" flipH="1" flipV="1">
            <a:off x="997548" y="1831627"/>
            <a:ext cx="3648200" cy="671665"/>
          </a:xfrm>
          <a:prstGeom prst="rect">
            <a:avLst/>
          </a:prstGeom>
        </p:spPr>
      </p:pic>
      <p:pic>
        <p:nvPicPr>
          <p:cNvPr id="9" name="Picture 8">
            <a:extLst>
              <a:ext uri="{FF2B5EF4-FFF2-40B4-BE49-F238E27FC236}">
                <a16:creationId xmlns:a16="http://schemas.microsoft.com/office/drawing/2014/main" id="{DA081AC7-F04E-C441-F240-0AEC9B93AED1}"/>
              </a:ext>
            </a:extLst>
          </p:cNvPr>
          <p:cNvPicPr>
            <a:picLocks noChangeAspect="1"/>
          </p:cNvPicPr>
          <p:nvPr/>
        </p:nvPicPr>
        <p:blipFill>
          <a:blip r:embed="rId4"/>
          <a:stretch>
            <a:fillRect/>
          </a:stretch>
        </p:blipFill>
        <p:spPr>
          <a:xfrm>
            <a:off x="4429818" y="89757"/>
            <a:ext cx="3201773" cy="1547628"/>
          </a:xfrm>
          <a:prstGeom prst="rect">
            <a:avLst/>
          </a:prstGeom>
        </p:spPr>
      </p:pic>
      <p:pic>
        <p:nvPicPr>
          <p:cNvPr id="11" name="Picture 10">
            <a:extLst>
              <a:ext uri="{FF2B5EF4-FFF2-40B4-BE49-F238E27FC236}">
                <a16:creationId xmlns:a16="http://schemas.microsoft.com/office/drawing/2014/main" id="{89FC1CFD-840A-0BBF-79AB-4FB3E809C132}"/>
              </a:ext>
            </a:extLst>
          </p:cNvPr>
          <p:cNvPicPr>
            <a:picLocks noChangeAspect="1"/>
          </p:cNvPicPr>
          <p:nvPr/>
        </p:nvPicPr>
        <p:blipFill>
          <a:blip r:embed="rId5"/>
          <a:stretch>
            <a:fillRect/>
          </a:stretch>
        </p:blipFill>
        <p:spPr>
          <a:xfrm>
            <a:off x="630750" y="4450680"/>
            <a:ext cx="7110723" cy="1547628"/>
          </a:xfrm>
          <a:prstGeom prst="rect">
            <a:avLst/>
          </a:prstGeom>
        </p:spPr>
      </p:pic>
      <p:pic>
        <p:nvPicPr>
          <p:cNvPr id="13" name="Picture 12">
            <a:extLst>
              <a:ext uri="{FF2B5EF4-FFF2-40B4-BE49-F238E27FC236}">
                <a16:creationId xmlns:a16="http://schemas.microsoft.com/office/drawing/2014/main" id="{DD6AAD01-40DD-853B-B241-CF9E16DBF7D5}"/>
              </a:ext>
            </a:extLst>
          </p:cNvPr>
          <p:cNvPicPr>
            <a:picLocks noChangeAspect="1"/>
          </p:cNvPicPr>
          <p:nvPr/>
        </p:nvPicPr>
        <p:blipFill>
          <a:blip r:embed="rId6"/>
          <a:stretch>
            <a:fillRect/>
          </a:stretch>
        </p:blipFill>
        <p:spPr>
          <a:xfrm rot="20944629">
            <a:off x="5932643" y="4889407"/>
            <a:ext cx="6017729" cy="1157502"/>
          </a:xfrm>
          <a:prstGeom prst="rect">
            <a:avLst/>
          </a:prstGeom>
        </p:spPr>
      </p:pic>
      <p:pic>
        <p:nvPicPr>
          <p:cNvPr id="15" name="Picture 14">
            <a:extLst>
              <a:ext uri="{FF2B5EF4-FFF2-40B4-BE49-F238E27FC236}">
                <a16:creationId xmlns:a16="http://schemas.microsoft.com/office/drawing/2014/main" id="{EE46A4B3-802A-84B3-00EE-7367E03DAA4C}"/>
              </a:ext>
            </a:extLst>
          </p:cNvPr>
          <p:cNvPicPr>
            <a:picLocks noChangeAspect="1"/>
          </p:cNvPicPr>
          <p:nvPr/>
        </p:nvPicPr>
        <p:blipFill>
          <a:blip r:embed="rId7"/>
          <a:stretch>
            <a:fillRect/>
          </a:stretch>
        </p:blipFill>
        <p:spPr>
          <a:xfrm>
            <a:off x="3108273" y="3538880"/>
            <a:ext cx="4523318" cy="999937"/>
          </a:xfrm>
          <a:prstGeom prst="rect">
            <a:avLst/>
          </a:prstGeom>
        </p:spPr>
      </p:pic>
      <p:pic>
        <p:nvPicPr>
          <p:cNvPr id="17" name="Picture 16">
            <a:extLst>
              <a:ext uri="{FF2B5EF4-FFF2-40B4-BE49-F238E27FC236}">
                <a16:creationId xmlns:a16="http://schemas.microsoft.com/office/drawing/2014/main" id="{B3FC6250-23F0-8C45-9470-A3034988E1F0}"/>
              </a:ext>
            </a:extLst>
          </p:cNvPr>
          <p:cNvPicPr>
            <a:picLocks noChangeAspect="1"/>
          </p:cNvPicPr>
          <p:nvPr/>
        </p:nvPicPr>
        <p:blipFill>
          <a:blip r:embed="rId8"/>
          <a:stretch>
            <a:fillRect/>
          </a:stretch>
        </p:blipFill>
        <p:spPr>
          <a:xfrm>
            <a:off x="3815796" y="2295579"/>
            <a:ext cx="4539620" cy="874983"/>
          </a:xfrm>
          <a:prstGeom prst="rect">
            <a:avLst/>
          </a:prstGeom>
        </p:spPr>
      </p:pic>
      <p:pic>
        <p:nvPicPr>
          <p:cNvPr id="19" name="Picture 18">
            <a:extLst>
              <a:ext uri="{FF2B5EF4-FFF2-40B4-BE49-F238E27FC236}">
                <a16:creationId xmlns:a16="http://schemas.microsoft.com/office/drawing/2014/main" id="{B823FCA1-8C14-42D1-8445-C1EE10BF76EA}"/>
              </a:ext>
            </a:extLst>
          </p:cNvPr>
          <p:cNvPicPr>
            <a:picLocks noChangeAspect="1"/>
          </p:cNvPicPr>
          <p:nvPr/>
        </p:nvPicPr>
        <p:blipFill>
          <a:blip r:embed="rId9"/>
          <a:stretch>
            <a:fillRect/>
          </a:stretch>
        </p:blipFill>
        <p:spPr>
          <a:xfrm rot="824095">
            <a:off x="5687638" y="2680780"/>
            <a:ext cx="3190110" cy="671602"/>
          </a:xfrm>
          <a:prstGeom prst="rect">
            <a:avLst/>
          </a:prstGeom>
        </p:spPr>
      </p:pic>
      <p:pic>
        <p:nvPicPr>
          <p:cNvPr id="21" name="Picture 20">
            <a:extLst>
              <a:ext uri="{FF2B5EF4-FFF2-40B4-BE49-F238E27FC236}">
                <a16:creationId xmlns:a16="http://schemas.microsoft.com/office/drawing/2014/main" id="{580923DA-BF13-434C-B968-8E4E8B31406C}"/>
              </a:ext>
            </a:extLst>
          </p:cNvPr>
          <p:cNvPicPr>
            <a:picLocks noChangeAspect="1"/>
          </p:cNvPicPr>
          <p:nvPr/>
        </p:nvPicPr>
        <p:blipFill>
          <a:blip r:embed="rId10"/>
          <a:stretch>
            <a:fillRect/>
          </a:stretch>
        </p:blipFill>
        <p:spPr>
          <a:xfrm rot="1899698">
            <a:off x="8530754" y="989310"/>
            <a:ext cx="3991288" cy="782176"/>
          </a:xfrm>
          <a:prstGeom prst="rect">
            <a:avLst/>
          </a:prstGeom>
        </p:spPr>
      </p:pic>
      <p:pic>
        <p:nvPicPr>
          <p:cNvPr id="23" name="Picture 22">
            <a:extLst>
              <a:ext uri="{FF2B5EF4-FFF2-40B4-BE49-F238E27FC236}">
                <a16:creationId xmlns:a16="http://schemas.microsoft.com/office/drawing/2014/main" id="{AD0DE0DA-4E06-2EDF-D835-3D8DB698DB3B}"/>
              </a:ext>
            </a:extLst>
          </p:cNvPr>
          <p:cNvPicPr>
            <a:picLocks noChangeAspect="1"/>
          </p:cNvPicPr>
          <p:nvPr/>
        </p:nvPicPr>
        <p:blipFill>
          <a:blip r:embed="rId11"/>
          <a:stretch>
            <a:fillRect/>
          </a:stretch>
        </p:blipFill>
        <p:spPr>
          <a:xfrm>
            <a:off x="9699323" y="2625897"/>
            <a:ext cx="2015145" cy="1486309"/>
          </a:xfrm>
          <a:prstGeom prst="rect">
            <a:avLst/>
          </a:prstGeom>
        </p:spPr>
      </p:pic>
    </p:spTree>
    <p:extLst>
      <p:ext uri="{BB962C8B-B14F-4D97-AF65-F5344CB8AC3E}">
        <p14:creationId xmlns:p14="http://schemas.microsoft.com/office/powerpoint/2010/main" val="34305403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AF1F91-75A9-9D65-BB8D-46D324E54C58}"/>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A45637D-F492-6FBE-3033-00C4418C2DDD}"/>
              </a:ext>
            </a:extLst>
          </p:cNvPr>
          <p:cNvSpPr txBox="1">
            <a:spLocks/>
          </p:cNvSpPr>
          <p:nvPr/>
        </p:nvSpPr>
        <p:spPr>
          <a:xfrm>
            <a:off x="6096000" y="1418254"/>
            <a:ext cx="6005804" cy="42336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Medium" pitchFamily="2" charset="0"/>
                <a:ea typeface="Roboto Medium"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Medium" pitchFamily="2" charset="0"/>
                <a:ea typeface="Roboto Medium"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Medium" pitchFamily="2" charset="0"/>
                <a:ea typeface="Roboto Medium"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Medium" pitchFamily="2" charset="0"/>
                <a:ea typeface="Roboto Medium"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Medium" pitchFamily="2" charset="0"/>
                <a:ea typeface="Roboto Medium"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500" b="0" i="1" u="none" strike="noStrike" kern="1200" cap="none" spc="0" normalizeH="0" baseline="0" noProof="0" dirty="0">
              <a:ln>
                <a:noFill/>
              </a:ln>
              <a:solidFill>
                <a:srgbClr val="226B84"/>
              </a:solidFill>
              <a:effectLst/>
              <a:uLnTx/>
              <a:uFillTx/>
              <a:latin typeface="Roboto Medium" pitchFamily="2" charset="0"/>
              <a:ea typeface="Roboto Medium" pitchFamily="2" charset="0"/>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500" b="0" i="1" u="none" strike="noStrike" kern="1200" cap="none" spc="0" normalizeH="0" baseline="0" noProof="0" dirty="0">
              <a:ln>
                <a:noFill/>
              </a:ln>
              <a:solidFill>
                <a:srgbClr val="226B84"/>
              </a:solidFill>
              <a:effectLst/>
              <a:uLnTx/>
              <a:uFillTx/>
              <a:latin typeface="Roboto Medium" pitchFamily="2" charset="0"/>
              <a:ea typeface="Roboto Medium" pitchFamily="2" charset="0"/>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400" b="0" i="1" u="none" strike="noStrike" kern="1200" cap="none" spc="0" normalizeH="0" baseline="0" noProof="0" dirty="0">
              <a:ln>
                <a:noFill/>
              </a:ln>
              <a:solidFill>
                <a:srgbClr val="226B84"/>
              </a:solidFill>
              <a:effectLst/>
              <a:uLnTx/>
              <a:uFillTx/>
              <a:latin typeface="Roboto Medium" pitchFamily="2" charset="0"/>
              <a:ea typeface="Roboto Medium" pitchFamily="2" charset="0"/>
              <a:cs typeface="+mn-cs"/>
            </a:endParaRPr>
          </a:p>
        </p:txBody>
      </p:sp>
      <p:sp>
        <p:nvSpPr>
          <p:cNvPr id="5" name="Content Placeholder 2">
            <a:extLst>
              <a:ext uri="{FF2B5EF4-FFF2-40B4-BE49-F238E27FC236}">
                <a16:creationId xmlns:a16="http://schemas.microsoft.com/office/drawing/2014/main" id="{153BECC6-DAD3-924F-31E0-34B4E387F434}"/>
              </a:ext>
            </a:extLst>
          </p:cNvPr>
          <p:cNvSpPr txBox="1">
            <a:spLocks/>
          </p:cNvSpPr>
          <p:nvPr/>
        </p:nvSpPr>
        <p:spPr>
          <a:xfrm>
            <a:off x="5710335" y="1639013"/>
            <a:ext cx="5781870" cy="47711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Medium" pitchFamily="2" charset="0"/>
                <a:ea typeface="Roboto Medium"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Medium" pitchFamily="2" charset="0"/>
                <a:ea typeface="Roboto Medium"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Medium" pitchFamily="2" charset="0"/>
                <a:ea typeface="Roboto Medium"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Medium" pitchFamily="2" charset="0"/>
                <a:ea typeface="Roboto Medium"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Medium" pitchFamily="2" charset="0"/>
                <a:ea typeface="Roboto Medium"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2500" b="0" i="1" u="none" strike="noStrike" kern="1200" cap="none" spc="0" normalizeH="0" baseline="0" noProof="0" dirty="0">
              <a:ln>
                <a:noFill/>
              </a:ln>
              <a:solidFill>
                <a:srgbClr val="226B84"/>
              </a:solidFill>
              <a:effectLst/>
              <a:uLnTx/>
              <a:uFillTx/>
              <a:latin typeface="Roboto Medium" pitchFamily="2" charset="0"/>
              <a:ea typeface="Roboto Medium" pitchFamily="2" charset="0"/>
              <a:cs typeface="+mn-cs"/>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2500" b="0" i="1" u="none" strike="noStrike" kern="1200" cap="none" spc="0" normalizeH="0" baseline="0" noProof="0" dirty="0">
              <a:ln>
                <a:noFill/>
              </a:ln>
              <a:solidFill>
                <a:srgbClr val="226B84"/>
              </a:solidFill>
              <a:effectLst/>
              <a:uLnTx/>
              <a:uFillTx/>
              <a:latin typeface="Roboto Medium" pitchFamily="2" charset="0"/>
              <a:ea typeface="Roboto Medium" pitchFamily="2" charset="0"/>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500" b="0" i="1" u="none" strike="noStrike" kern="1200" cap="none" spc="0" normalizeH="0" baseline="0" noProof="0" dirty="0">
              <a:ln>
                <a:noFill/>
              </a:ln>
              <a:solidFill>
                <a:srgbClr val="226B84"/>
              </a:solidFill>
              <a:effectLst/>
              <a:uLnTx/>
              <a:uFillTx/>
              <a:latin typeface="Roboto Medium" pitchFamily="2" charset="0"/>
              <a:ea typeface="Roboto Medium" pitchFamily="2" charset="0"/>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400" b="0" i="1" u="none" strike="noStrike" kern="1200" cap="none" spc="0" normalizeH="0" baseline="0" noProof="0" dirty="0">
              <a:ln>
                <a:noFill/>
              </a:ln>
              <a:solidFill>
                <a:srgbClr val="226B84"/>
              </a:solidFill>
              <a:effectLst/>
              <a:uLnTx/>
              <a:uFillTx/>
              <a:latin typeface="Roboto Medium" pitchFamily="2" charset="0"/>
              <a:ea typeface="Roboto Medium" pitchFamily="2" charset="0"/>
              <a:cs typeface="+mn-cs"/>
            </a:endParaRPr>
          </a:p>
        </p:txBody>
      </p:sp>
      <p:graphicFrame>
        <p:nvGraphicFramePr>
          <p:cNvPr id="12" name="Content Placeholder 11">
            <a:extLst>
              <a:ext uri="{FF2B5EF4-FFF2-40B4-BE49-F238E27FC236}">
                <a16:creationId xmlns:a16="http://schemas.microsoft.com/office/drawing/2014/main" id="{E8103078-3D73-F292-8447-C579C890FA4D}"/>
              </a:ext>
            </a:extLst>
          </p:cNvPr>
          <p:cNvGraphicFramePr>
            <a:graphicFrameLocks noGrp="1"/>
          </p:cNvGraphicFramePr>
          <p:nvPr>
            <p:ph idx="1"/>
          </p:nvPr>
        </p:nvGraphicFramePr>
        <p:xfrm>
          <a:off x="502920" y="512065"/>
          <a:ext cx="11274552" cy="55598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16026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3FF68E-D296-48B4-C2EC-30C55A3AC1A2}"/>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95BE7C8C-2C2B-B918-D9E5-A371607D7028}"/>
              </a:ext>
            </a:extLst>
          </p:cNvPr>
          <p:cNvSpPr txBox="1">
            <a:spLocks/>
          </p:cNvSpPr>
          <p:nvPr/>
        </p:nvSpPr>
        <p:spPr>
          <a:xfrm>
            <a:off x="6096000" y="1418254"/>
            <a:ext cx="6005804" cy="42336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Medium" pitchFamily="2" charset="0"/>
                <a:ea typeface="Roboto Medium"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Medium" pitchFamily="2" charset="0"/>
                <a:ea typeface="Roboto Medium"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Medium" pitchFamily="2" charset="0"/>
                <a:ea typeface="Roboto Medium"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Medium" pitchFamily="2" charset="0"/>
                <a:ea typeface="Roboto Medium"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Medium" pitchFamily="2" charset="0"/>
                <a:ea typeface="Roboto Medium"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500" b="0" i="1" u="none" strike="noStrike" kern="1200" cap="none" spc="0" normalizeH="0" baseline="0" noProof="0" dirty="0">
              <a:ln>
                <a:noFill/>
              </a:ln>
              <a:solidFill>
                <a:srgbClr val="226B84"/>
              </a:solidFill>
              <a:effectLst/>
              <a:uLnTx/>
              <a:uFillTx/>
              <a:latin typeface="Roboto Medium" pitchFamily="2" charset="0"/>
              <a:ea typeface="Roboto Medium" pitchFamily="2" charset="0"/>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500" b="0" i="1" u="none" strike="noStrike" kern="1200" cap="none" spc="0" normalizeH="0" baseline="0" noProof="0" dirty="0">
              <a:ln>
                <a:noFill/>
              </a:ln>
              <a:solidFill>
                <a:srgbClr val="226B84"/>
              </a:solidFill>
              <a:effectLst/>
              <a:uLnTx/>
              <a:uFillTx/>
              <a:latin typeface="Roboto Medium" pitchFamily="2" charset="0"/>
              <a:ea typeface="Roboto Medium" pitchFamily="2" charset="0"/>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400" b="0" i="1" u="none" strike="noStrike" kern="1200" cap="none" spc="0" normalizeH="0" baseline="0" noProof="0" dirty="0">
              <a:ln>
                <a:noFill/>
              </a:ln>
              <a:solidFill>
                <a:srgbClr val="226B84"/>
              </a:solidFill>
              <a:effectLst/>
              <a:uLnTx/>
              <a:uFillTx/>
              <a:latin typeface="Roboto Medium" pitchFamily="2" charset="0"/>
              <a:ea typeface="Roboto Medium" pitchFamily="2" charset="0"/>
              <a:cs typeface="+mn-cs"/>
            </a:endParaRPr>
          </a:p>
        </p:txBody>
      </p:sp>
      <p:sp>
        <p:nvSpPr>
          <p:cNvPr id="5" name="Content Placeholder 2">
            <a:extLst>
              <a:ext uri="{FF2B5EF4-FFF2-40B4-BE49-F238E27FC236}">
                <a16:creationId xmlns:a16="http://schemas.microsoft.com/office/drawing/2014/main" id="{B9DFCDCD-3E12-5D90-5861-16D5B8AEBC35}"/>
              </a:ext>
            </a:extLst>
          </p:cNvPr>
          <p:cNvSpPr txBox="1">
            <a:spLocks/>
          </p:cNvSpPr>
          <p:nvPr/>
        </p:nvSpPr>
        <p:spPr>
          <a:xfrm>
            <a:off x="5710335" y="1639013"/>
            <a:ext cx="5781870" cy="47711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Medium" pitchFamily="2" charset="0"/>
                <a:ea typeface="Roboto Medium"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Medium" pitchFamily="2" charset="0"/>
                <a:ea typeface="Roboto Medium"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Medium" pitchFamily="2" charset="0"/>
                <a:ea typeface="Roboto Medium"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Medium" pitchFamily="2" charset="0"/>
                <a:ea typeface="Roboto Medium"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Medium" pitchFamily="2" charset="0"/>
                <a:ea typeface="Roboto Medium"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2500" b="0" i="1" u="none" strike="noStrike" kern="1200" cap="none" spc="0" normalizeH="0" baseline="0" noProof="0" dirty="0">
              <a:ln>
                <a:noFill/>
              </a:ln>
              <a:solidFill>
                <a:srgbClr val="226B84"/>
              </a:solidFill>
              <a:effectLst/>
              <a:uLnTx/>
              <a:uFillTx/>
              <a:latin typeface="Roboto Medium" pitchFamily="2" charset="0"/>
              <a:ea typeface="Roboto Medium" pitchFamily="2" charset="0"/>
              <a:cs typeface="+mn-cs"/>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2500" b="0" i="1" u="none" strike="noStrike" kern="1200" cap="none" spc="0" normalizeH="0" baseline="0" noProof="0" dirty="0">
              <a:ln>
                <a:noFill/>
              </a:ln>
              <a:solidFill>
                <a:srgbClr val="226B84"/>
              </a:solidFill>
              <a:effectLst/>
              <a:uLnTx/>
              <a:uFillTx/>
              <a:latin typeface="Roboto Medium" pitchFamily="2" charset="0"/>
              <a:ea typeface="Roboto Medium" pitchFamily="2" charset="0"/>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500" b="0" i="1" u="none" strike="noStrike" kern="1200" cap="none" spc="0" normalizeH="0" baseline="0" noProof="0" dirty="0">
              <a:ln>
                <a:noFill/>
              </a:ln>
              <a:solidFill>
                <a:srgbClr val="226B84"/>
              </a:solidFill>
              <a:effectLst/>
              <a:uLnTx/>
              <a:uFillTx/>
              <a:latin typeface="Roboto Medium" pitchFamily="2" charset="0"/>
              <a:ea typeface="Roboto Medium" pitchFamily="2" charset="0"/>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400" b="0" i="1" u="none" strike="noStrike" kern="1200" cap="none" spc="0" normalizeH="0" baseline="0" noProof="0" dirty="0">
              <a:ln>
                <a:noFill/>
              </a:ln>
              <a:solidFill>
                <a:srgbClr val="226B84"/>
              </a:solidFill>
              <a:effectLst/>
              <a:uLnTx/>
              <a:uFillTx/>
              <a:latin typeface="Roboto Medium" pitchFamily="2" charset="0"/>
              <a:ea typeface="Roboto Medium" pitchFamily="2" charset="0"/>
              <a:cs typeface="+mn-cs"/>
            </a:endParaRPr>
          </a:p>
        </p:txBody>
      </p:sp>
      <p:sp>
        <p:nvSpPr>
          <p:cNvPr id="6" name="Title 5">
            <a:extLst>
              <a:ext uri="{FF2B5EF4-FFF2-40B4-BE49-F238E27FC236}">
                <a16:creationId xmlns:a16="http://schemas.microsoft.com/office/drawing/2014/main" id="{99157D3E-2C0C-5E17-3535-2264B4B6C5F2}"/>
              </a:ext>
            </a:extLst>
          </p:cNvPr>
          <p:cNvSpPr>
            <a:spLocks noGrp="1"/>
          </p:cNvSpPr>
          <p:nvPr>
            <p:ph type="title"/>
          </p:nvPr>
        </p:nvSpPr>
        <p:spPr/>
        <p:txBody>
          <a:bodyPr/>
          <a:lstStyle/>
          <a:p>
            <a:r>
              <a:rPr lang="en-US" dirty="0">
                <a:latin typeface="Roboto Slab"/>
                <a:ea typeface="Roboto Slab"/>
                <a:cs typeface="Roboto Slab"/>
              </a:rPr>
              <a:t>Total Cost </a:t>
            </a:r>
            <a:endParaRPr lang="en-US" dirty="0"/>
          </a:p>
        </p:txBody>
      </p:sp>
      <p:sp>
        <p:nvSpPr>
          <p:cNvPr id="3" name="Content Placeholder 2">
            <a:extLst>
              <a:ext uri="{FF2B5EF4-FFF2-40B4-BE49-F238E27FC236}">
                <a16:creationId xmlns:a16="http://schemas.microsoft.com/office/drawing/2014/main" id="{AFA8E4F3-F6C2-02D3-E003-D00A648F0B88}"/>
              </a:ext>
            </a:extLst>
          </p:cNvPr>
          <p:cNvSpPr>
            <a:spLocks noGrp="1"/>
          </p:cNvSpPr>
          <p:nvPr>
            <p:ph idx="1"/>
          </p:nvPr>
        </p:nvSpPr>
        <p:spPr/>
        <p:txBody>
          <a:bodyPr vert="horz" lIns="91440" tIns="45720" rIns="91440" bIns="45720" rtlCol="0" anchor="t">
            <a:normAutofit fontScale="85000" lnSpcReduction="20000"/>
          </a:bodyPr>
          <a:lstStyle/>
          <a:p>
            <a:pPr marL="0" indent="0" algn="ctr">
              <a:buNone/>
            </a:pPr>
            <a:r>
              <a:rPr lang="en-US" sz="10700" dirty="0">
                <a:solidFill>
                  <a:srgbClr val="000000"/>
                </a:solidFill>
                <a:latin typeface="Aptos Narrow"/>
              </a:rPr>
              <a:t> </a:t>
            </a:r>
            <a:r>
              <a:rPr lang="en-US" sz="10700" dirty="0">
                <a:latin typeface="Roboto Slab" pitchFamily="2" charset="0"/>
                <a:ea typeface="Roboto Slab" pitchFamily="2" charset="0"/>
                <a:cs typeface="Roboto Slab" pitchFamily="2" charset="0"/>
              </a:rPr>
              <a:t>$</a:t>
            </a:r>
            <a:r>
              <a:rPr lang="en-US" sz="9600" dirty="0">
                <a:latin typeface="Roboto Slab" pitchFamily="2" charset="0"/>
                <a:ea typeface="Roboto Slab" pitchFamily="2" charset="0"/>
                <a:cs typeface="Roboto Slab" pitchFamily="2" charset="0"/>
              </a:rPr>
              <a:t>3,726,823.19</a:t>
            </a:r>
            <a:endParaRPr lang="en-US" sz="10700" dirty="0">
              <a:latin typeface="Roboto Slab" pitchFamily="2" charset="0"/>
              <a:ea typeface="Roboto Slab" pitchFamily="2" charset="0"/>
              <a:cs typeface="Roboto Slab" pitchFamily="2" charset="0"/>
            </a:endParaRPr>
          </a:p>
          <a:p>
            <a:pPr marL="0" indent="0" algn="ctr">
              <a:buNone/>
            </a:pPr>
            <a:r>
              <a:rPr lang="en-US" sz="13500" dirty="0">
                <a:latin typeface="Roboto Slab" pitchFamily="2" charset="0"/>
                <a:ea typeface="Roboto Slab" pitchFamily="2" charset="0"/>
                <a:cs typeface="Roboto Slab" pitchFamily="2" charset="0"/>
              </a:rPr>
              <a:t>(5.1M 2026)</a:t>
            </a:r>
          </a:p>
        </p:txBody>
      </p:sp>
    </p:spTree>
    <p:extLst>
      <p:ext uri="{BB962C8B-B14F-4D97-AF65-F5344CB8AC3E}">
        <p14:creationId xmlns:p14="http://schemas.microsoft.com/office/powerpoint/2010/main" val="40041746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C6C45B-AEC4-9DE6-3240-762AF4BFE319}"/>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7C750EE7-839A-C327-A097-87F46AEEA87F}"/>
              </a:ext>
            </a:extLst>
          </p:cNvPr>
          <p:cNvSpPr txBox="1">
            <a:spLocks/>
          </p:cNvSpPr>
          <p:nvPr/>
        </p:nvSpPr>
        <p:spPr>
          <a:xfrm>
            <a:off x="6096000" y="1418254"/>
            <a:ext cx="6005804" cy="42336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Medium" pitchFamily="2" charset="0"/>
                <a:ea typeface="Roboto Medium"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Medium" pitchFamily="2" charset="0"/>
                <a:ea typeface="Roboto Medium"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Medium" pitchFamily="2" charset="0"/>
                <a:ea typeface="Roboto Medium"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Medium" pitchFamily="2" charset="0"/>
                <a:ea typeface="Roboto Medium"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Medium" pitchFamily="2" charset="0"/>
                <a:ea typeface="Roboto Medium"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500" b="0" i="1" u="none" strike="noStrike" kern="1200" cap="none" spc="0" normalizeH="0" baseline="0" noProof="0" dirty="0">
              <a:ln>
                <a:noFill/>
              </a:ln>
              <a:solidFill>
                <a:srgbClr val="226B84"/>
              </a:solidFill>
              <a:effectLst/>
              <a:uLnTx/>
              <a:uFillTx/>
              <a:latin typeface="Roboto Medium" pitchFamily="2" charset="0"/>
              <a:ea typeface="Roboto Medium" pitchFamily="2" charset="0"/>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500" b="0" i="1" u="none" strike="noStrike" kern="1200" cap="none" spc="0" normalizeH="0" baseline="0" noProof="0" dirty="0">
              <a:ln>
                <a:noFill/>
              </a:ln>
              <a:solidFill>
                <a:srgbClr val="226B84"/>
              </a:solidFill>
              <a:effectLst/>
              <a:uLnTx/>
              <a:uFillTx/>
              <a:latin typeface="Roboto Medium" pitchFamily="2" charset="0"/>
              <a:ea typeface="Roboto Medium" pitchFamily="2" charset="0"/>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400" b="0" i="1" u="none" strike="noStrike" kern="1200" cap="none" spc="0" normalizeH="0" baseline="0" noProof="0" dirty="0">
              <a:ln>
                <a:noFill/>
              </a:ln>
              <a:solidFill>
                <a:srgbClr val="226B84"/>
              </a:solidFill>
              <a:effectLst/>
              <a:uLnTx/>
              <a:uFillTx/>
              <a:latin typeface="Roboto Medium" pitchFamily="2" charset="0"/>
              <a:ea typeface="Roboto Medium" pitchFamily="2" charset="0"/>
              <a:cs typeface="+mn-cs"/>
            </a:endParaRPr>
          </a:p>
        </p:txBody>
      </p:sp>
      <p:sp>
        <p:nvSpPr>
          <p:cNvPr id="5" name="Content Placeholder 2">
            <a:extLst>
              <a:ext uri="{FF2B5EF4-FFF2-40B4-BE49-F238E27FC236}">
                <a16:creationId xmlns:a16="http://schemas.microsoft.com/office/drawing/2014/main" id="{378B99D1-D0CE-A109-05F2-79955F0D1960}"/>
              </a:ext>
            </a:extLst>
          </p:cNvPr>
          <p:cNvSpPr txBox="1">
            <a:spLocks/>
          </p:cNvSpPr>
          <p:nvPr/>
        </p:nvSpPr>
        <p:spPr>
          <a:xfrm>
            <a:off x="5710335" y="1639013"/>
            <a:ext cx="5781870" cy="47711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Medium" pitchFamily="2" charset="0"/>
                <a:ea typeface="Roboto Medium"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Medium" pitchFamily="2" charset="0"/>
                <a:ea typeface="Roboto Medium"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Medium" pitchFamily="2" charset="0"/>
                <a:ea typeface="Roboto Medium"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Medium" pitchFamily="2" charset="0"/>
                <a:ea typeface="Roboto Medium"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Medium" pitchFamily="2" charset="0"/>
                <a:ea typeface="Roboto Medium"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2500" b="0" i="1" u="none" strike="noStrike" kern="1200" cap="none" spc="0" normalizeH="0" baseline="0" noProof="0" dirty="0">
              <a:ln>
                <a:noFill/>
              </a:ln>
              <a:solidFill>
                <a:srgbClr val="226B84"/>
              </a:solidFill>
              <a:effectLst/>
              <a:uLnTx/>
              <a:uFillTx/>
              <a:latin typeface="Roboto Medium" pitchFamily="2" charset="0"/>
              <a:ea typeface="Roboto Medium" pitchFamily="2" charset="0"/>
              <a:cs typeface="+mn-cs"/>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2500" b="0" i="1" u="none" strike="noStrike" kern="1200" cap="none" spc="0" normalizeH="0" baseline="0" noProof="0" dirty="0">
              <a:ln>
                <a:noFill/>
              </a:ln>
              <a:solidFill>
                <a:srgbClr val="226B84"/>
              </a:solidFill>
              <a:effectLst/>
              <a:uLnTx/>
              <a:uFillTx/>
              <a:latin typeface="Roboto Medium" pitchFamily="2" charset="0"/>
              <a:ea typeface="Roboto Medium" pitchFamily="2" charset="0"/>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500" b="0" i="1" u="none" strike="noStrike" kern="1200" cap="none" spc="0" normalizeH="0" baseline="0" noProof="0" dirty="0">
              <a:ln>
                <a:noFill/>
              </a:ln>
              <a:solidFill>
                <a:srgbClr val="226B84"/>
              </a:solidFill>
              <a:effectLst/>
              <a:uLnTx/>
              <a:uFillTx/>
              <a:latin typeface="Roboto Medium" pitchFamily="2" charset="0"/>
              <a:ea typeface="Roboto Medium" pitchFamily="2" charset="0"/>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400" b="0" i="1" u="none" strike="noStrike" kern="1200" cap="none" spc="0" normalizeH="0" baseline="0" noProof="0" dirty="0">
              <a:ln>
                <a:noFill/>
              </a:ln>
              <a:solidFill>
                <a:srgbClr val="226B84"/>
              </a:solidFill>
              <a:effectLst/>
              <a:uLnTx/>
              <a:uFillTx/>
              <a:latin typeface="Roboto Medium" pitchFamily="2" charset="0"/>
              <a:ea typeface="Roboto Medium" pitchFamily="2" charset="0"/>
              <a:cs typeface="+mn-cs"/>
            </a:endParaRPr>
          </a:p>
        </p:txBody>
      </p:sp>
      <p:pic>
        <p:nvPicPr>
          <p:cNvPr id="3" name="Picture 2" descr="Chris Evangelista (@cevangelista413) on X">
            <a:extLst>
              <a:ext uri="{FF2B5EF4-FFF2-40B4-BE49-F238E27FC236}">
                <a16:creationId xmlns:a16="http://schemas.microsoft.com/office/drawing/2014/main" id="{8D2E7025-8FF0-C742-D353-E32B7874B1C2}"/>
              </a:ext>
            </a:extLst>
          </p:cNvPr>
          <p:cNvPicPr>
            <a:picLocks noChangeAspect="1"/>
          </p:cNvPicPr>
          <p:nvPr/>
        </p:nvPicPr>
        <p:blipFill>
          <a:blip r:embed="rId3"/>
          <a:stretch>
            <a:fillRect/>
          </a:stretch>
        </p:blipFill>
        <p:spPr>
          <a:xfrm>
            <a:off x="1993069" y="1015658"/>
            <a:ext cx="8210550" cy="4819650"/>
          </a:xfrm>
          <a:prstGeom prst="rect">
            <a:avLst/>
          </a:prstGeom>
        </p:spPr>
      </p:pic>
    </p:spTree>
    <p:extLst>
      <p:ext uri="{BB962C8B-B14F-4D97-AF65-F5344CB8AC3E}">
        <p14:creationId xmlns:p14="http://schemas.microsoft.com/office/powerpoint/2010/main" val="3858972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F8105B-EABE-A74B-DA64-38F8B0F09EF3}"/>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D0A0851C-717D-E910-6DBF-7DA391A7AABA}"/>
              </a:ext>
            </a:extLst>
          </p:cNvPr>
          <p:cNvSpPr txBox="1">
            <a:spLocks/>
          </p:cNvSpPr>
          <p:nvPr/>
        </p:nvSpPr>
        <p:spPr>
          <a:xfrm>
            <a:off x="6096000" y="1418254"/>
            <a:ext cx="6005804" cy="42336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Medium" pitchFamily="2" charset="0"/>
                <a:ea typeface="Roboto Medium"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Medium" pitchFamily="2" charset="0"/>
                <a:ea typeface="Roboto Medium"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Medium" pitchFamily="2" charset="0"/>
                <a:ea typeface="Roboto Medium"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Medium" pitchFamily="2" charset="0"/>
                <a:ea typeface="Roboto Medium"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Medium" pitchFamily="2" charset="0"/>
                <a:ea typeface="Roboto Medium"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500" b="0" i="1" u="none" strike="noStrike" kern="1200" cap="none" spc="0" normalizeH="0" baseline="0" noProof="0" dirty="0">
              <a:ln>
                <a:noFill/>
              </a:ln>
              <a:solidFill>
                <a:srgbClr val="226B84"/>
              </a:solidFill>
              <a:effectLst/>
              <a:uLnTx/>
              <a:uFillTx/>
              <a:latin typeface="Roboto Medium" pitchFamily="2" charset="0"/>
              <a:ea typeface="Roboto Medium" pitchFamily="2" charset="0"/>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500" b="0" i="1" u="none" strike="noStrike" kern="1200" cap="none" spc="0" normalizeH="0" baseline="0" noProof="0" dirty="0">
              <a:ln>
                <a:noFill/>
              </a:ln>
              <a:solidFill>
                <a:srgbClr val="226B84"/>
              </a:solidFill>
              <a:effectLst/>
              <a:uLnTx/>
              <a:uFillTx/>
              <a:latin typeface="Roboto Medium" pitchFamily="2" charset="0"/>
              <a:ea typeface="Roboto Medium" pitchFamily="2" charset="0"/>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400" b="0" i="1" u="none" strike="noStrike" kern="1200" cap="none" spc="0" normalizeH="0" baseline="0" noProof="0" dirty="0">
              <a:ln>
                <a:noFill/>
              </a:ln>
              <a:solidFill>
                <a:srgbClr val="226B84"/>
              </a:solidFill>
              <a:effectLst/>
              <a:uLnTx/>
              <a:uFillTx/>
              <a:latin typeface="Roboto Medium" pitchFamily="2" charset="0"/>
              <a:ea typeface="Roboto Medium" pitchFamily="2" charset="0"/>
              <a:cs typeface="+mn-cs"/>
            </a:endParaRPr>
          </a:p>
        </p:txBody>
      </p:sp>
      <p:sp>
        <p:nvSpPr>
          <p:cNvPr id="5" name="Content Placeholder 2">
            <a:extLst>
              <a:ext uri="{FF2B5EF4-FFF2-40B4-BE49-F238E27FC236}">
                <a16:creationId xmlns:a16="http://schemas.microsoft.com/office/drawing/2014/main" id="{D001FCF3-F882-1F7F-634D-3ACA6F13877C}"/>
              </a:ext>
            </a:extLst>
          </p:cNvPr>
          <p:cNvSpPr txBox="1">
            <a:spLocks/>
          </p:cNvSpPr>
          <p:nvPr/>
        </p:nvSpPr>
        <p:spPr>
          <a:xfrm>
            <a:off x="5710335" y="1639013"/>
            <a:ext cx="5781870" cy="47711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Medium" pitchFamily="2" charset="0"/>
                <a:ea typeface="Roboto Medium"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Medium" pitchFamily="2" charset="0"/>
                <a:ea typeface="Roboto Medium"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Medium" pitchFamily="2" charset="0"/>
                <a:ea typeface="Roboto Medium"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Medium" pitchFamily="2" charset="0"/>
                <a:ea typeface="Roboto Medium"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Medium" pitchFamily="2" charset="0"/>
                <a:ea typeface="Roboto Medium"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2500" b="0" i="1" u="none" strike="noStrike" kern="1200" cap="none" spc="0" normalizeH="0" baseline="0" noProof="0" dirty="0">
              <a:ln>
                <a:noFill/>
              </a:ln>
              <a:solidFill>
                <a:srgbClr val="226B84"/>
              </a:solidFill>
              <a:effectLst/>
              <a:uLnTx/>
              <a:uFillTx/>
              <a:latin typeface="Roboto Medium" pitchFamily="2" charset="0"/>
              <a:ea typeface="Roboto Medium" pitchFamily="2" charset="0"/>
              <a:cs typeface="+mn-cs"/>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2500" b="0" i="1" u="none" strike="noStrike" kern="1200" cap="none" spc="0" normalizeH="0" baseline="0" noProof="0" dirty="0">
              <a:ln>
                <a:noFill/>
              </a:ln>
              <a:solidFill>
                <a:srgbClr val="226B84"/>
              </a:solidFill>
              <a:effectLst/>
              <a:uLnTx/>
              <a:uFillTx/>
              <a:latin typeface="Roboto Medium" pitchFamily="2" charset="0"/>
              <a:ea typeface="Roboto Medium" pitchFamily="2" charset="0"/>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500" b="0" i="1" u="none" strike="noStrike" kern="1200" cap="none" spc="0" normalizeH="0" baseline="0" noProof="0" dirty="0">
              <a:ln>
                <a:noFill/>
              </a:ln>
              <a:solidFill>
                <a:srgbClr val="226B84"/>
              </a:solidFill>
              <a:effectLst/>
              <a:uLnTx/>
              <a:uFillTx/>
              <a:latin typeface="Roboto Medium" pitchFamily="2" charset="0"/>
              <a:ea typeface="Roboto Medium" pitchFamily="2" charset="0"/>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400" b="0" i="1" u="none" strike="noStrike" kern="1200" cap="none" spc="0" normalizeH="0" baseline="0" noProof="0" dirty="0">
              <a:ln>
                <a:noFill/>
              </a:ln>
              <a:solidFill>
                <a:srgbClr val="226B84"/>
              </a:solidFill>
              <a:effectLst/>
              <a:uLnTx/>
              <a:uFillTx/>
              <a:latin typeface="Roboto Medium" pitchFamily="2" charset="0"/>
              <a:ea typeface="Roboto Medium" pitchFamily="2" charset="0"/>
              <a:cs typeface="+mn-cs"/>
            </a:endParaRPr>
          </a:p>
        </p:txBody>
      </p:sp>
      <p:sp>
        <p:nvSpPr>
          <p:cNvPr id="2" name="Title 1">
            <a:extLst>
              <a:ext uri="{FF2B5EF4-FFF2-40B4-BE49-F238E27FC236}">
                <a16:creationId xmlns:a16="http://schemas.microsoft.com/office/drawing/2014/main" id="{7223C409-42E4-EA17-79E4-8622463389D9}"/>
              </a:ext>
            </a:extLst>
          </p:cNvPr>
          <p:cNvSpPr>
            <a:spLocks noGrp="1"/>
          </p:cNvSpPr>
          <p:nvPr>
            <p:ph type="title"/>
          </p:nvPr>
        </p:nvSpPr>
        <p:spPr/>
        <p:txBody>
          <a:bodyPr/>
          <a:lstStyle/>
          <a:p>
            <a:r>
              <a:rPr lang="en-US" dirty="0"/>
              <a:t>Today/Before Something Happens</a:t>
            </a:r>
          </a:p>
        </p:txBody>
      </p:sp>
      <p:sp>
        <p:nvSpPr>
          <p:cNvPr id="3" name="Content Placeholder 2">
            <a:extLst>
              <a:ext uri="{FF2B5EF4-FFF2-40B4-BE49-F238E27FC236}">
                <a16:creationId xmlns:a16="http://schemas.microsoft.com/office/drawing/2014/main" id="{8C555F2D-073A-57E2-4B5C-49EA20E011C8}"/>
              </a:ext>
            </a:extLst>
          </p:cNvPr>
          <p:cNvSpPr>
            <a:spLocks noGrp="1"/>
          </p:cNvSpPr>
          <p:nvPr>
            <p:ph idx="1"/>
          </p:nvPr>
        </p:nvSpPr>
        <p:spPr/>
        <p:txBody>
          <a:bodyPr>
            <a:normAutofit fontScale="85000" lnSpcReduction="10000"/>
          </a:bodyPr>
          <a:lstStyle/>
          <a:p>
            <a:endParaRPr lang="en-US" dirty="0"/>
          </a:p>
          <a:p>
            <a:r>
              <a:rPr lang="en-US" dirty="0"/>
              <a:t>Start liability and risk training today!</a:t>
            </a:r>
          </a:p>
          <a:p>
            <a:r>
              <a:rPr lang="en-US" dirty="0"/>
              <a:t>Create a culture of accountability and consequences</a:t>
            </a:r>
          </a:p>
          <a:p>
            <a:pPr lvl="1"/>
            <a:r>
              <a:rPr lang="en-US" dirty="0"/>
              <a:t>Do what you need to do to get rid of poor performing employees (probation, buyouts, discipline if necessary)</a:t>
            </a:r>
          </a:p>
          <a:p>
            <a:r>
              <a:rPr lang="en-US" dirty="0"/>
              <a:t>Build a relationship with your departments</a:t>
            </a:r>
          </a:p>
          <a:p>
            <a:r>
              <a:rPr lang="en-US" dirty="0"/>
              <a:t>Review Policies : </a:t>
            </a:r>
          </a:p>
          <a:p>
            <a:pPr lvl="1"/>
            <a:r>
              <a:rPr lang="en-US" dirty="0"/>
              <a:t>Supervisor responsibilities</a:t>
            </a:r>
          </a:p>
          <a:p>
            <a:pPr lvl="1"/>
            <a:r>
              <a:rPr lang="en-US" dirty="0"/>
              <a:t>Employment Appeals</a:t>
            </a:r>
          </a:p>
          <a:p>
            <a:r>
              <a:rPr lang="en-US" dirty="0"/>
              <a:t>Ask questions</a:t>
            </a:r>
          </a:p>
        </p:txBody>
      </p:sp>
    </p:spTree>
    <p:extLst>
      <p:ext uri="{BB962C8B-B14F-4D97-AF65-F5344CB8AC3E}">
        <p14:creationId xmlns:p14="http://schemas.microsoft.com/office/powerpoint/2010/main" val="38815884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0A9C7-4931-432C-A3DE-9467F5F06DDD}"/>
              </a:ext>
            </a:extLst>
          </p:cNvPr>
          <p:cNvSpPr>
            <a:spLocks noGrp="1"/>
          </p:cNvSpPr>
          <p:nvPr>
            <p:ph type="title"/>
          </p:nvPr>
        </p:nvSpPr>
        <p:spPr/>
        <p:txBody>
          <a:bodyPr/>
          <a:lstStyle/>
          <a:p>
            <a:r>
              <a:rPr lang="en-US" dirty="0"/>
              <a:t>LESSONS LEARNED FROM BAD CLAIMS – A CLAIMS review From A Risk management perspective</a:t>
            </a:r>
          </a:p>
        </p:txBody>
      </p:sp>
      <p:sp>
        <p:nvSpPr>
          <p:cNvPr id="3" name="Content Placeholder 2">
            <a:extLst>
              <a:ext uri="{FF2B5EF4-FFF2-40B4-BE49-F238E27FC236}">
                <a16:creationId xmlns:a16="http://schemas.microsoft.com/office/drawing/2014/main" id="{486C061F-7B07-49D5-9E20-D34B6ECAB621}"/>
              </a:ext>
            </a:extLst>
          </p:cNvPr>
          <p:cNvSpPr>
            <a:spLocks noGrp="1"/>
          </p:cNvSpPr>
          <p:nvPr>
            <p:ph idx="1"/>
          </p:nvPr>
        </p:nvSpPr>
        <p:spPr/>
        <p:txBody>
          <a:bodyPr>
            <a:normAutofit/>
          </a:bodyPr>
          <a:lstStyle/>
          <a:p>
            <a:r>
              <a:rPr lang="en-US" dirty="0"/>
              <a:t>Goals of this session:</a:t>
            </a:r>
          </a:p>
          <a:p>
            <a:r>
              <a:rPr lang="en-US" sz="2200" dirty="0"/>
              <a:t>Review adverse claims against public entities.</a:t>
            </a:r>
          </a:p>
          <a:p>
            <a:pPr marL="457200" lvl="1" indent="0">
              <a:buNone/>
            </a:pPr>
            <a:endParaRPr lang="en-US" sz="2000" dirty="0"/>
          </a:p>
          <a:p>
            <a:r>
              <a:rPr lang="en-US" sz="2200" dirty="0"/>
              <a:t>Show potential exposures to Utah cities.  Maybe reaffirm the things we are doing right.  Maybe open your eyes to new exposures.  </a:t>
            </a:r>
          </a:p>
          <a:p>
            <a:pPr marL="457200" lvl="1" indent="0">
              <a:buNone/>
            </a:pPr>
            <a:endParaRPr lang="en-US" sz="2000" dirty="0"/>
          </a:p>
          <a:p>
            <a:r>
              <a:rPr lang="en-US" sz="2200" dirty="0"/>
              <a:t>Review Risk Management solutions and alternatives.</a:t>
            </a:r>
          </a:p>
        </p:txBody>
      </p:sp>
    </p:spTree>
    <p:extLst>
      <p:ext uri="{BB962C8B-B14F-4D97-AF65-F5344CB8AC3E}">
        <p14:creationId xmlns:p14="http://schemas.microsoft.com/office/powerpoint/2010/main" val="2093597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7C1008-C0B7-C68A-73DB-115952E00B3F}"/>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55A9B0DF-54BD-FAD6-B4D1-10959BEB1FB9}"/>
              </a:ext>
            </a:extLst>
          </p:cNvPr>
          <p:cNvSpPr txBox="1">
            <a:spLocks/>
          </p:cNvSpPr>
          <p:nvPr/>
        </p:nvSpPr>
        <p:spPr>
          <a:xfrm>
            <a:off x="6096000" y="1418254"/>
            <a:ext cx="6005804" cy="42336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Medium" pitchFamily="2" charset="0"/>
                <a:ea typeface="Roboto Medium"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Medium" pitchFamily="2" charset="0"/>
                <a:ea typeface="Roboto Medium"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Medium" pitchFamily="2" charset="0"/>
                <a:ea typeface="Roboto Medium"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Medium" pitchFamily="2" charset="0"/>
                <a:ea typeface="Roboto Medium"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Medium" pitchFamily="2" charset="0"/>
                <a:ea typeface="Roboto Medium"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500" b="0" i="1" u="none" strike="noStrike" kern="1200" cap="none" spc="0" normalizeH="0" baseline="0" noProof="0" dirty="0">
              <a:ln>
                <a:noFill/>
              </a:ln>
              <a:solidFill>
                <a:srgbClr val="226B84"/>
              </a:solidFill>
              <a:effectLst/>
              <a:uLnTx/>
              <a:uFillTx/>
              <a:latin typeface="Roboto Medium" pitchFamily="2" charset="0"/>
              <a:ea typeface="Roboto Medium" pitchFamily="2" charset="0"/>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500" b="0" i="1" u="none" strike="noStrike" kern="1200" cap="none" spc="0" normalizeH="0" baseline="0" noProof="0" dirty="0">
              <a:ln>
                <a:noFill/>
              </a:ln>
              <a:solidFill>
                <a:srgbClr val="226B84"/>
              </a:solidFill>
              <a:effectLst/>
              <a:uLnTx/>
              <a:uFillTx/>
              <a:latin typeface="Roboto Medium" pitchFamily="2" charset="0"/>
              <a:ea typeface="Roboto Medium" pitchFamily="2" charset="0"/>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400" b="0" i="1" u="none" strike="noStrike" kern="1200" cap="none" spc="0" normalizeH="0" baseline="0" noProof="0" dirty="0">
              <a:ln>
                <a:noFill/>
              </a:ln>
              <a:solidFill>
                <a:srgbClr val="226B84"/>
              </a:solidFill>
              <a:effectLst/>
              <a:uLnTx/>
              <a:uFillTx/>
              <a:latin typeface="Roboto Medium" pitchFamily="2" charset="0"/>
              <a:ea typeface="Roboto Medium" pitchFamily="2" charset="0"/>
              <a:cs typeface="+mn-cs"/>
            </a:endParaRPr>
          </a:p>
        </p:txBody>
      </p:sp>
      <p:sp>
        <p:nvSpPr>
          <p:cNvPr id="5" name="Content Placeholder 2">
            <a:extLst>
              <a:ext uri="{FF2B5EF4-FFF2-40B4-BE49-F238E27FC236}">
                <a16:creationId xmlns:a16="http://schemas.microsoft.com/office/drawing/2014/main" id="{82BEBEBD-F11D-386A-7FA9-02BE3843F3C2}"/>
              </a:ext>
            </a:extLst>
          </p:cNvPr>
          <p:cNvSpPr txBox="1">
            <a:spLocks/>
          </p:cNvSpPr>
          <p:nvPr/>
        </p:nvSpPr>
        <p:spPr>
          <a:xfrm>
            <a:off x="5710335" y="1639013"/>
            <a:ext cx="5781870" cy="47711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Medium" pitchFamily="2" charset="0"/>
                <a:ea typeface="Roboto Medium"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Medium" pitchFamily="2" charset="0"/>
                <a:ea typeface="Roboto Medium"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Medium" pitchFamily="2" charset="0"/>
                <a:ea typeface="Roboto Medium"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Medium" pitchFamily="2" charset="0"/>
                <a:ea typeface="Roboto Medium"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Medium" pitchFamily="2" charset="0"/>
                <a:ea typeface="Roboto Medium"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2500" b="0" i="1" u="none" strike="noStrike" kern="1200" cap="none" spc="0" normalizeH="0" baseline="0" noProof="0" dirty="0">
              <a:ln>
                <a:noFill/>
              </a:ln>
              <a:solidFill>
                <a:srgbClr val="226B84"/>
              </a:solidFill>
              <a:effectLst/>
              <a:uLnTx/>
              <a:uFillTx/>
              <a:latin typeface="Roboto Medium" pitchFamily="2" charset="0"/>
              <a:ea typeface="Roboto Medium" pitchFamily="2" charset="0"/>
              <a:cs typeface="+mn-cs"/>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2500" b="0" i="1" u="none" strike="noStrike" kern="1200" cap="none" spc="0" normalizeH="0" baseline="0" noProof="0" dirty="0">
              <a:ln>
                <a:noFill/>
              </a:ln>
              <a:solidFill>
                <a:srgbClr val="226B84"/>
              </a:solidFill>
              <a:effectLst/>
              <a:uLnTx/>
              <a:uFillTx/>
              <a:latin typeface="Roboto Medium" pitchFamily="2" charset="0"/>
              <a:ea typeface="Roboto Medium" pitchFamily="2" charset="0"/>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500" b="0" i="1" u="none" strike="noStrike" kern="1200" cap="none" spc="0" normalizeH="0" baseline="0" noProof="0" dirty="0">
              <a:ln>
                <a:noFill/>
              </a:ln>
              <a:solidFill>
                <a:srgbClr val="226B84"/>
              </a:solidFill>
              <a:effectLst/>
              <a:uLnTx/>
              <a:uFillTx/>
              <a:latin typeface="Roboto Medium" pitchFamily="2" charset="0"/>
              <a:ea typeface="Roboto Medium" pitchFamily="2" charset="0"/>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400" b="0" i="1" u="none" strike="noStrike" kern="1200" cap="none" spc="0" normalizeH="0" baseline="0" noProof="0" dirty="0">
              <a:ln>
                <a:noFill/>
              </a:ln>
              <a:solidFill>
                <a:srgbClr val="226B84"/>
              </a:solidFill>
              <a:effectLst/>
              <a:uLnTx/>
              <a:uFillTx/>
              <a:latin typeface="Roboto Medium" pitchFamily="2" charset="0"/>
              <a:ea typeface="Roboto Medium" pitchFamily="2" charset="0"/>
              <a:cs typeface="+mn-cs"/>
            </a:endParaRPr>
          </a:p>
        </p:txBody>
      </p:sp>
      <p:sp>
        <p:nvSpPr>
          <p:cNvPr id="2" name="Title 1">
            <a:extLst>
              <a:ext uri="{FF2B5EF4-FFF2-40B4-BE49-F238E27FC236}">
                <a16:creationId xmlns:a16="http://schemas.microsoft.com/office/drawing/2014/main" id="{629072D3-84A3-B041-A3C8-9A4548A7A8ED}"/>
              </a:ext>
            </a:extLst>
          </p:cNvPr>
          <p:cNvSpPr>
            <a:spLocks noGrp="1"/>
          </p:cNvSpPr>
          <p:nvPr>
            <p:ph type="title"/>
          </p:nvPr>
        </p:nvSpPr>
        <p:spPr/>
        <p:txBody>
          <a:bodyPr/>
          <a:lstStyle/>
          <a:p>
            <a:r>
              <a:rPr lang="en-US" dirty="0"/>
              <a:t>When Something Happens</a:t>
            </a:r>
          </a:p>
        </p:txBody>
      </p:sp>
      <p:sp>
        <p:nvSpPr>
          <p:cNvPr id="3" name="Content Placeholder 2">
            <a:extLst>
              <a:ext uri="{FF2B5EF4-FFF2-40B4-BE49-F238E27FC236}">
                <a16:creationId xmlns:a16="http://schemas.microsoft.com/office/drawing/2014/main" id="{CF3D16E9-E79F-3401-6C0B-4830FF88FA1D}"/>
              </a:ext>
            </a:extLst>
          </p:cNvPr>
          <p:cNvSpPr>
            <a:spLocks noGrp="1"/>
          </p:cNvSpPr>
          <p:nvPr>
            <p:ph idx="1"/>
          </p:nvPr>
        </p:nvSpPr>
        <p:spPr/>
        <p:txBody>
          <a:bodyPr/>
          <a:lstStyle/>
          <a:p>
            <a:endParaRPr lang="en-US" dirty="0"/>
          </a:p>
          <a:p>
            <a:r>
              <a:rPr lang="en-US" dirty="0"/>
              <a:t>Contact City Attorney Immediately </a:t>
            </a:r>
          </a:p>
          <a:p>
            <a:r>
              <a:rPr lang="en-US" dirty="0"/>
              <a:t>Contact URMA and arrange Outside Counsel before claim</a:t>
            </a:r>
          </a:p>
          <a:p>
            <a:r>
              <a:rPr lang="en-US" dirty="0"/>
              <a:t>Investigate Claims Quickly</a:t>
            </a:r>
          </a:p>
          <a:p>
            <a:r>
              <a:rPr lang="en-US" dirty="0"/>
              <a:t>Get Public Relations briefed and on top of the message also quickly</a:t>
            </a:r>
          </a:p>
          <a:p>
            <a:pPr lvl="1"/>
            <a:r>
              <a:rPr lang="en-US" dirty="0"/>
              <a:t>Everyone else shut up Control leaks/rumors</a:t>
            </a:r>
          </a:p>
          <a:p>
            <a:pPr lvl="1"/>
            <a:r>
              <a:rPr lang="en-US" dirty="0"/>
              <a:t>Don’t create records you don’t need</a:t>
            </a:r>
          </a:p>
          <a:p>
            <a:endParaRPr lang="en-US" dirty="0"/>
          </a:p>
        </p:txBody>
      </p:sp>
    </p:spTree>
    <p:extLst>
      <p:ext uri="{BB962C8B-B14F-4D97-AF65-F5344CB8AC3E}">
        <p14:creationId xmlns:p14="http://schemas.microsoft.com/office/powerpoint/2010/main" val="30749259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2DBDC2-2C40-A3E5-AA6E-62A7B72807BD}"/>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96FCA55-0C04-1A48-9F27-32D79DEFCF77}"/>
              </a:ext>
            </a:extLst>
          </p:cNvPr>
          <p:cNvSpPr txBox="1">
            <a:spLocks/>
          </p:cNvSpPr>
          <p:nvPr/>
        </p:nvSpPr>
        <p:spPr>
          <a:xfrm>
            <a:off x="6096000" y="1418254"/>
            <a:ext cx="6005804" cy="42336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Medium" pitchFamily="2" charset="0"/>
                <a:ea typeface="Roboto Medium"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Medium" pitchFamily="2" charset="0"/>
                <a:ea typeface="Roboto Medium"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Medium" pitchFamily="2" charset="0"/>
                <a:ea typeface="Roboto Medium"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Medium" pitchFamily="2" charset="0"/>
                <a:ea typeface="Roboto Medium"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Medium" pitchFamily="2" charset="0"/>
                <a:ea typeface="Roboto Medium"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500" b="0" i="1" u="none" strike="noStrike" kern="1200" cap="none" spc="0" normalizeH="0" baseline="0" noProof="0" dirty="0">
              <a:ln>
                <a:noFill/>
              </a:ln>
              <a:solidFill>
                <a:srgbClr val="226B84"/>
              </a:solidFill>
              <a:effectLst/>
              <a:uLnTx/>
              <a:uFillTx/>
              <a:latin typeface="Roboto Medium" pitchFamily="2" charset="0"/>
              <a:ea typeface="Roboto Medium" pitchFamily="2" charset="0"/>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500" b="0" i="1" u="none" strike="noStrike" kern="1200" cap="none" spc="0" normalizeH="0" baseline="0" noProof="0" dirty="0">
              <a:ln>
                <a:noFill/>
              </a:ln>
              <a:solidFill>
                <a:srgbClr val="226B84"/>
              </a:solidFill>
              <a:effectLst/>
              <a:uLnTx/>
              <a:uFillTx/>
              <a:latin typeface="Roboto Medium" pitchFamily="2" charset="0"/>
              <a:ea typeface="Roboto Medium" pitchFamily="2" charset="0"/>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400" b="0" i="1" u="none" strike="noStrike" kern="1200" cap="none" spc="0" normalizeH="0" baseline="0" noProof="0" dirty="0">
              <a:ln>
                <a:noFill/>
              </a:ln>
              <a:solidFill>
                <a:srgbClr val="226B84"/>
              </a:solidFill>
              <a:effectLst/>
              <a:uLnTx/>
              <a:uFillTx/>
              <a:latin typeface="Roboto Medium" pitchFamily="2" charset="0"/>
              <a:ea typeface="Roboto Medium" pitchFamily="2" charset="0"/>
              <a:cs typeface="+mn-cs"/>
            </a:endParaRPr>
          </a:p>
        </p:txBody>
      </p:sp>
      <p:sp>
        <p:nvSpPr>
          <p:cNvPr id="5" name="Content Placeholder 2">
            <a:extLst>
              <a:ext uri="{FF2B5EF4-FFF2-40B4-BE49-F238E27FC236}">
                <a16:creationId xmlns:a16="http://schemas.microsoft.com/office/drawing/2014/main" id="{B992DA0D-8233-C5F2-235E-1FF80E52572E}"/>
              </a:ext>
            </a:extLst>
          </p:cNvPr>
          <p:cNvSpPr txBox="1">
            <a:spLocks/>
          </p:cNvSpPr>
          <p:nvPr/>
        </p:nvSpPr>
        <p:spPr>
          <a:xfrm>
            <a:off x="5710335" y="1639013"/>
            <a:ext cx="5781870" cy="47711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Medium" pitchFamily="2" charset="0"/>
                <a:ea typeface="Roboto Medium"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Medium" pitchFamily="2" charset="0"/>
                <a:ea typeface="Roboto Medium"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Medium" pitchFamily="2" charset="0"/>
                <a:ea typeface="Roboto Medium"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Medium" pitchFamily="2" charset="0"/>
                <a:ea typeface="Roboto Medium"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Medium" pitchFamily="2" charset="0"/>
                <a:ea typeface="Roboto Medium"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2500" b="0" i="1" u="none" strike="noStrike" kern="1200" cap="none" spc="0" normalizeH="0" baseline="0" noProof="0" dirty="0">
              <a:ln>
                <a:noFill/>
              </a:ln>
              <a:solidFill>
                <a:srgbClr val="226B84"/>
              </a:solidFill>
              <a:effectLst/>
              <a:uLnTx/>
              <a:uFillTx/>
              <a:latin typeface="Roboto Medium" pitchFamily="2" charset="0"/>
              <a:ea typeface="Roboto Medium" pitchFamily="2" charset="0"/>
              <a:cs typeface="+mn-cs"/>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2500" b="0" i="1" u="none" strike="noStrike" kern="1200" cap="none" spc="0" normalizeH="0" baseline="0" noProof="0" dirty="0">
              <a:ln>
                <a:noFill/>
              </a:ln>
              <a:solidFill>
                <a:srgbClr val="226B84"/>
              </a:solidFill>
              <a:effectLst/>
              <a:uLnTx/>
              <a:uFillTx/>
              <a:latin typeface="Roboto Medium" pitchFamily="2" charset="0"/>
              <a:ea typeface="Roboto Medium" pitchFamily="2" charset="0"/>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500" b="0" i="1" u="none" strike="noStrike" kern="1200" cap="none" spc="0" normalizeH="0" baseline="0" noProof="0" dirty="0">
              <a:ln>
                <a:noFill/>
              </a:ln>
              <a:solidFill>
                <a:srgbClr val="226B84"/>
              </a:solidFill>
              <a:effectLst/>
              <a:uLnTx/>
              <a:uFillTx/>
              <a:latin typeface="Roboto Medium" pitchFamily="2" charset="0"/>
              <a:ea typeface="Roboto Medium" pitchFamily="2" charset="0"/>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400" b="0" i="1" u="none" strike="noStrike" kern="1200" cap="none" spc="0" normalizeH="0" baseline="0" noProof="0" dirty="0">
              <a:ln>
                <a:noFill/>
              </a:ln>
              <a:solidFill>
                <a:srgbClr val="226B84"/>
              </a:solidFill>
              <a:effectLst/>
              <a:uLnTx/>
              <a:uFillTx/>
              <a:latin typeface="Roboto Medium" pitchFamily="2" charset="0"/>
              <a:ea typeface="Roboto Medium" pitchFamily="2" charset="0"/>
              <a:cs typeface="+mn-cs"/>
            </a:endParaRPr>
          </a:p>
        </p:txBody>
      </p:sp>
      <p:sp>
        <p:nvSpPr>
          <p:cNvPr id="2" name="Title 1">
            <a:extLst>
              <a:ext uri="{FF2B5EF4-FFF2-40B4-BE49-F238E27FC236}">
                <a16:creationId xmlns:a16="http://schemas.microsoft.com/office/drawing/2014/main" id="{72401EE5-99AF-007E-5315-D8C621BF6052}"/>
              </a:ext>
            </a:extLst>
          </p:cNvPr>
          <p:cNvSpPr>
            <a:spLocks noGrp="1"/>
          </p:cNvSpPr>
          <p:nvPr>
            <p:ph type="title"/>
          </p:nvPr>
        </p:nvSpPr>
        <p:spPr/>
        <p:txBody>
          <a:bodyPr/>
          <a:lstStyle/>
          <a:p>
            <a:r>
              <a:rPr lang="en-US" dirty="0"/>
              <a:t>After Something Happens</a:t>
            </a:r>
          </a:p>
        </p:txBody>
      </p:sp>
      <p:sp>
        <p:nvSpPr>
          <p:cNvPr id="3" name="Content Placeholder 2">
            <a:extLst>
              <a:ext uri="{FF2B5EF4-FFF2-40B4-BE49-F238E27FC236}">
                <a16:creationId xmlns:a16="http://schemas.microsoft.com/office/drawing/2014/main" id="{A835D2B2-F659-DEF1-E535-278E55E63CC6}"/>
              </a:ext>
            </a:extLst>
          </p:cNvPr>
          <p:cNvSpPr>
            <a:spLocks noGrp="1"/>
          </p:cNvSpPr>
          <p:nvPr>
            <p:ph idx="1"/>
          </p:nvPr>
        </p:nvSpPr>
        <p:spPr/>
        <p:txBody>
          <a:bodyPr/>
          <a:lstStyle/>
          <a:p>
            <a:r>
              <a:rPr lang="en-US" dirty="0"/>
              <a:t>AAR</a:t>
            </a:r>
          </a:p>
          <a:p>
            <a:r>
              <a:rPr lang="en-US" dirty="0"/>
              <a:t>Never let a good crisis go to waste</a:t>
            </a:r>
          </a:p>
          <a:p>
            <a:r>
              <a:rPr lang="en-US" dirty="0"/>
              <a:t>Training</a:t>
            </a:r>
          </a:p>
          <a:p>
            <a:r>
              <a:rPr lang="en-US" dirty="0"/>
              <a:t>Policy</a:t>
            </a:r>
          </a:p>
          <a:p>
            <a:r>
              <a:rPr lang="en-US" dirty="0"/>
              <a:t>Processes</a:t>
            </a:r>
          </a:p>
        </p:txBody>
      </p:sp>
    </p:spTree>
    <p:extLst>
      <p:ext uri="{BB962C8B-B14F-4D97-AF65-F5344CB8AC3E}">
        <p14:creationId xmlns:p14="http://schemas.microsoft.com/office/powerpoint/2010/main" val="19735904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D26FF-0182-4AA6-AEAB-8CC86D042262}"/>
              </a:ext>
            </a:extLst>
          </p:cNvPr>
          <p:cNvSpPr>
            <a:spLocks noGrp="1"/>
          </p:cNvSpPr>
          <p:nvPr>
            <p:ph type="title"/>
          </p:nvPr>
        </p:nvSpPr>
        <p:spPr/>
        <p:txBody>
          <a:bodyPr/>
          <a:lstStyle/>
          <a:p>
            <a:endParaRPr lang="en-US" dirty="0"/>
          </a:p>
        </p:txBody>
      </p:sp>
      <p:pic>
        <p:nvPicPr>
          <p:cNvPr id="1026" name="Picture 2" descr="Questions Comments Stock Photos, Images and Backgrounds for ...">
            <a:extLst>
              <a:ext uri="{FF2B5EF4-FFF2-40B4-BE49-F238E27FC236}">
                <a16:creationId xmlns:a16="http://schemas.microsoft.com/office/drawing/2014/main" id="{821B7F35-7E08-41F8-BD68-4FD732FDB83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60149" y="1895156"/>
            <a:ext cx="7586133" cy="4158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49521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4D196-18C8-4728-A320-BF6BAEC147CC}"/>
              </a:ext>
            </a:extLst>
          </p:cNvPr>
          <p:cNvSpPr>
            <a:spLocks noGrp="1"/>
          </p:cNvSpPr>
          <p:nvPr>
            <p:ph type="title"/>
          </p:nvPr>
        </p:nvSpPr>
        <p:spPr/>
        <p:txBody>
          <a:bodyPr/>
          <a:lstStyle/>
          <a:p>
            <a:r>
              <a:rPr lang="en-US" dirty="0"/>
              <a:t>Parks and Recreation Exposures </a:t>
            </a:r>
            <a:br>
              <a:rPr lang="en-US" dirty="0"/>
            </a:br>
            <a:r>
              <a:rPr lang="en-US" dirty="0"/>
              <a:t>- barbecues</a:t>
            </a:r>
          </a:p>
        </p:txBody>
      </p:sp>
      <p:pic>
        <p:nvPicPr>
          <p:cNvPr id="2050" name="Picture 2" descr="1,629 Barbecue Public Park Royalty-Free Images, Stock Photos ...">
            <a:extLst>
              <a:ext uri="{FF2B5EF4-FFF2-40B4-BE49-F238E27FC236}">
                <a16:creationId xmlns:a16="http://schemas.microsoft.com/office/drawing/2014/main" id="{170FF390-7834-4E9D-A92F-18865C0ECA9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181166" y="0"/>
            <a:ext cx="2679701" cy="178646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Amazon.com: Park Grill Heavy Duty Charcoal Grill,Extra Large ...">
            <a:extLst>
              <a:ext uri="{FF2B5EF4-FFF2-40B4-BE49-F238E27FC236}">
                <a16:creationId xmlns:a16="http://schemas.microsoft.com/office/drawing/2014/main" id="{C2FCE566-330F-478E-9508-296EF6051A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71888" y="3629387"/>
            <a:ext cx="2698255" cy="23114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AB75B40-BC94-4B3E-BCCF-6E13DC433918}"/>
              </a:ext>
            </a:extLst>
          </p:cNvPr>
          <p:cNvSpPr txBox="1"/>
          <p:nvPr/>
        </p:nvSpPr>
        <p:spPr>
          <a:xfrm>
            <a:off x="1451579" y="1899160"/>
            <a:ext cx="8720309" cy="3816429"/>
          </a:xfrm>
          <a:prstGeom prst="rect">
            <a:avLst/>
          </a:prstGeom>
          <a:noFill/>
        </p:spPr>
        <p:txBody>
          <a:bodyPr wrap="square" rtlCol="0">
            <a:spAutoFit/>
          </a:bodyPr>
          <a:lstStyle/>
          <a:p>
            <a:r>
              <a:rPr lang="en-US" sz="1600" b="1" dirty="0"/>
              <a:t>Facts of Claim</a:t>
            </a:r>
            <a:r>
              <a:rPr lang="en-US" sz="1600" dirty="0"/>
              <a:t>:  Public entity received a number of claims over the years of children getting burned when playing around the barbecues.  So the public entity set protocol to clean out barbecues periodically to remove the hot coals and clean the grills.  A claim was filed after a park’s employee was responsible for emptying out the barbecues throughout the park.  As he was carrying the hot coals for disposal, he witnessed another emergency (injured child).  He set the hot coals down away from the public, next to some shrubs and attended to the injured child.  Some children were playing tag and one of the children jumped over the shrub and landed (one leg) into the hot coals.  Received severe burns on his lower leg.</a:t>
            </a:r>
          </a:p>
          <a:p>
            <a:r>
              <a:rPr lang="en-US" sz="1600" dirty="0"/>
              <a:t>  </a:t>
            </a:r>
          </a:p>
          <a:p>
            <a:r>
              <a:rPr lang="en-US" sz="1600" b="1" dirty="0"/>
              <a:t>Claims Expense </a:t>
            </a:r>
            <a:r>
              <a:rPr lang="en-US" sz="1600" dirty="0"/>
              <a:t>- $250,000+</a:t>
            </a:r>
          </a:p>
          <a:p>
            <a:pPr marL="285750" indent="-285750">
              <a:buFont typeface="Arial" panose="020B0604020202020204" pitchFamily="34" charset="0"/>
              <a:buChar char="•"/>
            </a:pPr>
            <a:endParaRPr lang="en-US" sz="1600" dirty="0"/>
          </a:p>
          <a:p>
            <a:r>
              <a:rPr lang="en-US" sz="1600" b="1" dirty="0"/>
              <a:t>Risk Management Course of Action </a:t>
            </a:r>
            <a:r>
              <a:rPr lang="en-US" sz="1600" dirty="0"/>
              <a:t>– Removed barbecues that were close to children play areas, tightened up protocol for collecting hot coals.  Some public entities just picked up hot coals at the end of the day.</a:t>
            </a:r>
          </a:p>
          <a:p>
            <a:pPr marL="285750" indent="-285750">
              <a:buFont typeface="Arial" panose="020B0604020202020204" pitchFamily="34" charset="0"/>
              <a:buChar char="•"/>
            </a:pPr>
            <a:endParaRPr lang="en-US" dirty="0"/>
          </a:p>
        </p:txBody>
      </p:sp>
      <p:pic>
        <p:nvPicPr>
          <p:cNvPr id="2054" name="Picture 6" descr="How to Maintain and Clean Your Barbecue Grill - Foodal">
            <a:extLst>
              <a:ext uri="{FF2B5EF4-FFF2-40B4-BE49-F238E27FC236}">
                <a16:creationId xmlns:a16="http://schemas.microsoft.com/office/drawing/2014/main" id="{D71B7D5B-759C-4243-8506-83B8CF29ED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71888" y="1831873"/>
            <a:ext cx="2698255" cy="1797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0718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anim calcmode="lin" valueType="num">
                                      <p:cBhvr additive="base">
                                        <p:cTn id="25"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93D34-BBF4-431D-9771-17F03A95FFAE}"/>
              </a:ext>
            </a:extLst>
          </p:cNvPr>
          <p:cNvSpPr>
            <a:spLocks noGrp="1"/>
          </p:cNvSpPr>
          <p:nvPr>
            <p:ph type="title"/>
          </p:nvPr>
        </p:nvSpPr>
        <p:spPr>
          <a:xfrm>
            <a:off x="1473200" y="2023534"/>
            <a:ext cx="7374467" cy="3894666"/>
          </a:xfrm>
        </p:spPr>
        <p:txBody>
          <a:bodyPr>
            <a:normAutofit/>
          </a:bodyPr>
          <a:lstStyle/>
          <a:p>
            <a:r>
              <a:rPr lang="en-US" sz="1600" b="1" dirty="0"/>
              <a:t>Facts of Claim</a:t>
            </a:r>
            <a:r>
              <a:rPr lang="en-US" sz="1600" dirty="0"/>
              <a:t>:  </a:t>
            </a:r>
            <a:r>
              <a:rPr lang="en-US" sz="1600" cap="none" dirty="0"/>
              <a:t>Public entity had in place protocols to lock up the Argentinian style barbecues at the end of each day.  One Friday, the parks department failed to lock up the barbecue (prevent it from being able to crank up and down).  Over the weekend, some young kids were playing at the park and found the unlocked barbecue.  Somehow they figured out that they could crank the barbecue all the way up with one kid on the grill and let the crank go and the grill would quickly drop (a very short thrill ride).  A young girl with pig tails took her turn on the barbecue.  When the kids released the crank, the young child’s pig tails wrapped around the crank while it was dropping causing very painful scalping type injury to the child.</a:t>
            </a:r>
            <a:br>
              <a:rPr lang="en-US" sz="1600" cap="none" dirty="0"/>
            </a:br>
            <a:br>
              <a:rPr lang="en-US" sz="1600" cap="none" dirty="0"/>
            </a:br>
            <a:r>
              <a:rPr lang="en-US" sz="1600" b="1" dirty="0"/>
              <a:t>Claims Expense </a:t>
            </a:r>
            <a:r>
              <a:rPr lang="en-US" sz="1600" dirty="0"/>
              <a:t>- $275,000+</a:t>
            </a:r>
            <a:br>
              <a:rPr lang="en-US" sz="1600" dirty="0"/>
            </a:br>
            <a:br>
              <a:rPr lang="en-US" sz="1600" dirty="0"/>
            </a:br>
            <a:r>
              <a:rPr lang="en-US" sz="1600" b="1" dirty="0"/>
              <a:t>Risk Management Course of Action </a:t>
            </a:r>
            <a:r>
              <a:rPr lang="en-US" sz="1600" dirty="0"/>
              <a:t>– </a:t>
            </a:r>
            <a:r>
              <a:rPr lang="en-US" sz="1600" cap="none" dirty="0"/>
              <a:t>this particular entity removed the Argentinian style barbecue from its park and replaced it with another large style barbecue.  Other public entities reviewed their protocol on locking up the barbecues at the end of each day.</a:t>
            </a:r>
          </a:p>
        </p:txBody>
      </p:sp>
      <p:pic>
        <p:nvPicPr>
          <p:cNvPr id="1026" name="Picture 2" descr="Split Argentine Drop-In Grill with Rear ...">
            <a:extLst>
              <a:ext uri="{FF2B5EF4-FFF2-40B4-BE49-F238E27FC236}">
                <a16:creationId xmlns:a16="http://schemas.microsoft.com/office/drawing/2014/main" id="{36FDC40D-8A8D-488F-A160-C218FB621B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47667" y="-25307"/>
            <a:ext cx="3344333" cy="334433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BQ Grill Kit for Masonry Firebox ...">
            <a:extLst>
              <a:ext uri="{FF2B5EF4-FFF2-40B4-BE49-F238E27FC236}">
                <a16:creationId xmlns:a16="http://schemas.microsoft.com/office/drawing/2014/main" id="{9220DF04-7566-4CD6-9DFA-2E197D7129C6}"/>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847666" y="4114901"/>
            <a:ext cx="3344334" cy="193857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E192FCB-0E67-4D15-B567-326FB72B612D}"/>
              </a:ext>
            </a:extLst>
          </p:cNvPr>
          <p:cNvSpPr txBox="1"/>
          <p:nvPr/>
        </p:nvSpPr>
        <p:spPr>
          <a:xfrm>
            <a:off x="1473200" y="369207"/>
            <a:ext cx="7171268" cy="1569660"/>
          </a:xfrm>
          <a:prstGeom prst="rect">
            <a:avLst/>
          </a:prstGeom>
          <a:noFill/>
        </p:spPr>
        <p:txBody>
          <a:bodyPr wrap="square" rtlCol="0">
            <a:spAutoFit/>
          </a:bodyPr>
          <a:lstStyle/>
          <a:p>
            <a:r>
              <a:rPr lang="en-US" sz="3200" dirty="0"/>
              <a:t>PARKS AND RECREATION EXPOSURES – CRANK STYLE BARBECUES</a:t>
            </a:r>
          </a:p>
          <a:p>
            <a:endParaRPr lang="en-US" sz="3200" dirty="0"/>
          </a:p>
        </p:txBody>
      </p:sp>
    </p:spTree>
    <p:extLst>
      <p:ext uri="{BB962C8B-B14F-4D97-AF65-F5344CB8AC3E}">
        <p14:creationId xmlns:p14="http://schemas.microsoft.com/office/powerpoint/2010/main" val="3612225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A2E0A-12E9-4CE9-8904-13F0870BB753}"/>
              </a:ext>
            </a:extLst>
          </p:cNvPr>
          <p:cNvSpPr>
            <a:spLocks noGrp="1"/>
          </p:cNvSpPr>
          <p:nvPr>
            <p:ph type="title"/>
          </p:nvPr>
        </p:nvSpPr>
        <p:spPr/>
        <p:txBody>
          <a:bodyPr/>
          <a:lstStyle/>
          <a:p>
            <a:r>
              <a:rPr lang="en-US" dirty="0"/>
              <a:t>Parks and recreation exposures – SKATEBOARD pARKS</a:t>
            </a:r>
          </a:p>
        </p:txBody>
      </p:sp>
      <p:sp>
        <p:nvSpPr>
          <p:cNvPr id="3" name="Content Placeholder 2">
            <a:extLst>
              <a:ext uri="{FF2B5EF4-FFF2-40B4-BE49-F238E27FC236}">
                <a16:creationId xmlns:a16="http://schemas.microsoft.com/office/drawing/2014/main" id="{2304FA10-3F3F-4624-AE04-91A133AE9F73}"/>
              </a:ext>
            </a:extLst>
          </p:cNvPr>
          <p:cNvSpPr>
            <a:spLocks noGrp="1"/>
          </p:cNvSpPr>
          <p:nvPr>
            <p:ph idx="1"/>
          </p:nvPr>
        </p:nvSpPr>
        <p:spPr>
          <a:xfrm>
            <a:off x="1451580" y="2015732"/>
            <a:ext cx="7963354" cy="4037749"/>
          </a:xfrm>
        </p:spPr>
        <p:txBody>
          <a:bodyPr>
            <a:normAutofit fontScale="70000" lnSpcReduction="20000"/>
          </a:bodyPr>
          <a:lstStyle/>
          <a:p>
            <a:pPr marL="0" indent="0">
              <a:buNone/>
            </a:pPr>
            <a:r>
              <a:rPr lang="en-US" b="1" dirty="0"/>
              <a:t>Facts of the Claim:  </a:t>
            </a:r>
            <a:r>
              <a:rPr lang="en-US" dirty="0"/>
              <a:t>A young boy was injured at a “skateboard park” when he ran into a biker also riding at the skateboard park when both were doing jumps. The skateboard park was supervised by a public entity employee.  The skateboard park was NOT a multi-use park.  The kid was young and small.  The biker was a teenager and rather large kid.  The skateboarder broke his femur and had multiple surgeries and it appeared as though he would need additional medical care in the future.</a:t>
            </a:r>
          </a:p>
          <a:p>
            <a:pPr marL="0" indent="0">
              <a:buNone/>
            </a:pPr>
            <a:r>
              <a:rPr lang="en-US" b="1" dirty="0"/>
              <a:t>Claims Expense:  </a:t>
            </a:r>
            <a:r>
              <a:rPr lang="en-US" dirty="0"/>
              <a:t>$250,000+</a:t>
            </a:r>
          </a:p>
          <a:p>
            <a:pPr marL="0" indent="0">
              <a:buNone/>
            </a:pPr>
            <a:r>
              <a:rPr lang="en-US" b="1" dirty="0"/>
              <a:t>Risk Management Course of Action:  </a:t>
            </a:r>
            <a:r>
              <a:rPr lang="en-US" dirty="0"/>
              <a:t>Provide better training to employee.  No mixed use at the skateboard park (skateboards only).  The public entity decided to continue supervision at park, but many of the other public entities either changed to no supervision or continued their policy of no supervision at the park.</a:t>
            </a:r>
          </a:p>
          <a:p>
            <a:pPr marL="0" indent="0">
              <a:buNone/>
            </a:pPr>
            <a:r>
              <a:rPr lang="en-US" dirty="0"/>
              <a:t>Utah Code 78B-4-509 Inherent Risk of Certain Recreational Activities (skateboarding, roller skating, bike riding, scooter riding…on property) provides public entities with protection.  California had similar protections for public entities.  The attorney's representing the public entity recommended settlement because we had someone supervising the skatepark and allowed a biker to use the facility.  We had signs that stated that it was a skatepark and not a multi-use facility (no bikes, roller skating, scooters allowed).  Also, there was concern with the age and size difference with the users that magnified the injury.</a:t>
            </a:r>
          </a:p>
        </p:txBody>
      </p:sp>
      <p:pic>
        <p:nvPicPr>
          <p:cNvPr id="1028" name="Picture 4" descr="Schuyler Hamilton Jones Skateboard Park | City of Alexandria, VA">
            <a:extLst>
              <a:ext uri="{FF2B5EF4-FFF2-40B4-BE49-F238E27FC236}">
                <a16:creationId xmlns:a16="http://schemas.microsoft.com/office/drawing/2014/main" id="{207DDFBA-3433-4E2D-9E5E-B52CE6C5A6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46241" y="0"/>
            <a:ext cx="2845759" cy="189812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Skateboarding bmx hi-res stock photography and images - Alamy">
            <a:extLst>
              <a:ext uri="{FF2B5EF4-FFF2-40B4-BE49-F238E27FC236}">
                <a16:creationId xmlns:a16="http://schemas.microsoft.com/office/drawing/2014/main" id="{04A8D692-E82D-43D3-B25B-1A208BD5E7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14933" y="2905733"/>
            <a:ext cx="2777067" cy="3265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3415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D9547-2351-40BC-9C28-02DD76A23C32}"/>
              </a:ext>
            </a:extLst>
          </p:cNvPr>
          <p:cNvSpPr>
            <a:spLocks noGrp="1"/>
          </p:cNvSpPr>
          <p:nvPr>
            <p:ph type="title"/>
          </p:nvPr>
        </p:nvSpPr>
        <p:spPr>
          <a:xfrm>
            <a:off x="1451580" y="804519"/>
            <a:ext cx="7243688" cy="1049235"/>
          </a:xfrm>
        </p:spPr>
        <p:txBody>
          <a:bodyPr/>
          <a:lstStyle/>
          <a:p>
            <a:r>
              <a:rPr lang="en-US" dirty="0"/>
              <a:t>PARKS AND RECREATION EXPOSURES – SWIMMING POOLS</a:t>
            </a:r>
          </a:p>
        </p:txBody>
      </p:sp>
      <p:sp>
        <p:nvSpPr>
          <p:cNvPr id="3" name="Content Placeholder 2">
            <a:extLst>
              <a:ext uri="{FF2B5EF4-FFF2-40B4-BE49-F238E27FC236}">
                <a16:creationId xmlns:a16="http://schemas.microsoft.com/office/drawing/2014/main" id="{F1E55D99-86AC-4022-936E-CA2E2AE56F16}"/>
              </a:ext>
            </a:extLst>
          </p:cNvPr>
          <p:cNvSpPr>
            <a:spLocks noGrp="1"/>
          </p:cNvSpPr>
          <p:nvPr>
            <p:ph idx="1"/>
          </p:nvPr>
        </p:nvSpPr>
        <p:spPr/>
        <p:txBody>
          <a:bodyPr>
            <a:normAutofit fontScale="77500" lnSpcReduction="20000"/>
          </a:bodyPr>
          <a:lstStyle/>
          <a:p>
            <a:pPr marL="0" indent="0">
              <a:buNone/>
            </a:pPr>
            <a:r>
              <a:rPr lang="en-US" dirty="0"/>
              <a:t>IT’S NOT “IF BUT WHEN” FOR SWIMMING POOL CLAIMS.</a:t>
            </a:r>
          </a:p>
          <a:p>
            <a:pPr marL="0" indent="0">
              <a:buNone/>
            </a:pPr>
            <a:r>
              <a:rPr lang="en-US" b="1" dirty="0"/>
              <a:t>FACTS OF THE CLAIMS</a:t>
            </a:r>
            <a:r>
              <a:rPr lang="en-US" dirty="0"/>
              <a:t>: </a:t>
            </a:r>
          </a:p>
          <a:p>
            <a:pPr lvl="1"/>
            <a:r>
              <a:rPr lang="en-US" dirty="0"/>
              <a:t>Supervisor arrived at the Pool and observed that the water was slightly cloudy.  Pool staff checked the chemicals and filtration and couldn’t find any problems.  They decided to open the pool.  What they didn’t realize that when the sun came up overhead, that the cloudiness mixed with the sun’s rays made the glare on the pool dangerous.  It was a crowded day which made it even more dangerous.  Likely as a result of the glare, a child drowned.  Lifeguards didn’t see the child in time to save them.</a:t>
            </a:r>
          </a:p>
          <a:p>
            <a:pPr marL="0" indent="0">
              <a:buNone/>
            </a:pPr>
            <a:r>
              <a:rPr lang="en-US" b="1" dirty="0"/>
              <a:t>CLAIMS EXPENSES</a:t>
            </a:r>
            <a:r>
              <a:rPr lang="en-US" dirty="0"/>
              <a:t>:  $1.6 million </a:t>
            </a:r>
          </a:p>
          <a:p>
            <a:pPr marL="0" indent="0">
              <a:buNone/>
            </a:pPr>
            <a:r>
              <a:rPr lang="en-US" b="1" dirty="0"/>
              <a:t>RISK MANAGEMENT COURSE OF ACTION</a:t>
            </a:r>
            <a:r>
              <a:rPr lang="en-US" dirty="0"/>
              <a:t>:  A pool should never open if the water is cloudy.  You put a lot of pressure on lifeguards if you open.  You are limiting their ability to see individuals that may be on the brink of drowning.   Also, this claim did not result in a WC claim, but the employees did require some counseling.</a:t>
            </a:r>
          </a:p>
        </p:txBody>
      </p:sp>
      <p:pic>
        <p:nvPicPr>
          <p:cNvPr id="1028" name="Picture 4" descr="222,900+ Public Swimming Pool Stock Photos, Pictures ...">
            <a:extLst>
              <a:ext uri="{FF2B5EF4-FFF2-40B4-BE49-F238E27FC236}">
                <a16:creationId xmlns:a16="http://schemas.microsoft.com/office/drawing/2014/main" id="{686C833F-F8DE-43EB-9C88-ED38AD2084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29113" y="-1"/>
            <a:ext cx="3462887" cy="23029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6813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84E94-FD52-4D2F-B839-8600BA85A668}"/>
              </a:ext>
            </a:extLst>
          </p:cNvPr>
          <p:cNvSpPr>
            <a:spLocks noGrp="1"/>
          </p:cNvSpPr>
          <p:nvPr>
            <p:ph type="title"/>
          </p:nvPr>
        </p:nvSpPr>
        <p:spPr>
          <a:xfrm>
            <a:off x="1451580" y="804519"/>
            <a:ext cx="7218288" cy="1049235"/>
          </a:xfrm>
        </p:spPr>
        <p:txBody>
          <a:bodyPr/>
          <a:lstStyle/>
          <a:p>
            <a:r>
              <a:rPr lang="en-US" dirty="0"/>
              <a:t>PARKS AND RECREATION EXPOSURES – SWIMMING POOLS</a:t>
            </a:r>
          </a:p>
        </p:txBody>
      </p:sp>
      <p:sp>
        <p:nvSpPr>
          <p:cNvPr id="3" name="Content Placeholder 2">
            <a:extLst>
              <a:ext uri="{FF2B5EF4-FFF2-40B4-BE49-F238E27FC236}">
                <a16:creationId xmlns:a16="http://schemas.microsoft.com/office/drawing/2014/main" id="{0F010BEB-4610-45BF-8BC5-01C0177F6890}"/>
              </a:ext>
            </a:extLst>
          </p:cNvPr>
          <p:cNvSpPr>
            <a:spLocks noGrp="1"/>
          </p:cNvSpPr>
          <p:nvPr>
            <p:ph idx="1"/>
          </p:nvPr>
        </p:nvSpPr>
        <p:spPr>
          <a:xfrm>
            <a:off x="1451579" y="2015732"/>
            <a:ext cx="9603275" cy="3970201"/>
          </a:xfrm>
        </p:spPr>
        <p:txBody>
          <a:bodyPr>
            <a:normAutofit fontScale="85000" lnSpcReduction="20000"/>
          </a:bodyPr>
          <a:lstStyle/>
          <a:p>
            <a:pPr marL="0" indent="0">
              <a:buNone/>
            </a:pPr>
            <a:r>
              <a:rPr lang="en-US" b="1" dirty="0"/>
              <a:t>FACTS OF THE CLAIMS</a:t>
            </a:r>
            <a:r>
              <a:rPr lang="en-US" dirty="0"/>
              <a:t>:   A former Navy Seal swam at the public entity pool 3-5 times a week.  He would swim underwater regularly (across the pool and back).  The individual lost consciousness (hypoxic blackout) while swimming and died.  He had been swimming for many months for exercise.  Attorney’s for the spouse alleged that the lifeguards were negligent because: 1) they were NOT watching the Navy Seal; 2) they knew that he was a good experienced swimmer, so they didn’t watch him.</a:t>
            </a:r>
          </a:p>
          <a:p>
            <a:pPr marL="0" indent="0">
              <a:buNone/>
            </a:pPr>
            <a:r>
              <a:rPr lang="en-US" b="1" dirty="0"/>
              <a:t>CLAIMS EXPENSES</a:t>
            </a:r>
            <a:r>
              <a:rPr lang="en-US" dirty="0"/>
              <a:t>:  Potential exposure.  We paid legal expenses of over $50,000.</a:t>
            </a:r>
          </a:p>
          <a:p>
            <a:pPr marL="0" indent="0">
              <a:buNone/>
            </a:pPr>
            <a:r>
              <a:rPr lang="en-US" b="1" dirty="0"/>
              <a:t>RISK MANAGEMENT COURSE OF ACTION</a:t>
            </a:r>
            <a:r>
              <a:rPr lang="en-US" dirty="0"/>
              <a:t>: Make sure your lifeguards are trained in Underwater Hypoxic Blackouts (UHB).  Many times with UHB the arms and legs move involuntary in a swimming like motion when they lose consciousness making it difficult to recognize drowning.  Many pools now prohibit prolonged underwater breath holding (for more than a few seconds).  Signs should include underwater breath holding and hyperventilation are prohibited.  Some pools have installed “Computer-based drowning detection systems (within 10 seconds it lets lifeguards know of bodies coming to rest at bottom of the pool).</a:t>
            </a:r>
          </a:p>
        </p:txBody>
      </p:sp>
      <p:pic>
        <p:nvPicPr>
          <p:cNvPr id="2050" name="Picture 2" descr="Man floating in water, Odessa, Ukraine">
            <a:extLst>
              <a:ext uri="{FF2B5EF4-FFF2-40B4-BE49-F238E27FC236}">
                <a16:creationId xmlns:a16="http://schemas.microsoft.com/office/drawing/2014/main" id="{8DA453C6-FD5F-4555-9BDE-EC84C5A014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64133" y="1"/>
            <a:ext cx="2827866" cy="18852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9512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E6291-511D-4824-A93B-9961360AB578}"/>
              </a:ext>
            </a:extLst>
          </p:cNvPr>
          <p:cNvSpPr>
            <a:spLocks noGrp="1"/>
          </p:cNvSpPr>
          <p:nvPr>
            <p:ph type="title"/>
          </p:nvPr>
        </p:nvSpPr>
        <p:spPr>
          <a:xfrm>
            <a:off x="1451579" y="1126067"/>
            <a:ext cx="9603275" cy="727687"/>
          </a:xfrm>
        </p:spPr>
        <p:txBody>
          <a:bodyPr/>
          <a:lstStyle/>
          <a:p>
            <a:r>
              <a:rPr lang="en-US" dirty="0"/>
              <a:t>Swimming pool safety</a:t>
            </a:r>
          </a:p>
        </p:txBody>
      </p:sp>
      <p:sp>
        <p:nvSpPr>
          <p:cNvPr id="3" name="Content Placeholder 2">
            <a:extLst>
              <a:ext uri="{FF2B5EF4-FFF2-40B4-BE49-F238E27FC236}">
                <a16:creationId xmlns:a16="http://schemas.microsoft.com/office/drawing/2014/main" id="{79280B70-033C-4539-84B7-21B8687CBB0B}"/>
              </a:ext>
            </a:extLst>
          </p:cNvPr>
          <p:cNvSpPr>
            <a:spLocks noGrp="1"/>
          </p:cNvSpPr>
          <p:nvPr>
            <p:ph idx="1"/>
          </p:nvPr>
        </p:nvSpPr>
        <p:spPr>
          <a:xfrm>
            <a:off x="1451579" y="1853754"/>
            <a:ext cx="9603275" cy="4199727"/>
          </a:xfrm>
        </p:spPr>
        <p:txBody>
          <a:bodyPr>
            <a:normAutofit fontScale="70000" lnSpcReduction="20000"/>
          </a:bodyPr>
          <a:lstStyle/>
          <a:p>
            <a:r>
              <a:rPr lang="en-US" dirty="0"/>
              <a:t>Train, Train and Train.  You can never train enough with your lifeguards.  </a:t>
            </a:r>
          </a:p>
          <a:p>
            <a:r>
              <a:rPr lang="en-US" dirty="0"/>
              <a:t>Many times your lifeguards are teenagers (16 – 19).  Many times when a claim occurs your lifeguards do not make great witnesses AND sometimes as a result of a drowning or near drowning your lifeguard may need counseling/therapy as a result of the incident and may even file a WC claim.  So you obviously want to prevent drownings or injuries at your pool – PREVENT a claim from occurring!!!</a:t>
            </a:r>
          </a:p>
          <a:p>
            <a:r>
              <a:rPr lang="en-US" dirty="0"/>
              <a:t>Make sure that they are rotating spots regularly to prevent inattentiveness.  A number of my members rotated every 30 minutes.</a:t>
            </a:r>
          </a:p>
          <a:p>
            <a:r>
              <a:rPr lang="en-US" dirty="0"/>
              <a:t>Train in UHB.</a:t>
            </a:r>
          </a:p>
          <a:p>
            <a:r>
              <a:rPr lang="en-US" dirty="0"/>
              <a:t>If you are not already doing it – look at a policy to prohibit prolonged breath-holding under water to prevent UHB.  American Red Cross recommends that lifeguards stop any breath holding longer than 20 seconds.</a:t>
            </a:r>
          </a:p>
          <a:p>
            <a:r>
              <a:rPr lang="en-US" dirty="0"/>
              <a:t>Make sure pool personnel are adequately trained in pool chemical safety and that the proper safety equipment is provided and well maintained (respiratory protection, eye protection, MSDS sheets, etc.)</a:t>
            </a:r>
          </a:p>
          <a:p>
            <a:r>
              <a:rPr lang="en-US" dirty="0"/>
              <a:t>Many public entity pools have the 10/10 or 10/20 rule.  10 seconds to scan their designated area and 10 seconds or 20 seconds to reach their person in distress.  According to Red Cross, you have between 90 seconds to 3 minutes to pull a drowning person from the water before the situation becomes life threatening or fatal.  That doesn’t leave much time for any mistakes!!!!</a:t>
            </a:r>
          </a:p>
        </p:txBody>
      </p:sp>
      <p:pic>
        <p:nvPicPr>
          <p:cNvPr id="4098" name="Picture 2" descr="3,081 Outdoor Public Swimming Pool Stock Photos - Free ...">
            <a:extLst>
              <a:ext uri="{FF2B5EF4-FFF2-40B4-BE49-F238E27FC236}">
                <a16:creationId xmlns:a16="http://schemas.microsoft.com/office/drawing/2014/main" id="{F35AAE98-3BFD-49CD-A163-D392900A43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14933" y="1"/>
            <a:ext cx="2777067" cy="1836336"/>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Lifeguard holding rescue can while children swimming in pool Female lifeguard holding rescue can while children swimming in pool Safety Stock Photo">
            <a:extLst>
              <a:ext uri="{FF2B5EF4-FFF2-40B4-BE49-F238E27FC236}">
                <a16:creationId xmlns:a16="http://schemas.microsoft.com/office/drawing/2014/main" id="{63DFB189-E5FE-4F55-B48E-A334A55E0E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57737" y="-17416"/>
            <a:ext cx="2757196" cy="1836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0077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1"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1"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0-#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1"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60B8F-23FD-44C5-A473-E4051EA7F93B}"/>
              </a:ext>
            </a:extLst>
          </p:cNvPr>
          <p:cNvSpPr>
            <a:spLocks noGrp="1"/>
          </p:cNvSpPr>
          <p:nvPr>
            <p:ph type="title"/>
          </p:nvPr>
        </p:nvSpPr>
        <p:spPr/>
        <p:txBody>
          <a:bodyPr/>
          <a:lstStyle/>
          <a:p>
            <a:r>
              <a:rPr lang="en-US" dirty="0"/>
              <a:t>Public Works exposures</a:t>
            </a:r>
          </a:p>
        </p:txBody>
      </p:sp>
      <p:pic>
        <p:nvPicPr>
          <p:cNvPr id="1026" name="Picture 2" descr="Cast iron storm drain grate on a road being repaired Stock ...">
            <a:extLst>
              <a:ext uri="{FF2B5EF4-FFF2-40B4-BE49-F238E27FC236}">
                <a16:creationId xmlns:a16="http://schemas.microsoft.com/office/drawing/2014/main" id="{AF9B17EA-AF01-4BD9-A51F-14C094B40F3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305589" y="348611"/>
            <a:ext cx="2921828" cy="238915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arallel stormwater grates can endanger cyclists. If you see one, say  something. – Greater Greater Washington">
            <a:extLst>
              <a:ext uri="{FF2B5EF4-FFF2-40B4-BE49-F238E27FC236}">
                <a16:creationId xmlns:a16="http://schemas.microsoft.com/office/drawing/2014/main" id="{7DADF926-ACCA-4DD5-9B2B-B722639976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98382" y="348611"/>
            <a:ext cx="2407207" cy="150059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Drain grating hazards for bicycles on SG PCN">
            <a:extLst>
              <a:ext uri="{FF2B5EF4-FFF2-40B4-BE49-F238E27FC236}">
                <a16:creationId xmlns:a16="http://schemas.microsoft.com/office/drawing/2014/main" id="{7411086A-0692-4C9C-AD46-2AFF4DDA99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61275" y="3345256"/>
            <a:ext cx="2930725" cy="280246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BE1DEC8-65A7-4483-99C0-F296E083DFEE}"/>
              </a:ext>
            </a:extLst>
          </p:cNvPr>
          <p:cNvSpPr txBox="1"/>
          <p:nvPr/>
        </p:nvSpPr>
        <p:spPr>
          <a:xfrm>
            <a:off x="1451579" y="2007231"/>
            <a:ext cx="7854010" cy="4293483"/>
          </a:xfrm>
          <a:prstGeom prst="rect">
            <a:avLst/>
          </a:prstGeom>
          <a:noFill/>
        </p:spPr>
        <p:txBody>
          <a:bodyPr wrap="square" rtlCol="0">
            <a:spAutoFit/>
          </a:bodyPr>
          <a:lstStyle/>
          <a:p>
            <a:r>
              <a:rPr lang="en-US" sz="1600" b="1" dirty="0"/>
              <a:t>Facts of the Claim:  </a:t>
            </a:r>
            <a:r>
              <a:rPr lang="en-US" sz="1600" dirty="0"/>
              <a:t>An attorney that was a partner in a very large firm located in a large city rode his bike just about every day around the city for exercise usually at lunch or right after work.  He would change his route periodically to, as he put it, to increase the fun on the bike ride.  He was riding at lunch on a new route and he hit a raised storm grate which caused him to fall off his bike breaking his neck along with other injuries causing paralysis (quadriplegia).  The grate was lifted by more than an inch and there was debris (dirt, leaves, etc. that caused the grate to stay lifted).  The maintenance records on the grates from the City were sketchy at best.</a:t>
            </a:r>
          </a:p>
          <a:p>
            <a:endParaRPr lang="en-US" sz="1600" b="1" dirty="0"/>
          </a:p>
          <a:p>
            <a:r>
              <a:rPr lang="en-US" sz="1600" b="1" dirty="0"/>
              <a:t>Claims Expense:  </a:t>
            </a:r>
            <a:r>
              <a:rPr lang="en-US" sz="1600" dirty="0"/>
              <a:t>The claimant was asking for $20 million (he wasn’t able to return to work at his law firm).  City/Pool countered at $5 million.  Eventually settled for $10+ million).</a:t>
            </a:r>
          </a:p>
          <a:p>
            <a:endParaRPr lang="en-US" sz="1600" dirty="0"/>
          </a:p>
          <a:p>
            <a:r>
              <a:rPr lang="en-US" sz="1600" b="1" dirty="0"/>
              <a:t>Risk Management Course of Action: </a:t>
            </a:r>
            <a:r>
              <a:rPr lang="en-US" sz="1600" dirty="0"/>
              <a:t> The City along with other members of the pool improved their maintenance and inspection program for their sewer grates that included better recordkeeping.</a:t>
            </a:r>
          </a:p>
          <a:p>
            <a:endParaRPr lang="en-US" sz="1700" dirty="0"/>
          </a:p>
        </p:txBody>
      </p:sp>
    </p:spTree>
    <p:extLst>
      <p:ext uri="{BB962C8B-B14F-4D97-AF65-F5344CB8AC3E}">
        <p14:creationId xmlns:p14="http://schemas.microsoft.com/office/powerpoint/2010/main" val="4178928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wipe(down)">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wipe(down)">
                                      <p:cBhvr>
                                        <p:cTn id="1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TM10001114[[fn=Gallery]]</Template>
  <TotalTime>2550</TotalTime>
  <Words>2766</Words>
  <Application>Microsoft Office PowerPoint</Application>
  <PresentationFormat>Widescreen</PresentationFormat>
  <Paragraphs>128</Paragraphs>
  <Slides>22</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Aptos Narrow</vt:lpstr>
      <vt:lpstr>Arial</vt:lpstr>
      <vt:lpstr>Calibri</vt:lpstr>
      <vt:lpstr>Gill Sans MT</vt:lpstr>
      <vt:lpstr>Roboto Medium</vt:lpstr>
      <vt:lpstr>Roboto Slab</vt:lpstr>
      <vt:lpstr>Gallery</vt:lpstr>
      <vt:lpstr>URMA Summer Conference</vt:lpstr>
      <vt:lpstr>LESSONS LEARNED FROM BAD CLAIMS – A CLAIMS review From A Risk management perspective</vt:lpstr>
      <vt:lpstr>Parks and Recreation Exposures  - barbecues</vt:lpstr>
      <vt:lpstr>Facts of Claim:  Public entity had in place protocols to lock up the Argentinian style barbecues at the end of each day.  One Friday, the parks department failed to lock up the barbecue (prevent it from being able to crank up and down).  Over the weekend, some young kids were playing at the park and found the unlocked barbecue.  Somehow they figured out that they could crank the barbecue all the way up with one kid on the grill and let the crank go and the grill would quickly drop (a very short thrill ride).  A young girl with pig tails took her turn on the barbecue.  When the kids released the crank, the young child’s pig tails wrapped around the crank while it was dropping causing very painful scalping type injury to the child.  Claims Expense - $275,000+  Risk Management Course of Action – this particular entity removed the Argentinian style barbecue from its park and replaced it with another large style barbecue.  Other public entities reviewed their protocol on locking up the barbecues at the end of each day.</vt:lpstr>
      <vt:lpstr>Parks and recreation exposures – SKATEBOARD pARKS</vt:lpstr>
      <vt:lpstr>PARKS AND RECREATION EXPOSURES – SWIMMING POOLS</vt:lpstr>
      <vt:lpstr>PARKS AND RECREATION EXPOSURES – SWIMMING POOLS</vt:lpstr>
      <vt:lpstr>Swimming pool safety</vt:lpstr>
      <vt:lpstr>Public Works exposures</vt:lpstr>
      <vt:lpstr>PUBLIC WORKS EXPOSURES - STREETS</vt:lpstr>
      <vt:lpstr>PUBLIC WORKS EXPOSURES - sewer</vt:lpstr>
      <vt:lpstr>Property claim exposures</vt:lpstr>
      <vt:lpstr>Workers’ compensation exposures</vt:lpstr>
      <vt:lpstr>(3) Million Dollar Employee</vt:lpstr>
      <vt:lpstr>PowerPoint Presentation</vt:lpstr>
      <vt:lpstr>PowerPoint Presentation</vt:lpstr>
      <vt:lpstr>Total Cost </vt:lpstr>
      <vt:lpstr>PowerPoint Presentation</vt:lpstr>
      <vt:lpstr>Today/Before Something Happens</vt:lpstr>
      <vt:lpstr>When Something Happens</vt:lpstr>
      <vt:lpstr>After Something Happens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URMA Summer Conference</dc:title>
  <dc:creator>Patrick Cabulagan</dc:creator>
  <cp:lastModifiedBy>Patrick Cabulagan</cp:lastModifiedBy>
  <cp:revision>70</cp:revision>
  <dcterms:created xsi:type="dcterms:W3CDTF">2026-03-05T19:10:44Z</dcterms:created>
  <dcterms:modified xsi:type="dcterms:W3CDTF">2026-07-27T19:50:16Z</dcterms:modified>
</cp:coreProperties>
</file>