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65" r:id="rId1"/>
  </p:sldMasterIdLst>
  <p:notesMasterIdLst>
    <p:notesMasterId r:id="rId21"/>
  </p:notesMasterIdLst>
  <p:sldIdLst>
    <p:sldId id="3571" r:id="rId2"/>
    <p:sldId id="3576" r:id="rId3"/>
    <p:sldId id="291" r:id="rId4"/>
    <p:sldId id="3603" r:id="rId5"/>
    <p:sldId id="845" r:id="rId6"/>
    <p:sldId id="3591" r:id="rId7"/>
    <p:sldId id="3592" r:id="rId8"/>
    <p:sldId id="3602" r:id="rId9"/>
    <p:sldId id="3593" r:id="rId10"/>
    <p:sldId id="3594" r:id="rId11"/>
    <p:sldId id="3595" r:id="rId12"/>
    <p:sldId id="3596" r:id="rId13"/>
    <p:sldId id="3597" r:id="rId14"/>
    <p:sldId id="3598" r:id="rId15"/>
    <p:sldId id="3599" r:id="rId16"/>
    <p:sldId id="3600" r:id="rId17"/>
    <p:sldId id="3601" r:id="rId18"/>
    <p:sldId id="3569" r:id="rId19"/>
    <p:sldId id="772" r:id="rId20"/>
  </p:sldIdLst>
  <p:sldSz cx="12192000" cy="6858000"/>
  <p:notesSz cx="6858000" cy="914400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Intro Section" id="{E0015BC4-CC17-4F85-B3BD-3452B5FFED8A}">
          <p14:sldIdLst>
            <p14:sldId id="3571"/>
            <p14:sldId id="3576"/>
          </p14:sldIdLst>
        </p14:section>
        <p14:section name="Section Dividers" id="{2B9C00E5-5D11-46B0-A2CA-F7E37BA749A2}">
          <p14:sldIdLst>
            <p14:sldId id="291"/>
            <p14:sldId id="3603"/>
          </p14:sldIdLst>
        </p14:section>
        <p14:section name="Content Slide Examples" id="{D4F4EFAC-BFC5-4E50-AC28-B3B02BA5211F}">
          <p14:sldIdLst>
            <p14:sldId id="845"/>
            <p14:sldId id="3591"/>
            <p14:sldId id="3592"/>
            <p14:sldId id="3602"/>
            <p14:sldId id="3593"/>
            <p14:sldId id="3594"/>
            <p14:sldId id="3595"/>
            <p14:sldId id="3596"/>
            <p14:sldId id="3597"/>
            <p14:sldId id="3598"/>
            <p14:sldId id="3599"/>
            <p14:sldId id="3600"/>
            <p14:sldId id="3601"/>
            <p14:sldId id="3569"/>
          </p14:sldIdLst>
        </p14:section>
        <p14:section name="Closing Slides" id="{FFB2200A-AF48-4344-9E15-60C42F841B7A}">
          <p14:sldIdLst>
            <p14:sldId id="772"/>
          </p14:sldIdLst>
        </p14:section>
      </p14:sectionLst>
    </p:ex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4" roundtripDataSignature="AMtx7mgifJ4ClnLW8GYjb8YEXZj+BY0pb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B7047E-C2CB-ABAA-948E-24558FB52E29}" name="Lauren Colby" initials="LC" userId="S::lcolby@moreton.com::37177045-f910-474b-9da2-a90cb6ea5924" providerId="AD"/>
  <p188:author id="{400BDCDA-BE62-8AAF-D722-23CB4CDE8197}" name="Brint Dietrich" initials="BUD" userId="Brint Dietrich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76513" autoAdjust="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74" Type="http://customschemas.google.com/relationships/presentationmetadata" Target="metadata"/><Relationship Id="rId79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7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803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9ADAB-1577-D589-3345-E113AF75E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96FB4E-DF7A-1FBA-F828-64367BA3A2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D2FBD3-FB5F-176C-37FF-E73817A6D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161EA-3F9E-3282-10DB-E25DB69ADE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587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F550D-2478-1743-CA9C-456985D30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DFE828-4B8C-6C86-D400-D2975B009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A01A71-A00A-8091-BD16-7EA35C326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B41CF-1A01-647D-0582-EDFFBF24B9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6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FB51B-CDE5-C4C7-94BC-307D530CC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06D9AF-F689-BF8E-6006-76B4FA57C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9DD4C4-C832-6FAE-3C9D-95183EB024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CE896-587C-9694-8A90-1DA6F315A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514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2410D-5EDC-1264-7147-8AE89E13C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7FBAAA-FC0E-2A39-9B24-314854642F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E31613-E113-7D14-59D5-883DFC7D5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DE5B3-A46A-7E2D-6E67-5084DA47C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39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BF8A9-CFFF-7916-C12F-8D8D03B75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92C39-4EA6-162D-56CF-2B902C0BA0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46752F-CCC8-7935-2C53-B91DFFC72D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2E284-56A1-FC78-F9F0-E5C451AE1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642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6392E-D196-BEFA-BC1D-E3243A67A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2ECD39-8B0A-D6BB-DC66-D7AB39CA76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BB5903-8CBF-5C99-F56E-098041783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DBD40-F8C3-181A-C431-F4B469806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5287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1EFF6-4300-198D-741A-824990CB6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F00BC8-7A16-7D5F-DF6C-6244300F3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D1563F-39E9-B8C3-073B-CE87D41A61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9B2F9-C67D-453E-1546-B459C6A90F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646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565A5-8DAB-465A-94D3-59EC2191A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7F251-6E8C-7DCB-A25D-784F135A1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76F222-9EBC-C78E-7EF2-EE2C54768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914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98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D3B0F-E25C-B627-FB38-8E4691952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194C1D-84EF-2360-066E-061A45F63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F9A5CE-83B8-3862-C1BF-4035AE348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B28D24-EA6C-1B96-47AA-AE4B6826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190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3AC95-CFE0-A2D1-A20B-FAB8F7BE7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624F63-7171-DC96-55CE-AEF843D55B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D995AD-7084-E354-65C6-8A748EE11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94865-08E5-8E91-5BF0-31AC5E8849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553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9FCFE-313B-655E-62CD-84E8E91F1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066103-4E5F-82F2-3621-3B29A14530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E2FFCD-EEB3-C57B-DF65-27447EDB34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86FB2-872D-C344-4148-693FD3A12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591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C9650-1284-B3A7-F0A1-27D5AD39D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8CAC98-2013-75AD-162F-E50B5C091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026FF1-69DD-D6F9-D15D-6BD86044EB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B3411-B0C9-FA87-6B5B-5A9E7CECB3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747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88245-7616-AE6C-E1DD-8BCBE4C02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FBFFAB-0143-662B-96B1-3ADA860C58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3B4D4B-728F-9BC8-9C80-ECE6CDE0D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FA669-D6CC-1E93-C156-AEDE910D58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120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3A1E7-0609-7A05-1143-7ECFA7582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C4CDF2-009D-50B2-A330-305F244FE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3127F8-F4C1-BB83-973C-DA03C392AC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DAE5F-DF68-C484-5622-A4C3587208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B2C33-E3E6-46B2-875E-3614F38E7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04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" descr="A white logo with black background  Description automatically generated">
            <a:extLst>
              <a:ext uri="{FF2B5EF4-FFF2-40B4-BE49-F238E27FC236}">
                <a16:creationId xmlns:a16="http://schemas.microsoft.com/office/drawing/2014/main" id="{B1ADDE6A-DC80-1956-1D5B-E0AE25224E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330" y="704610"/>
            <a:ext cx="1632642" cy="9975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7A6B3C-DC27-2EB1-F0E5-F755E2CD58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841035"/>
            <a:ext cx="12192000" cy="2387600"/>
          </a:xfrm>
        </p:spPr>
        <p:txBody>
          <a:bodyPr lIns="914400" tIns="91440" rIns="914400" anchor="t" anchorCtr="0">
            <a:normAutofit/>
          </a:bodyPr>
          <a:lstStyle>
            <a:lvl1pPr algn="l">
              <a:defRPr lang="en-US" sz="80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noProof="0" dirty="0"/>
              <a:t>Click to edit </a:t>
            </a:r>
            <a:br>
              <a:rPr lang="en-US" noProof="0" dirty="0"/>
            </a:br>
            <a:r>
              <a:rPr lang="en-US" noProof="0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54895F-D5D9-7EAB-45C0-56A5A69401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0" y="0"/>
            <a:ext cx="12192000" cy="2828335"/>
          </a:xfrm>
        </p:spPr>
        <p:txBody>
          <a:bodyPr lIns="1005840" tIns="2560320" rIns="914400" bIns="0" anchor="t" anchorCtr="0">
            <a:spAutoFit/>
          </a:bodyPr>
          <a:lstStyle>
            <a:lvl1pPr marL="0" indent="0" algn="l">
              <a:buNone/>
              <a:defRPr lang="en-US" sz="1800" b="1" kern="1200" spc="6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882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061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Thought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">
            <a:extLst>
              <a:ext uri="{FF2B5EF4-FFF2-40B4-BE49-F238E27FC236}">
                <a16:creationId xmlns:a16="http://schemas.microsoft.com/office/drawing/2014/main" id="{B1ADDE6A-DC80-1956-1D5B-E0AE25224E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885818" y="3769713"/>
            <a:ext cx="2420363" cy="148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9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5FDDD-D8CF-DEF4-B2DE-ABE128A9B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71062"/>
          </a:xfrm>
        </p:spPr>
        <p:txBody>
          <a:bodyPr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19649-A8CC-B806-19F4-8291059BF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71063"/>
            <a:ext cx="12192000" cy="2213939"/>
          </a:xfrm>
        </p:spPr>
        <p:txBody>
          <a:bodyPr lIns="640080" tIns="457200" rIns="64008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3D136-5041-2BAC-39D9-B77D587547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6442502"/>
            <a:ext cx="2208362" cy="415498"/>
          </a:xfrm>
        </p:spPr>
        <p:txBody>
          <a:bodyPr wrap="square" lIns="457200">
            <a:spAutoFit/>
          </a:bodyPr>
          <a:lstStyle/>
          <a:p>
            <a:fld id="{65DAD69E-0B2E-48A8-8BD6-8831E991D8C9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90B5C-6421-982B-1530-EE52431DB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8363" y="6442502"/>
            <a:ext cx="6349041" cy="415498"/>
          </a:xfrm>
        </p:spPr>
        <p:txBody>
          <a:bodyPr lIns="457200" rIns="45720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05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752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47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Employee: Sec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" descr="A white logo with black background  Description automatically generated">
            <a:extLst>
              <a:ext uri="{FF2B5EF4-FFF2-40B4-BE49-F238E27FC236}">
                <a16:creationId xmlns:a16="http://schemas.microsoft.com/office/drawing/2014/main" id="{B1ADDE6A-DC80-1956-1D5B-E0AE25224E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330" y="704610"/>
            <a:ext cx="1632642" cy="997541"/>
          </a:xfrm>
          <a:prstGeom prst="rect">
            <a:avLst/>
          </a:prstGeom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7A6B3C-DC27-2EB1-F0E5-F755E2CD58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2841035"/>
            <a:ext cx="12192000" cy="2387600"/>
          </a:xfrm>
        </p:spPr>
        <p:txBody>
          <a:bodyPr lIns="914400" tIns="91440" rIns="914400" anchor="t" anchorCtr="0">
            <a:normAutofit/>
          </a:bodyPr>
          <a:lstStyle>
            <a:lvl1pPr algn="r">
              <a:defRPr lang="en-US" sz="8000" b="1" kern="1200" dirty="0">
                <a:gradFill>
                  <a:gsLst>
                    <a:gs pos="0">
                      <a:schemeClr val="accent3">
                        <a:lumMod val="20000"/>
                        <a:lumOff val="80000"/>
                      </a:schemeClr>
                    </a:gs>
                    <a:gs pos="55000">
                      <a:schemeClr val="accent3"/>
                    </a:gs>
                    <a:gs pos="100000">
                      <a:schemeClr val="accent2"/>
                    </a:gs>
                  </a:gsLst>
                  <a:lin ang="8100000" scaled="0"/>
                </a:gradFill>
                <a:latin typeface="+mj-lt"/>
                <a:ea typeface="+mn-ea"/>
                <a:cs typeface="+mn-cs"/>
              </a:defRPr>
            </a:lvl1pPr>
          </a:lstStyle>
          <a:p>
            <a:pPr algn="r">
              <a:lnSpc>
                <a:spcPts val="8400"/>
              </a:lnSpc>
            </a:pPr>
            <a:r>
              <a:rPr lang="en-US" sz="8000" b="1" dirty="0">
                <a:gradFill>
                  <a:gsLst>
                    <a:gs pos="0">
                      <a:schemeClr val="accent3">
                        <a:lumMod val="20000"/>
                        <a:lumOff val="80000"/>
                      </a:schemeClr>
                    </a:gs>
                    <a:gs pos="55000">
                      <a:schemeClr val="accent3"/>
                    </a:gs>
                    <a:gs pos="100000">
                      <a:schemeClr val="accent2"/>
                    </a:gs>
                  </a:gsLst>
                  <a:lin ang="8100000" scaled="0"/>
                </a:gradFill>
                <a:latin typeface="+mj-lt"/>
              </a:rPr>
              <a:t>New Employee Introductions</a:t>
            </a:r>
          </a:p>
        </p:txBody>
      </p:sp>
      <p:sp>
        <p:nvSpPr>
          <p:cNvPr id="3" name="Subtitle 2" hidden="1">
            <a:extLst>
              <a:ext uri="{FF2B5EF4-FFF2-40B4-BE49-F238E27FC236}">
                <a16:creationId xmlns:a16="http://schemas.microsoft.com/office/drawing/2014/main" id="{5654895F-D5D9-7EAB-45C0-56A5A69401A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2192000" cy="2828335"/>
          </a:xfrm>
        </p:spPr>
        <p:txBody>
          <a:bodyPr lIns="914400" tIns="2560320" rIns="914400" bIns="0" anchor="b" anchorCtr="0">
            <a:normAutofit/>
          </a:bodyPr>
          <a:lstStyle>
            <a:lvl1pPr marL="0" indent="0" algn="r">
              <a:buNone/>
              <a:defRPr lang="en-US" sz="1800" b="1" kern="1200" spc="6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SECTION 1</a:t>
            </a:r>
          </a:p>
        </p:txBody>
      </p:sp>
    </p:spTree>
    <p:extLst>
      <p:ext uri="{BB962C8B-B14F-4D97-AF65-F5344CB8AC3E}">
        <p14:creationId xmlns:p14="http://schemas.microsoft.com/office/powerpoint/2010/main" val="899019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ards &amp; Recognitio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029BB5F2-07C0-F3CD-B5AA-5AF4A3BA37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3266813" cy="501650"/>
          </a:xfrm>
          <a:prstGeom prst="rect">
            <a:avLst/>
          </a:prstGeom>
        </p:spPr>
        <p:txBody>
          <a:bodyPr lIns="914400" tIns="0" rIns="0" bIns="274320" anchor="b" anchorCtr="0"/>
          <a:lstStyle>
            <a:lvl1pPr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fld id="{FF03FD61-2C23-423D-9B42-F5CD23B9F10F}" type="datetime1">
              <a:rPr lang="en-US" smtClean="0"/>
              <a:t>6/17/2026</a:t>
            </a:fld>
            <a:endParaRPr lang="en-US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C105FA5E-7A2C-BF30-0117-3ACB8AFEF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66813" y="6356350"/>
            <a:ext cx="5658374" cy="501650"/>
          </a:xfrm>
          <a:prstGeom prst="rect">
            <a:avLst/>
          </a:prstGeom>
        </p:spPr>
        <p:txBody>
          <a:bodyPr lIns="914400" tIns="0" rIns="914400" bIns="274320" anchor="b" anchorCtr="0"/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31273F7A-9350-1949-B6AB-C4A017FD5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187" y="6356350"/>
            <a:ext cx="3266813" cy="501650"/>
          </a:xfrm>
          <a:prstGeom prst="rect">
            <a:avLst/>
          </a:prstGeom>
        </p:spPr>
        <p:txBody>
          <a:bodyPr lIns="0" tIns="0" rIns="914400" bIns="274320" anchor="b" anchorCtr="0"/>
          <a:lstStyle>
            <a:lvl1pPr algn="r"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4706EE8D-1F9F-4CD0-99CD-659A572E2B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23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hout-out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F46801E0-4375-3324-68BE-26D1F179C3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42502"/>
            <a:ext cx="2099371" cy="415498"/>
          </a:xfrm>
          <a:prstGeom prst="rect">
            <a:avLst/>
          </a:prstGeom>
        </p:spPr>
        <p:txBody>
          <a:bodyPr lIns="457200" tIns="0" rIns="0" bIns="274320" anchor="b" anchorCtr="0">
            <a:spAutoFit/>
          </a:bodyPr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E0D99C9C-F857-446B-9AB7-AFECDF186A91}" type="datetime1">
              <a:rPr lang="en-US" smtClean="0"/>
              <a:t>6/17/2026</a:t>
            </a:fld>
            <a:endParaRPr lang="en-US" dirty="0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9CEC7A0C-8F85-349A-452B-24586D427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5248" y="6442502"/>
            <a:ext cx="5138193" cy="415498"/>
          </a:xfrm>
          <a:prstGeom prst="rect">
            <a:avLst/>
          </a:prstGeom>
        </p:spPr>
        <p:txBody>
          <a:bodyPr wrap="square" lIns="0" tIns="0" rIns="0" bIns="274320" anchor="b" anchorCtr="0">
            <a:spAutoFit/>
          </a:bodyPr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AAF447E-EB11-0A58-EF10-4BF8D8177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63442" y="6442502"/>
            <a:ext cx="1337094" cy="415498"/>
          </a:xfrm>
          <a:prstGeom prst="rect">
            <a:avLst/>
          </a:prstGeom>
        </p:spPr>
        <p:txBody>
          <a:bodyPr wrap="square" lIns="0" tIns="0" rIns="457200" bIns="274320" anchor="b" anchorCtr="0">
            <a:spAutoFit/>
          </a:bodyPr>
          <a:lstStyle>
            <a:lvl1pPr algn="r"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4706EE8D-1F9F-4CD0-99CD-659A572E2B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82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lness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92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loyee Ques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9AEB437D-DDEC-A8AA-A2C5-7280C77D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3266813" cy="501650"/>
          </a:xfrm>
          <a:prstGeom prst="rect">
            <a:avLst/>
          </a:prstGeom>
        </p:spPr>
        <p:txBody>
          <a:bodyPr lIns="914400" tIns="0" rIns="0" bIns="274320" anchor="b" anchorCtr="0"/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0238AA15-9E4A-407E-AFF4-BE268F45D477}" type="datetime1">
              <a:rPr lang="en-US" smtClean="0"/>
              <a:t>6/17/2026</a:t>
            </a:fld>
            <a:endParaRPr lang="en-US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2F008959-1336-F034-3393-06EC7147C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66813" y="6356350"/>
            <a:ext cx="5658374" cy="501650"/>
          </a:xfrm>
          <a:prstGeom prst="rect">
            <a:avLst/>
          </a:prstGeom>
        </p:spPr>
        <p:txBody>
          <a:bodyPr lIns="914400" tIns="0" rIns="914400" bIns="274320" anchor="b" anchorCtr="0"/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20C0BB43-BDE5-3AF6-285C-685FDCDC0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187" y="6356350"/>
            <a:ext cx="3266813" cy="501650"/>
          </a:xfrm>
          <a:prstGeom prst="rect">
            <a:avLst/>
          </a:prstGeom>
        </p:spPr>
        <p:txBody>
          <a:bodyPr lIns="0" tIns="0" rIns="914400" bIns="274320" anchor="b" anchorCtr="0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4706EE8D-1F9F-4CD0-99CD-659A572E2B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17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White BG Basic Slide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BA1A4-28EA-467D-1D98-8A6E59C33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20975"/>
          </a:xfrm>
        </p:spPr>
        <p:txBody>
          <a:bodyPr wrap="square" lIns="640080" tIns="457200" rIns="640080" bIns="0" anchor="t" anchorCtr="0">
            <a:spAutoFit/>
          </a:bodyPr>
          <a:lstStyle>
            <a:lvl1pPr>
              <a:lnSpc>
                <a:spcPct val="100000"/>
              </a:lnSpc>
              <a:defRPr kumimoji="0" lang="en-US" sz="48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8B6791-06B1-6E29-9906-23C0F7B80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1220976"/>
            <a:ext cx="12192000" cy="2860270"/>
          </a:xfrm>
        </p:spPr>
        <p:txBody>
          <a:bodyPr vert="horz" lIns="640080" tIns="457200" rIns="640080" bIns="640080">
            <a:spAutoFit/>
          </a:bodyPr>
          <a:lstStyle>
            <a:lvl1pPr>
              <a:buClr>
                <a:schemeClr val="accent1"/>
              </a:buClr>
              <a:buSzPct val="90000"/>
              <a:defRPr/>
            </a:lvl1pPr>
            <a:lvl2pPr>
              <a:buClr>
                <a:schemeClr val="accent1"/>
              </a:buClr>
              <a:buSzPct val="90000"/>
              <a:defRPr/>
            </a:lvl2pPr>
            <a:lvl3pPr>
              <a:buClr>
                <a:schemeClr val="accent1"/>
              </a:buClr>
              <a:buSzPct val="90000"/>
              <a:defRPr/>
            </a:lvl3pPr>
            <a:lvl4pPr>
              <a:buClr>
                <a:schemeClr val="accent1"/>
              </a:buClr>
              <a:buSzPct val="90000"/>
              <a:defRPr/>
            </a:lvl4pPr>
            <a:lvl5pPr>
              <a:buClr>
                <a:schemeClr val="accent1"/>
              </a:buClr>
              <a:buSzPct val="90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78852B0F-C170-DB9A-95B1-A5C78C9A7C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3266813" cy="501650"/>
          </a:xfrm>
          <a:prstGeom prst="rect">
            <a:avLst/>
          </a:prstGeom>
        </p:spPr>
        <p:txBody>
          <a:bodyPr lIns="914400" tIns="0" rIns="0" bIns="274320" anchor="b" anchorCtr="0"/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3C3D0083-0698-4E77-A210-74E49979450A}" type="datetime1">
              <a:rPr lang="en-US" smtClean="0"/>
              <a:t>6/17/2026</a:t>
            </a:fld>
            <a:endParaRPr lang="en-US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49B3B6F-838D-B399-0B8F-4B82C49A0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66813" y="6356350"/>
            <a:ext cx="5658374" cy="501650"/>
          </a:xfrm>
          <a:prstGeom prst="rect">
            <a:avLst/>
          </a:prstGeom>
        </p:spPr>
        <p:txBody>
          <a:bodyPr lIns="914400" tIns="0" rIns="914400" bIns="274320" anchor="b" anchorCtr="0"/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1101A0D-66B4-2BE6-19D7-872D39D6E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187" y="6356350"/>
            <a:ext cx="3266813" cy="501650"/>
          </a:xfrm>
          <a:prstGeom prst="rect">
            <a:avLst/>
          </a:prstGeom>
        </p:spPr>
        <p:txBody>
          <a:bodyPr lIns="0" tIns="0" rIns="914400" bIns="274320" anchor="b" anchorCtr="0"/>
          <a:lstStyle>
            <a:lvl1pPr algn="r"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4706EE8D-1F9F-4CD0-99CD-659A572E2B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03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1E598E0C-EE2E-D534-9E7B-8C71F2DC8C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56350"/>
            <a:ext cx="3266813" cy="501650"/>
          </a:xfrm>
          <a:prstGeom prst="rect">
            <a:avLst/>
          </a:prstGeom>
        </p:spPr>
        <p:txBody>
          <a:bodyPr lIns="914400" tIns="0" rIns="0" bIns="274320" anchor="b" anchorCtr="0"/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7EEC9CBE-EAB7-4B01-9AF6-8C73AD87659F}" type="datetime1">
              <a:rPr lang="en-US" smtClean="0"/>
              <a:t>6/17/2026</a:t>
            </a:fld>
            <a:endParaRPr lang="en-US" dirty="0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A1337E40-4431-DD3B-F001-5D8C3A593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66813" y="6356350"/>
            <a:ext cx="5658374" cy="501650"/>
          </a:xfrm>
          <a:prstGeom prst="rect">
            <a:avLst/>
          </a:prstGeom>
        </p:spPr>
        <p:txBody>
          <a:bodyPr lIns="914400" tIns="0" rIns="914400" bIns="274320" anchor="b" anchorCtr="0"/>
          <a:lstStyle>
            <a:lvl1pPr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49DDB801-4D86-CC0F-13AC-D26B6DDFB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187" y="6356350"/>
            <a:ext cx="3266813" cy="501650"/>
          </a:xfrm>
          <a:prstGeom prst="rect">
            <a:avLst/>
          </a:prstGeom>
        </p:spPr>
        <p:txBody>
          <a:bodyPr lIns="0" tIns="0" rIns="914400" bIns="274320" anchor="b" anchorCtr="0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4706EE8D-1F9F-4CD0-99CD-659A572E2B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46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49DDB801-4D86-CC0F-13AC-D26B6DDFB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5187" y="6356350"/>
            <a:ext cx="3266813" cy="501650"/>
          </a:xfrm>
          <a:prstGeom prst="rect">
            <a:avLst/>
          </a:prstGeom>
        </p:spPr>
        <p:txBody>
          <a:bodyPr lIns="0" tIns="0" rIns="457200" bIns="274320" anchor="b" anchorCtr="0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fld id="{4706EE8D-1F9F-4CD0-99CD-659A572E2B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6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38AFED-DA19-F7C1-FE33-451420205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877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3149C-263C-512E-7829-C43611D2E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167441"/>
            <a:ext cx="12192000" cy="2260106"/>
          </a:xfrm>
          <a:prstGeom prst="rect">
            <a:avLst/>
          </a:prstGeom>
        </p:spPr>
        <p:txBody>
          <a:bodyPr vert="horz" lIns="914400" tIns="457200" rIns="91440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1" hidden="1">
            <a:extLst>
              <a:ext uri="{FF2B5EF4-FFF2-40B4-BE49-F238E27FC236}">
                <a16:creationId xmlns:a16="http://schemas.microsoft.com/office/drawing/2014/main" id="{ADF345F5-C5A9-2843-CC76-F662FEF9D9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3266813" cy="501650"/>
          </a:xfrm>
          <a:prstGeom prst="rect">
            <a:avLst/>
          </a:prstGeom>
        </p:spPr>
        <p:txBody>
          <a:bodyPr lIns="914400" tIns="0" rIns="0" bIns="274320" anchor="b" anchorCtr="0"/>
          <a:lstStyle>
            <a:lvl1pPr>
              <a:defRPr lang="en-US" sz="900" kern="1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fld id="{ED3126F2-5361-4C74-B816-C2C8BBCCEFB2}" type="datetime1">
              <a:rPr lang="en-US" smtClean="0"/>
              <a:t>6/17/2026</a:t>
            </a:fld>
            <a:endParaRPr lang="en-US" dirty="0"/>
          </a:p>
        </p:txBody>
      </p:sp>
      <p:sp>
        <p:nvSpPr>
          <p:cNvPr id="8" name="Footer Placeholder 2" hidden="1">
            <a:extLst>
              <a:ext uri="{FF2B5EF4-FFF2-40B4-BE49-F238E27FC236}">
                <a16:creationId xmlns:a16="http://schemas.microsoft.com/office/drawing/2014/main" id="{1A003FD7-ABF7-C766-00BE-4D8660D54D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66813" y="6356350"/>
            <a:ext cx="5658374" cy="501650"/>
          </a:xfrm>
          <a:prstGeom prst="rect">
            <a:avLst/>
          </a:prstGeom>
        </p:spPr>
        <p:txBody>
          <a:bodyPr lIns="914400" tIns="0" rIns="914400" bIns="274320" anchor="b" anchorCtr="0"/>
          <a:lstStyle>
            <a:lvl1pPr algn="ctr">
              <a:defRPr sz="9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3" hidden="1">
            <a:extLst>
              <a:ext uri="{FF2B5EF4-FFF2-40B4-BE49-F238E27FC236}">
                <a16:creationId xmlns:a16="http://schemas.microsoft.com/office/drawing/2014/main" id="{5D896416-BB72-29AB-7ECE-9A0BAB109B2C}"/>
              </a:ext>
            </a:extLst>
          </p:cNvPr>
          <p:cNvSpPr txBox="1">
            <a:spLocks/>
          </p:cNvSpPr>
          <p:nvPr userDrawn="1"/>
        </p:nvSpPr>
        <p:spPr>
          <a:xfrm>
            <a:off x="8925187" y="6356350"/>
            <a:ext cx="3266813" cy="501650"/>
          </a:xfrm>
          <a:prstGeom prst="rect">
            <a:avLst/>
          </a:prstGeom>
        </p:spPr>
        <p:txBody>
          <a:bodyPr lIns="0" tIns="0" rIns="914400" bIns="274320" anchor="b" anchorCtr="0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706EE8D-1F9F-4CD0-99CD-659A572E2BBA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29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9" r:id="rId13"/>
    <p:sldLayoutId id="2147483880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en-US" sz="4400" b="1" i="0" u="none" strike="noStrike" kern="1200" cap="none" spc="0" normalizeH="0" baseline="0" dirty="0">
          <a:ln>
            <a:noFill/>
          </a:ln>
          <a:solidFill>
            <a:schemeClr val="tx2"/>
          </a:solidFill>
          <a:effectLst/>
          <a:uLnTx/>
          <a:uFillTx/>
          <a:latin typeface="Century Gothic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KXc8FwlmR6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DvTUkRSxE7o?start=159&amp;feature=oembed" TargetMode="Externa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C53A941-D97A-016F-8C26-4DCF3CE55EEC}"/>
              </a:ext>
            </a:extLst>
          </p:cNvPr>
          <p:cNvSpPr txBox="1"/>
          <p:nvPr/>
        </p:nvSpPr>
        <p:spPr>
          <a:xfrm>
            <a:off x="0" y="5580727"/>
            <a:ext cx="7260336" cy="1277273"/>
          </a:xfrm>
          <a:prstGeom prst="rect">
            <a:avLst/>
          </a:prstGeom>
          <a:noFill/>
        </p:spPr>
        <p:txBody>
          <a:bodyPr wrap="square" lIns="914400" bIns="9144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Presented by: </a:t>
            </a:r>
            <a:r>
              <a:rPr lang="en-US" sz="2000" kern="1200" dirty="0">
                <a:solidFill>
                  <a:srgbClr val="FFFFFF"/>
                </a:solidFill>
                <a:latin typeface="Century Gothic" panose="020B0502020202020204" pitchFamily="34" charset="0"/>
                <a:ea typeface="+mn-ea"/>
                <a:cs typeface="+mn-cs"/>
              </a:rPr>
              <a:t>Rob Oldroyd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4389E69-15C8-C642-550A-FF73765CD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42493"/>
            <a:ext cx="12192000" cy="2577615"/>
          </a:xfrm>
        </p:spPr>
        <p:txBody>
          <a:bodyPr tIns="91440">
            <a:no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Special Event Insurance:</a:t>
            </a:r>
            <a:br>
              <a:rPr lang="en-US" sz="5400" dirty="0">
                <a:solidFill>
                  <a:srgbClr val="FFFFFF"/>
                </a:solidFill>
              </a:rPr>
            </a:br>
            <a:r>
              <a:rPr lang="en-US" sz="5400" b="0" dirty="0">
                <a:solidFill>
                  <a:srgbClr val="E8F4F8"/>
                </a:solidFill>
              </a:rPr>
              <a:t>From the Insurance Industry Perspective</a:t>
            </a:r>
            <a:endParaRPr lang="en-US" sz="5400" b="0" dirty="0"/>
          </a:p>
        </p:txBody>
      </p:sp>
    </p:spTree>
    <p:extLst>
      <p:ext uri="{BB962C8B-B14F-4D97-AF65-F5344CB8AC3E}">
        <p14:creationId xmlns:p14="http://schemas.microsoft.com/office/powerpoint/2010/main" val="2951085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4B5A-AD38-49E9-0031-6B01D8089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CF03CF4-FBAB-F3AA-9576-79F096AC30D0}"/>
              </a:ext>
            </a:extLst>
          </p:cNvPr>
          <p:cNvSpPr/>
          <p:nvPr/>
        </p:nvSpPr>
        <p:spPr>
          <a:xfrm>
            <a:off x="0" y="868015"/>
            <a:ext cx="12192000" cy="3770263"/>
          </a:xfrm>
          <a:prstGeom prst="rect">
            <a:avLst/>
          </a:prstGeom>
        </p:spPr>
        <p:txBody>
          <a:bodyPr wrap="square" lIns="640080" tIns="457200" rIns="640080" bIns="0" numCol="1" spcCol="914400">
            <a:spAutoFit/>
          </a:bodyPr>
          <a:lstStyle/>
          <a:p>
            <a:pPr marL="274320" lvl="1" indent="-182880">
              <a:spcAft>
                <a:spcPts val="18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Tort Cap on liability is $911,300 per person and $3,668,400 aggregate per occurrence. </a:t>
            </a:r>
          </a:p>
          <a:p>
            <a:pPr marL="274320" lvl="1" indent="-182880">
              <a:spcAft>
                <a:spcPts val="18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For claims falling under qualified immunity, the city needs up to a $4M limit. For claims that do not fall under qualified immunity, the limit may need to be higher. </a:t>
            </a:r>
          </a:p>
          <a:p>
            <a:pPr marL="274320" lvl="1" indent="-182880">
              <a:spcAft>
                <a:spcPts val="18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Standard minimum limit for special event policies is $1M occurrence. </a:t>
            </a:r>
          </a:p>
          <a:p>
            <a:pPr marL="274320" lvl="1" indent="-182880">
              <a:spcAft>
                <a:spcPts val="18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Many vendors carry minimal limits of $1M occurrence / $2M annual aggregate. </a:t>
            </a:r>
          </a:p>
          <a:p>
            <a:pPr marL="274320" lvl="1" indent="-182880">
              <a:spcAft>
                <a:spcPts val="18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Vendors should carry the same limits as the city if possible.  </a:t>
            </a:r>
          </a:p>
          <a:p>
            <a:pPr marL="274320" lvl="1" indent="-182880">
              <a:spcAft>
                <a:spcPts val="18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Liquor liability: Usually matches GL limits when purchased.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B4C5EC-F5B7-0395-2239-87596BDDD35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79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800" dirty="0"/>
              <a:t>Limitless Limiting by Limiting Limits:</a:t>
            </a:r>
          </a:p>
        </p:txBody>
      </p:sp>
    </p:spTree>
    <p:extLst>
      <p:ext uri="{BB962C8B-B14F-4D97-AF65-F5344CB8AC3E}">
        <p14:creationId xmlns:p14="http://schemas.microsoft.com/office/powerpoint/2010/main" val="2700134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970C5-B7F0-FB8C-158D-3D70720C0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2891F3-49FE-45B6-0864-EA02BBAA6D6F}"/>
              </a:ext>
            </a:extLst>
          </p:cNvPr>
          <p:cNvSpPr/>
          <p:nvPr/>
        </p:nvSpPr>
        <p:spPr>
          <a:xfrm>
            <a:off x="0" y="1523498"/>
            <a:ext cx="12192000" cy="3980151"/>
          </a:xfrm>
          <a:prstGeom prst="rect">
            <a:avLst/>
          </a:prstGeom>
        </p:spPr>
        <p:txBody>
          <a:bodyPr wrap="square" lIns="640080" tIns="228600" rIns="640080" bIns="0" numCol="2" spcCol="914400">
            <a:noAutofit/>
          </a:bodyPr>
          <a:lstStyle/>
          <a:p>
            <a:pPr marR="0" lvl="1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Basic Information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Event name and date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Event location/venue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Expected attendance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Detailed event description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Activities and attractions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Alcohol served? (Yes/No)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Named insured (city/entity)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Additional insureds needed</a:t>
            </a:r>
          </a:p>
          <a:p>
            <a:pPr lvl="1">
              <a:lnSpc>
                <a:spcPct val="107000"/>
              </a:lnSpc>
              <a:spcAft>
                <a:spcPts val="600"/>
              </a:spcAft>
              <a:buClrTx/>
              <a:defRPr/>
            </a:pPr>
            <a:r>
              <a:rPr lang="en-US" sz="2500" b="1" kern="1200" dirty="0">
                <a:solidFill>
                  <a:schemeClr val="accent6"/>
                </a:solidFill>
                <a:latin typeface="+mj-lt"/>
                <a:ea typeface="+mn-ea"/>
                <a:cs typeface="Times New Roman" panose="02020603050405020304" pitchFamily="18" charset="0"/>
              </a:rPr>
              <a:t>May Also Require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Vendor/contractor information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Safety/security measures in place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Prior loss history (if any)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Venue lease/contract requirements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Participant waivers (for certain events)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Event permits and approvals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0B732B-5D3F-65A6-6548-8369FF5105F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79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800" dirty="0"/>
              <a:t>Information Required for Underwriting: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EE9D533-2AA4-437B-6B56-40A16973C655}"/>
              </a:ext>
            </a:extLst>
          </p:cNvPr>
          <p:cNvSpPr/>
          <p:nvPr/>
        </p:nvSpPr>
        <p:spPr>
          <a:xfrm>
            <a:off x="0" y="877683"/>
            <a:ext cx="12192000" cy="754053"/>
          </a:xfrm>
          <a:prstGeom prst="rect">
            <a:avLst/>
          </a:prstGeom>
          <a:noFill/>
          <a:ln/>
        </p:spPr>
        <p:txBody>
          <a:bodyPr wrap="square" lIns="640080" tIns="274320" rIns="640080" rtlCol="0" anchor="ctr">
            <a:spAutoFit/>
          </a:bodyPr>
          <a:lstStyle/>
          <a:p>
            <a:pPr marL="0" indent="0">
              <a:buNone/>
            </a:pPr>
            <a:r>
              <a:rPr lang="en-US" sz="2800" b="1" i="1" dirty="0">
                <a:solidFill>
                  <a:schemeClr val="accent2"/>
                </a:solidFill>
                <a:latin typeface="+mj-lt"/>
              </a:rPr>
              <a:t>What carriers need to quote &amp; bind coverage</a:t>
            </a:r>
            <a:endParaRPr lang="en-US" sz="2800" b="1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8658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83252-D7E5-47BA-C020-11DAFD6FF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CEE02D-0D9F-DA82-0758-1AD9ACB9F39E}"/>
              </a:ext>
            </a:extLst>
          </p:cNvPr>
          <p:cNvSpPr/>
          <p:nvPr/>
        </p:nvSpPr>
        <p:spPr>
          <a:xfrm>
            <a:off x="0" y="1371601"/>
            <a:ext cx="12192000" cy="5486400"/>
          </a:xfrm>
          <a:prstGeom prst="rect">
            <a:avLst/>
          </a:prstGeom>
        </p:spPr>
        <p:txBody>
          <a:bodyPr wrap="square" lIns="914400" tIns="228600" rIns="914400" bIns="0" numCol="1" spcCol="914400">
            <a:noAutofit/>
          </a:bodyPr>
          <a:lstStyle/>
          <a:p>
            <a:pPr marL="457200" marR="0" lvl="1" indent="-27432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7CF6BA-2D62-605A-4400-ADD268EE3F3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79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800" dirty="0"/>
              <a:t>Underwriting Process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2709FF9-D5F7-B6FC-6D65-B7F9ADA0EE7F}"/>
              </a:ext>
            </a:extLst>
          </p:cNvPr>
          <p:cNvSpPr/>
          <p:nvPr/>
        </p:nvSpPr>
        <p:spPr>
          <a:xfrm>
            <a:off x="0" y="879945"/>
            <a:ext cx="12192000" cy="815608"/>
          </a:xfrm>
          <a:prstGeom prst="rect">
            <a:avLst/>
          </a:prstGeom>
          <a:noFill/>
          <a:ln/>
        </p:spPr>
        <p:txBody>
          <a:bodyPr wrap="square" lIns="640080" tIns="457200" rIns="640080" rtlCol="0" anchor="t" anchorCtr="0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2"/>
                </a:solidFill>
                <a:latin typeface="+mj-lt"/>
              </a:rPr>
              <a:t>What exciting things happen once I send my special event to Moreton?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E5548ED-ABCB-DA1E-9A54-48B6372B6774}"/>
              </a:ext>
            </a:extLst>
          </p:cNvPr>
          <p:cNvGrpSpPr/>
          <p:nvPr/>
        </p:nvGrpSpPr>
        <p:grpSpPr>
          <a:xfrm>
            <a:off x="2219248" y="1963767"/>
            <a:ext cx="7753504" cy="3816883"/>
            <a:chOff x="1363377" y="1860250"/>
            <a:chExt cx="7753504" cy="3816883"/>
          </a:xfrm>
        </p:grpSpPr>
        <p:sp>
          <p:nvSpPr>
            <p:cNvPr id="7" name="Text 4">
              <a:extLst>
                <a:ext uri="{FF2B5EF4-FFF2-40B4-BE49-F238E27FC236}">
                  <a16:creationId xmlns:a16="http://schemas.microsoft.com/office/drawing/2014/main" id="{82C8737D-C186-5A83-2931-61E3F85A33C4}"/>
                </a:ext>
              </a:extLst>
            </p:cNvPr>
            <p:cNvSpPr/>
            <p:nvPr/>
          </p:nvSpPr>
          <p:spPr>
            <a:xfrm>
              <a:off x="2072771" y="1929953"/>
              <a:ext cx="7044110" cy="3747180"/>
            </a:xfrm>
            <a:prstGeom prst="rect">
              <a:avLst/>
            </a:prstGeom>
            <a:noFill/>
            <a:ln/>
          </p:spPr>
          <p:txBody>
            <a:bodyPr wrap="square" lIns="91440" tIns="0" rIns="0" bIns="0" rtlCol="0" anchor="t" anchorCtr="0">
              <a:spAutoFit/>
            </a:bodyPr>
            <a:lstStyle/>
            <a:p>
              <a:pPr marL="0" indent="0">
                <a:spcBef>
                  <a:spcPts val="1800"/>
                </a:spcBef>
                <a:buFont typeface="Arial"/>
                <a:buNone/>
              </a:pPr>
              <a:r>
                <a:rPr lang="en-US" sz="2400" b="1" dirty="0">
                  <a:solidFill>
                    <a:schemeClr val="accent4"/>
                  </a:solidFill>
                  <a:latin typeface="+mj-lt"/>
                </a:rPr>
                <a:t>Day 0</a:t>
              </a:r>
            </a:p>
            <a:p>
              <a:pPr marL="36576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/>
                  <a:cs typeface="Arial"/>
                  <a:sym typeface="Arial"/>
                </a:rPr>
                <a:t>Submission: </a:t>
              </a:r>
              <a:r>
                <a:rPr kumimoji="0" lang="en-US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City submits event information &amp; application.</a:t>
              </a:r>
            </a:p>
            <a:p>
              <a:pPr>
                <a:spcBef>
                  <a:spcPts val="2700"/>
                </a:spcBef>
              </a:pPr>
              <a:r>
                <a:rPr lang="en-US" sz="2400" b="1" dirty="0">
                  <a:solidFill>
                    <a:schemeClr val="accent4"/>
                  </a:solidFill>
                  <a:latin typeface="+mj-lt"/>
                </a:rPr>
                <a:t>7 – 14 Days</a:t>
              </a:r>
            </a:p>
            <a:p>
              <a:pPr marL="365760" lvl="0">
                <a:defRPr/>
              </a:pPr>
              <a:r>
                <a:rPr lang="en-US" sz="2000" b="1" dirty="0">
                  <a:latin typeface="Century Gothic"/>
                </a:rPr>
                <a:t>Quote: </a:t>
              </a:r>
              <a:r>
                <a:rPr lang="en-US" sz="2000" i="1" dirty="0"/>
                <a:t>Carrier reviews &amp; provides a quote/terms.</a:t>
              </a:r>
            </a:p>
            <a:p>
              <a:pPr>
                <a:spcBef>
                  <a:spcPts val="2700"/>
                </a:spcBef>
              </a:pPr>
              <a:r>
                <a:rPr lang="en-US" sz="2400" b="1" dirty="0">
                  <a:solidFill>
                    <a:schemeClr val="accent4"/>
                  </a:solidFill>
                  <a:latin typeface="+mj-lt"/>
                </a:rPr>
                <a:t>14-21 Days</a:t>
              </a:r>
            </a:p>
            <a:p>
              <a:pPr marL="365760" lvl="0">
                <a:defRPr/>
              </a:pPr>
              <a:r>
                <a:rPr lang="en-US" sz="2000" b="1" dirty="0">
                  <a:latin typeface="Century Gothic"/>
                </a:rPr>
                <a:t>Binding: </a:t>
              </a:r>
              <a:r>
                <a:rPr lang="en-US" sz="2000" i="1" dirty="0"/>
                <a:t>Acceptance &amp; payment binds coverage.</a:t>
              </a:r>
            </a:p>
            <a:p>
              <a:pPr>
                <a:spcBef>
                  <a:spcPts val="2700"/>
                </a:spcBef>
              </a:pPr>
              <a:r>
                <a:rPr lang="en-US" sz="2400" b="1" dirty="0">
                  <a:solidFill>
                    <a:schemeClr val="accent4"/>
                  </a:solidFill>
                  <a:latin typeface="+mj-lt"/>
                </a:rPr>
                <a:t>21-23 Days</a:t>
              </a:r>
            </a:p>
            <a:p>
              <a:pPr marL="365760" lvl="0">
                <a:defRPr/>
              </a:pPr>
              <a:r>
                <a:rPr lang="en-US" sz="2000" b="1" dirty="0">
                  <a:latin typeface="Century Gothic"/>
                </a:rPr>
                <a:t>Certificate: </a:t>
              </a:r>
              <a:r>
                <a:rPr lang="en-US" sz="2000" i="1" dirty="0"/>
                <a:t>Certificate of insurance issued.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E15D62A-93C7-474F-BD56-6E72D66A9FCD}"/>
                </a:ext>
              </a:extLst>
            </p:cNvPr>
            <p:cNvGrpSpPr/>
            <p:nvPr/>
          </p:nvGrpSpPr>
          <p:grpSpPr>
            <a:xfrm>
              <a:off x="1363377" y="1860250"/>
              <a:ext cx="588630" cy="3663449"/>
              <a:chOff x="1363377" y="2067276"/>
              <a:chExt cx="588630" cy="3663449"/>
            </a:xfrm>
          </p:grpSpPr>
          <p:sp>
            <p:nvSpPr>
              <p:cNvPr id="10" name="Shape 7">
                <a:extLst>
                  <a:ext uri="{FF2B5EF4-FFF2-40B4-BE49-F238E27FC236}">
                    <a16:creationId xmlns:a16="http://schemas.microsoft.com/office/drawing/2014/main" id="{B2DD12F8-143B-49BD-E80B-6D49F17E04A0}"/>
                  </a:ext>
                </a:extLst>
              </p:cNvPr>
              <p:cNvSpPr/>
              <p:nvPr/>
            </p:nvSpPr>
            <p:spPr>
              <a:xfrm>
                <a:off x="1657692" y="2726903"/>
                <a:ext cx="0" cy="294315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prstDash val="dash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Shape 13">
                <a:extLst>
                  <a:ext uri="{FF2B5EF4-FFF2-40B4-BE49-F238E27FC236}">
                    <a16:creationId xmlns:a16="http://schemas.microsoft.com/office/drawing/2014/main" id="{E34B3A61-927C-3B6F-1477-E08406874981}"/>
                  </a:ext>
                </a:extLst>
              </p:cNvPr>
              <p:cNvSpPr/>
              <p:nvPr/>
            </p:nvSpPr>
            <p:spPr>
              <a:xfrm>
                <a:off x="1657692" y="3751843"/>
                <a:ext cx="0" cy="294315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prstDash val="dash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Shape 19">
                <a:extLst>
                  <a:ext uri="{FF2B5EF4-FFF2-40B4-BE49-F238E27FC236}">
                    <a16:creationId xmlns:a16="http://schemas.microsoft.com/office/drawing/2014/main" id="{D301CB5F-5B46-D038-BB16-54969CD23130}"/>
                  </a:ext>
                </a:extLst>
              </p:cNvPr>
              <p:cNvSpPr/>
              <p:nvPr/>
            </p:nvSpPr>
            <p:spPr>
              <a:xfrm>
                <a:off x="1657692" y="4776783"/>
                <a:ext cx="0" cy="294315"/>
              </a:xfrm>
              <a:prstGeom prst="line">
                <a:avLst/>
              </a:prstGeom>
              <a:noFill/>
              <a:ln w="25400">
                <a:solidFill>
                  <a:schemeClr val="accent2"/>
                </a:solidFill>
                <a:prstDash val="dash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77350561-5CD5-05D3-02F5-98B1871C32B7}"/>
                  </a:ext>
                </a:extLst>
              </p:cNvPr>
              <p:cNvGrpSpPr/>
              <p:nvPr/>
            </p:nvGrpSpPr>
            <p:grpSpPr>
              <a:xfrm>
                <a:off x="1363378" y="2067276"/>
                <a:ext cx="588629" cy="588629"/>
                <a:chOff x="2426957" y="2381436"/>
                <a:chExt cx="588629" cy="588629"/>
              </a:xfrm>
            </p:grpSpPr>
            <p:sp>
              <p:nvSpPr>
                <p:cNvPr id="6" name="Shape 2">
                  <a:extLst>
                    <a:ext uri="{FF2B5EF4-FFF2-40B4-BE49-F238E27FC236}">
                      <a16:creationId xmlns:a16="http://schemas.microsoft.com/office/drawing/2014/main" id="{2BE4C8B6-199F-ACB7-D8B7-11F3CD5BAAEB}"/>
                    </a:ext>
                  </a:extLst>
                </p:cNvPr>
                <p:cNvSpPr/>
                <p:nvPr/>
              </p:nvSpPr>
              <p:spPr>
                <a:xfrm>
                  <a:off x="2426957" y="2381436"/>
                  <a:ext cx="588629" cy="588629"/>
                </a:xfrm>
                <a:prstGeom prst="ellipse">
                  <a:avLst/>
                </a:prstGeom>
                <a:solidFill>
                  <a:schemeClr val="accent1"/>
                </a:solidFill>
                <a:ln/>
              </p:spPr>
              <p:txBody>
                <a:bodyPr/>
                <a:lstStyle/>
                <a:p>
                  <a:endParaRPr lang="en-US" sz="1800" b="1" dirty="0">
                    <a:solidFill>
                      <a:schemeClr val="accent3"/>
                    </a:solidFill>
                    <a:latin typeface="+mj-lt"/>
                  </a:endParaRPr>
                </a:p>
              </p:txBody>
            </p:sp>
            <p:sp>
              <p:nvSpPr>
                <p:cNvPr id="26" name="Text 3">
                  <a:extLst>
                    <a:ext uri="{FF2B5EF4-FFF2-40B4-BE49-F238E27FC236}">
                      <a16:creationId xmlns:a16="http://schemas.microsoft.com/office/drawing/2014/main" id="{F227AD14-944E-92F9-30A5-543A95BDBAE0}"/>
                    </a:ext>
                  </a:extLst>
                </p:cNvPr>
                <p:cNvSpPr/>
                <p:nvPr/>
              </p:nvSpPr>
              <p:spPr>
                <a:xfrm>
                  <a:off x="2426957" y="2493004"/>
                  <a:ext cx="588629" cy="365492"/>
                </a:xfrm>
                <a:prstGeom prst="rect">
                  <a:avLst/>
                </a:prstGeom>
                <a:noFill/>
                <a:ln/>
              </p:spPr>
              <p:txBody>
                <a:bodyPr wrap="square" tIns="91440" bIns="91440" rtlCol="0" anchor="ctr"/>
                <a:lstStyle/>
                <a:p>
                  <a:pPr marL="0" indent="0" algn="ctr">
                    <a:buNone/>
                  </a:pPr>
                  <a:r>
                    <a:rPr lang="en-US" sz="2400" b="1" dirty="0">
                      <a:solidFill>
                        <a:srgbClr val="FFFFFF"/>
                      </a:solidFill>
                      <a:latin typeface="+mj-lt"/>
                    </a:rPr>
                    <a:t>1</a:t>
                  </a:r>
                  <a:endParaRPr lang="en-US" sz="2400" dirty="0">
                    <a:latin typeface="+mj-lt"/>
                  </a:endParaRPr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AEB5F6DD-716A-A185-64ED-A1B24D1430FE}"/>
                  </a:ext>
                </a:extLst>
              </p:cNvPr>
              <p:cNvGrpSpPr/>
              <p:nvPr/>
            </p:nvGrpSpPr>
            <p:grpSpPr>
              <a:xfrm>
                <a:off x="1363378" y="3092216"/>
                <a:ext cx="588629" cy="588629"/>
                <a:chOff x="2314785" y="3313433"/>
                <a:chExt cx="588629" cy="588629"/>
              </a:xfrm>
            </p:grpSpPr>
            <p:sp>
              <p:nvSpPr>
                <p:cNvPr id="11" name="Shape 8">
                  <a:extLst>
                    <a:ext uri="{FF2B5EF4-FFF2-40B4-BE49-F238E27FC236}">
                      <a16:creationId xmlns:a16="http://schemas.microsoft.com/office/drawing/2014/main" id="{4E02E352-051B-B586-3990-6811B847CBE5}"/>
                    </a:ext>
                  </a:extLst>
                </p:cNvPr>
                <p:cNvSpPr/>
                <p:nvPr/>
              </p:nvSpPr>
              <p:spPr>
                <a:xfrm>
                  <a:off x="2314785" y="3313433"/>
                  <a:ext cx="588629" cy="588629"/>
                </a:xfrm>
                <a:prstGeom prst="ellipse">
                  <a:avLst/>
                </a:prstGeom>
                <a:solidFill>
                  <a:schemeClr val="accent1"/>
                </a:solidFill>
                <a:ln/>
              </p:spPr>
              <p:txBody>
                <a:bodyPr/>
                <a:lstStyle/>
                <a:p>
                  <a:endParaRPr lang="en-US" sz="1800" b="1">
                    <a:latin typeface="+mj-lt"/>
                  </a:endParaRPr>
                </a:p>
              </p:txBody>
            </p:sp>
            <p:sp>
              <p:nvSpPr>
                <p:cNvPr id="27" name="Text 9">
                  <a:extLst>
                    <a:ext uri="{FF2B5EF4-FFF2-40B4-BE49-F238E27FC236}">
                      <a16:creationId xmlns:a16="http://schemas.microsoft.com/office/drawing/2014/main" id="{D72C0A8C-EEA2-7AF2-30E0-854806466897}"/>
                    </a:ext>
                  </a:extLst>
                </p:cNvPr>
                <p:cNvSpPr/>
                <p:nvPr/>
              </p:nvSpPr>
              <p:spPr>
                <a:xfrm>
                  <a:off x="2314785" y="3406727"/>
                  <a:ext cx="588629" cy="402041"/>
                </a:xfrm>
                <a:prstGeom prst="rect">
                  <a:avLst/>
                </a:prstGeom>
                <a:noFill/>
                <a:ln/>
              </p:spPr>
              <p:txBody>
                <a:bodyPr wrap="square" tIns="91440" bIns="91440" rtlCol="0" anchor="ctr"/>
                <a:lstStyle/>
                <a:p>
                  <a:pPr marL="0" indent="0" algn="ctr">
                    <a:buNone/>
                  </a:pPr>
                  <a:r>
                    <a:rPr lang="en-US" sz="2400" b="1" dirty="0">
                      <a:solidFill>
                        <a:srgbClr val="FFFFFF"/>
                      </a:solidFill>
                      <a:latin typeface="+mj-lt"/>
                    </a:rPr>
                    <a:t>2</a:t>
                  </a:r>
                  <a:endParaRPr lang="en-US" sz="2400" dirty="0">
                    <a:latin typeface="+mj-lt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EE4D8F32-BB2F-A49D-93AC-D8B2F62569BE}"/>
                  </a:ext>
                </a:extLst>
              </p:cNvPr>
              <p:cNvGrpSpPr/>
              <p:nvPr/>
            </p:nvGrpSpPr>
            <p:grpSpPr>
              <a:xfrm>
                <a:off x="1363378" y="4117156"/>
                <a:ext cx="588629" cy="588629"/>
                <a:chOff x="1252700" y="3965772"/>
                <a:chExt cx="588629" cy="588629"/>
              </a:xfrm>
            </p:grpSpPr>
            <p:sp>
              <p:nvSpPr>
                <p:cNvPr id="16" name="Shape 14">
                  <a:extLst>
                    <a:ext uri="{FF2B5EF4-FFF2-40B4-BE49-F238E27FC236}">
                      <a16:creationId xmlns:a16="http://schemas.microsoft.com/office/drawing/2014/main" id="{5E24EE2B-68A4-14E8-DC88-32B053E34D9B}"/>
                    </a:ext>
                  </a:extLst>
                </p:cNvPr>
                <p:cNvSpPr/>
                <p:nvPr/>
              </p:nvSpPr>
              <p:spPr>
                <a:xfrm>
                  <a:off x="1252700" y="3965772"/>
                  <a:ext cx="588629" cy="588629"/>
                </a:xfrm>
                <a:prstGeom prst="ellipse">
                  <a:avLst/>
                </a:prstGeom>
                <a:solidFill>
                  <a:schemeClr val="accent1"/>
                </a:solidFill>
                <a:ln/>
              </p:spPr>
              <p:txBody>
                <a:bodyPr/>
                <a:lstStyle/>
                <a:p>
                  <a:endParaRPr lang="en-US" sz="1800" b="1">
                    <a:latin typeface="+mj-lt"/>
                  </a:endParaRPr>
                </a:p>
              </p:txBody>
            </p:sp>
            <p:sp>
              <p:nvSpPr>
                <p:cNvPr id="28" name="Text 15">
                  <a:extLst>
                    <a:ext uri="{FF2B5EF4-FFF2-40B4-BE49-F238E27FC236}">
                      <a16:creationId xmlns:a16="http://schemas.microsoft.com/office/drawing/2014/main" id="{06CE9E06-26CC-19B1-2EC2-A87464550624}"/>
                    </a:ext>
                  </a:extLst>
                </p:cNvPr>
                <p:cNvSpPr/>
                <p:nvPr/>
              </p:nvSpPr>
              <p:spPr>
                <a:xfrm>
                  <a:off x="1252700" y="4059066"/>
                  <a:ext cx="588629" cy="402041"/>
                </a:xfrm>
                <a:prstGeom prst="rect">
                  <a:avLst/>
                </a:prstGeom>
                <a:noFill/>
                <a:ln/>
              </p:spPr>
              <p:txBody>
                <a:bodyPr wrap="square" tIns="91440" bIns="91440" rtlCol="0" anchor="ctr"/>
                <a:lstStyle/>
                <a:p>
                  <a:pPr marL="0" indent="0" algn="ctr">
                    <a:buNone/>
                  </a:pPr>
                  <a:r>
                    <a:rPr lang="en-US" sz="2400" b="1" dirty="0">
                      <a:solidFill>
                        <a:srgbClr val="FFFFFF"/>
                      </a:solidFill>
                      <a:latin typeface="+mj-lt"/>
                    </a:rPr>
                    <a:t>3</a:t>
                  </a:r>
                  <a:endParaRPr lang="en-US" sz="2400" dirty="0">
                    <a:latin typeface="+mj-lt"/>
                  </a:endParaRP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70C40105-C7AC-FA4D-420F-C2DA8110E475}"/>
                  </a:ext>
                </a:extLst>
              </p:cNvPr>
              <p:cNvGrpSpPr/>
              <p:nvPr/>
            </p:nvGrpSpPr>
            <p:grpSpPr>
              <a:xfrm>
                <a:off x="1363377" y="5142096"/>
                <a:ext cx="588630" cy="588629"/>
                <a:chOff x="1474055" y="5142096"/>
                <a:chExt cx="588630" cy="588629"/>
              </a:xfrm>
            </p:grpSpPr>
            <p:sp>
              <p:nvSpPr>
                <p:cNvPr id="21" name="Shape 20">
                  <a:extLst>
                    <a:ext uri="{FF2B5EF4-FFF2-40B4-BE49-F238E27FC236}">
                      <a16:creationId xmlns:a16="http://schemas.microsoft.com/office/drawing/2014/main" id="{46CE5620-9543-CB20-AEB5-0D5272A39316}"/>
                    </a:ext>
                  </a:extLst>
                </p:cNvPr>
                <p:cNvSpPr/>
                <p:nvPr/>
              </p:nvSpPr>
              <p:spPr>
                <a:xfrm>
                  <a:off x="1474055" y="5142096"/>
                  <a:ext cx="588629" cy="588629"/>
                </a:xfrm>
                <a:prstGeom prst="ellipse">
                  <a:avLst/>
                </a:prstGeom>
                <a:solidFill>
                  <a:schemeClr val="accent1"/>
                </a:solidFill>
                <a:ln/>
              </p:spPr>
              <p:txBody>
                <a:bodyPr/>
                <a:lstStyle/>
                <a:p>
                  <a:endParaRPr lang="en-US" sz="1800" b="1">
                    <a:latin typeface="+mj-lt"/>
                  </a:endParaRPr>
                </a:p>
              </p:txBody>
            </p:sp>
            <p:sp>
              <p:nvSpPr>
                <p:cNvPr id="29" name="Text 21">
                  <a:extLst>
                    <a:ext uri="{FF2B5EF4-FFF2-40B4-BE49-F238E27FC236}">
                      <a16:creationId xmlns:a16="http://schemas.microsoft.com/office/drawing/2014/main" id="{FFE2538F-D201-5210-3C7F-E966B2E692BC}"/>
                    </a:ext>
                  </a:extLst>
                </p:cNvPr>
                <p:cNvSpPr/>
                <p:nvPr/>
              </p:nvSpPr>
              <p:spPr>
                <a:xfrm>
                  <a:off x="1474056" y="5235391"/>
                  <a:ext cx="588629" cy="402041"/>
                </a:xfrm>
                <a:prstGeom prst="rect">
                  <a:avLst/>
                </a:prstGeom>
                <a:noFill/>
                <a:ln/>
              </p:spPr>
              <p:txBody>
                <a:bodyPr wrap="square" tIns="91440" bIns="91440" rtlCol="0" anchor="ctr"/>
                <a:lstStyle/>
                <a:p>
                  <a:pPr marL="0" indent="0" algn="ctr">
                    <a:buNone/>
                  </a:pPr>
                  <a:r>
                    <a:rPr lang="en-US" sz="2400" b="1" dirty="0">
                      <a:solidFill>
                        <a:schemeClr val="bg1"/>
                      </a:solidFill>
                      <a:latin typeface="+mj-lt"/>
                    </a:rPr>
                    <a:t>4</a:t>
                  </a:r>
                  <a:endParaRPr lang="en-US" sz="24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</p:grpSp>
      </p:grpSp>
      <p:sp>
        <p:nvSpPr>
          <p:cNvPr id="4" name="Circle 5"/>
          <p:cNvSpPr/>
          <p:nvPr/>
        </p:nvSpPr>
        <p:spPr>
          <a:xfrm>
            <a:off x="2219249" y="6085000"/>
            <a:ext cx="588629" cy="588629"/>
          </a:xfrm>
          <a:prstGeom prst="ellipse">
            <a:avLst/>
          </a:prstGeom>
          <a:solidFill>
            <a:schemeClr val="accent1"/>
          </a:solidFill>
          <a:ln/>
        </p:spPr>
        <p:txBody>
          <a:bodyPr wrap="square" tIns="91440" bIns="9144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809067-CD1C-7211-2AF3-410C7C6DC26F}"/>
              </a:ext>
            </a:extLst>
          </p:cNvPr>
          <p:cNvSpPr txBox="1"/>
          <p:nvPr/>
        </p:nvSpPr>
        <p:spPr>
          <a:xfrm>
            <a:off x="3048719" y="6075000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700"/>
              </a:spcBef>
            </a:pPr>
            <a:r>
              <a:rPr lang="en-US" sz="2400" b="1" dirty="0">
                <a:solidFill>
                  <a:schemeClr val="accent4"/>
                </a:solidFill>
                <a:latin typeface="+mj-lt"/>
              </a:rPr>
              <a:t>The rest of your Days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D7A275-6C1C-0B75-2BCD-3971BC219C7B}"/>
              </a:ext>
            </a:extLst>
          </p:cNvPr>
          <p:cNvSpPr txBox="1"/>
          <p:nvPr/>
        </p:nvSpPr>
        <p:spPr>
          <a:xfrm>
            <a:off x="2928642" y="6444000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760" lvl="0">
              <a:defRPr/>
            </a:pPr>
            <a:r>
              <a:rPr lang="en-US" sz="1400" b="1" dirty="0">
                <a:latin typeface="Century Gothic"/>
              </a:rPr>
              <a:t>Everlasting joy: </a:t>
            </a:r>
            <a:r>
              <a:rPr lang="en-US" sz="1400" i="1" dirty="0"/>
              <a:t>You feel good knowing that you did the right thing</a:t>
            </a:r>
          </a:p>
        </p:txBody>
      </p:sp>
    </p:spTree>
    <p:extLst>
      <p:ext uri="{BB962C8B-B14F-4D97-AF65-F5344CB8AC3E}">
        <p14:creationId xmlns:p14="http://schemas.microsoft.com/office/powerpoint/2010/main" val="74338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6C1BA9-FD48-9D01-89E0-1EFB3B85A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61415-94E1-F527-80AA-3D631C616DD5}"/>
              </a:ext>
            </a:extLst>
          </p:cNvPr>
          <p:cNvSpPr txBox="1">
            <a:spLocks/>
          </p:cNvSpPr>
          <p:nvPr/>
        </p:nvSpPr>
        <p:spPr>
          <a:xfrm>
            <a:off x="1" y="1604513"/>
            <a:ext cx="5108488" cy="2899255"/>
          </a:xfrm>
          <a:prstGeom prst="rect">
            <a:avLst/>
          </a:prstGeom>
        </p:spPr>
        <p:txBody>
          <a:bodyPr vert="horz" wrap="square" lIns="640080" tIns="457200" rIns="36576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dirty="0"/>
              <a:t>Best Practices: </a:t>
            </a:r>
            <a:r>
              <a:rPr lang="en-US" b="0" dirty="0"/>
              <a:t>When to Secure Coverage</a:t>
            </a: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EB1DE8DD-F240-8D13-657C-61CC083E8516}"/>
              </a:ext>
            </a:extLst>
          </p:cNvPr>
          <p:cNvSpPr/>
          <p:nvPr/>
        </p:nvSpPr>
        <p:spPr>
          <a:xfrm>
            <a:off x="5426014" y="586290"/>
            <a:ext cx="6193766" cy="1708160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182880" tIns="91440" rIns="182880" bIns="18288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✓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/>
                <a:cs typeface="Arial"/>
                <a:sym typeface="Arial"/>
              </a:rPr>
              <a:t>Recommended: 2-4 Weeks Before The Event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cs typeface="Arial"/>
              <a:sym typeface="Arial"/>
            </a:endParaRPr>
          </a:p>
          <a:p>
            <a:pPr marL="457200" indent="-182880">
              <a:spcAft>
                <a:spcPts val="600"/>
              </a:spcAft>
              <a:buClr>
                <a:schemeClr val="bg1"/>
              </a:buClr>
              <a:buSzPct val="10000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Allows time for proper underwriting review</a:t>
            </a:r>
          </a:p>
          <a:p>
            <a:pPr marL="457200" indent="-182880">
              <a:spcAft>
                <a:spcPts val="600"/>
              </a:spcAft>
              <a:buClr>
                <a:schemeClr val="bg1"/>
              </a:buClr>
              <a:buSzPct val="10000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Avoids rush fees or limited carrier availability</a:t>
            </a:r>
          </a:p>
          <a:p>
            <a:pPr marL="457200" indent="-182880">
              <a:spcAft>
                <a:spcPts val="600"/>
              </a:spcAft>
              <a:buClr>
                <a:schemeClr val="bg1"/>
              </a:buClr>
              <a:buSzPct val="100000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Enables negotiation of terms if needed</a:t>
            </a: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6A9CE8B7-73CB-90D8-355A-C83341B7EA3C}"/>
              </a:ext>
            </a:extLst>
          </p:cNvPr>
          <p:cNvSpPr/>
          <p:nvPr/>
        </p:nvSpPr>
        <p:spPr>
          <a:xfrm>
            <a:off x="5426015" y="2836530"/>
            <a:ext cx="6193765" cy="1615827"/>
          </a:xfrm>
          <a:prstGeom prst="rect">
            <a:avLst/>
          </a:prstGeom>
          <a:solidFill>
            <a:schemeClr val="accent2"/>
          </a:solidFill>
          <a:ln/>
        </p:spPr>
        <p:txBody>
          <a:bodyPr wrap="square" lIns="182880" tIns="91440" rIns="182880" bIns="182880" rtlCol="0" anchor="ctr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</a:rPr>
              <a:t>⚠ 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Acceptable: 3-7 Days Before The Event</a:t>
            </a:r>
          </a:p>
          <a:p>
            <a:pPr marL="457200" lvl="0" indent="-182880" defTabSz="914400" eaLnBrk="1" fontAlgn="auto" latinLnBrk="0" hangingPunct="1">
              <a:spcAft>
                <a:spcPts val="600"/>
              </a:spcAft>
              <a:buClr>
                <a:schemeClr val="bg1"/>
              </a:buClr>
              <a:buSzPct val="100000"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bg1"/>
                </a:solidFill>
              </a:rPr>
              <a:t>May limit carrier options</a:t>
            </a:r>
          </a:p>
          <a:p>
            <a:pPr marL="457200" lvl="0" indent="-182880" defTabSz="914400" eaLnBrk="1" fontAlgn="auto" latinLnBrk="0" hangingPunct="1">
              <a:spcAft>
                <a:spcPts val="600"/>
              </a:spcAft>
              <a:buClr>
                <a:schemeClr val="bg1"/>
              </a:buClr>
              <a:buSzPct val="100000"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bg1"/>
                </a:solidFill>
              </a:rPr>
              <a:t>Could result in higher premiums</a:t>
            </a:r>
          </a:p>
          <a:p>
            <a:pPr marL="457200" lvl="0" indent="-182880" defTabSz="914400" eaLnBrk="1" fontAlgn="auto" latinLnBrk="0" hangingPunct="1">
              <a:spcAft>
                <a:spcPts val="600"/>
              </a:spcAft>
              <a:buClr>
                <a:schemeClr val="bg1"/>
              </a:buClr>
              <a:buSzPct val="100000"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bg1"/>
                </a:solidFill>
              </a:rPr>
              <a:t>Less time to address underwriting questions</a:t>
            </a: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3DA14AE1-597C-7B71-BC90-780EE9A773F3}"/>
              </a:ext>
            </a:extLst>
          </p:cNvPr>
          <p:cNvSpPr/>
          <p:nvPr/>
        </p:nvSpPr>
        <p:spPr>
          <a:xfrm>
            <a:off x="5426015" y="4994437"/>
            <a:ext cx="6193765" cy="1277273"/>
          </a:xfrm>
          <a:prstGeom prst="rect">
            <a:avLst/>
          </a:prstGeom>
          <a:solidFill>
            <a:schemeClr val="accent3"/>
          </a:solidFill>
          <a:ln/>
        </p:spPr>
        <p:txBody>
          <a:bodyPr wrap="square" lIns="182880" tIns="91440" rIns="182880" bIns="182880" rtlCol="0" anchor="ctr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bg1"/>
                </a:solidFill>
              </a:rPr>
              <a:t>✗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Not Recommended: Last-Minute 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(&lt; 3 Days)</a:t>
            </a:r>
          </a:p>
          <a:p>
            <a:pPr marL="457200" indent="-182880">
              <a:spcAft>
                <a:spcPts val="600"/>
              </a:spcAft>
              <a:buClr>
                <a:schemeClr val="bg1"/>
              </a:buClr>
              <a:buSzPct val="100000"/>
              <a:buFont typeface="Arial"/>
              <a:buChar char="•"/>
              <a:defRPr/>
            </a:pPr>
            <a:r>
              <a:rPr lang="en-US" sz="1800" dirty="0">
                <a:solidFill>
                  <a:schemeClr val="bg1"/>
                </a:solidFill>
              </a:rPr>
              <a:t>Coverage may not be available or may be declined by carriers</a:t>
            </a:r>
          </a:p>
        </p:txBody>
      </p:sp>
    </p:spTree>
    <p:extLst>
      <p:ext uri="{BB962C8B-B14F-4D97-AF65-F5344CB8AC3E}">
        <p14:creationId xmlns:p14="http://schemas.microsoft.com/office/powerpoint/2010/main" val="2600194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A5798-D768-7413-D4B0-146ADD8E4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86CC2-F11D-5998-46D6-2874ED959157}"/>
              </a:ext>
            </a:extLst>
          </p:cNvPr>
          <p:cNvSpPr/>
          <p:nvPr/>
        </p:nvSpPr>
        <p:spPr>
          <a:xfrm>
            <a:off x="0" y="1698927"/>
            <a:ext cx="12192000" cy="5159073"/>
          </a:xfrm>
          <a:prstGeom prst="rect">
            <a:avLst/>
          </a:prstGeom>
        </p:spPr>
        <p:txBody>
          <a:bodyPr wrap="square" lIns="914400" tIns="228600" rIns="914400" bIns="0" numCol="1" spcCol="914400">
            <a:noAutofit/>
          </a:bodyPr>
          <a:lstStyle/>
          <a:p>
            <a:pPr marL="457200" marR="0" lvl="1" indent="-27432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55B814-4084-8B87-0817-89B0AF52B0E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79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800" dirty="0"/>
              <a:t>Common Policy Exclusions to Be Aware of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6F5490-F17C-29D4-1255-A9B78B351E3C}"/>
              </a:ext>
            </a:extLst>
          </p:cNvPr>
          <p:cNvSpPr/>
          <p:nvPr/>
        </p:nvSpPr>
        <p:spPr>
          <a:xfrm>
            <a:off x="0" y="2050000"/>
            <a:ext cx="12192000" cy="2350000"/>
          </a:xfrm>
          <a:prstGeom prst="rect">
            <a:avLst/>
          </a:prstGeom>
        </p:spPr>
        <p:txBody>
          <a:bodyPr wrap="square" lIns="640080" tIns="228600" rIns="640080" bIns="0" numCol="2" spcCol="457200">
            <a:noAutofit/>
          </a:bodyPr>
          <a:lstStyle/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Professional liability/errors &amp; omissions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Workers' compensation (employee injuries)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Pollution/environmental damage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Intentional acts or criminal activity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War, terrorism (sometimes can be added)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Cyber liability/data breaches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Aircraft, watercraft, autos (except incidental)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Pre-existing property damage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Communicable disease (varies by carrier)</a:t>
            </a:r>
          </a:p>
          <a:p>
            <a:pPr marL="274320" lvl="1" indent="-182880">
              <a:lnSpc>
                <a:spcPct val="107000"/>
              </a:lnSpc>
              <a:spcAft>
                <a:spcPts val="12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Certain extreme sports/high-risk activities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B20C11-A83E-8161-5573-B53BB6052AD0}"/>
              </a:ext>
            </a:extLst>
          </p:cNvPr>
          <p:cNvSpPr txBox="1"/>
          <p:nvPr/>
        </p:nvSpPr>
        <p:spPr>
          <a:xfrm>
            <a:off x="0" y="1280000"/>
            <a:ext cx="12496800" cy="886461"/>
          </a:xfrm>
          <a:prstGeom prst="rect">
            <a:avLst/>
          </a:prstGeom>
          <a:noFill/>
        </p:spPr>
        <p:txBody>
          <a:bodyPr wrap="square" lIns="640080" tIns="457200" rIns="640080">
            <a:spAutoFit/>
          </a:bodyPr>
          <a:lstStyle/>
          <a:p>
            <a:pPr marR="0" lvl="1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Standard exclusions found in most special event policies:</a:t>
            </a:r>
          </a:p>
        </p:txBody>
      </p:sp>
    </p:spTree>
    <p:extLst>
      <p:ext uri="{BB962C8B-B14F-4D97-AF65-F5344CB8AC3E}">
        <p14:creationId xmlns:p14="http://schemas.microsoft.com/office/powerpoint/2010/main" val="616251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BA23F-4CEF-B56A-5F59-82080D5D8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5B7A7CF-E195-F756-4215-BCF766CA0625}"/>
              </a:ext>
            </a:extLst>
          </p:cNvPr>
          <p:cNvSpPr/>
          <p:nvPr/>
        </p:nvSpPr>
        <p:spPr>
          <a:xfrm>
            <a:off x="0" y="1698927"/>
            <a:ext cx="12192000" cy="5159073"/>
          </a:xfrm>
          <a:prstGeom prst="rect">
            <a:avLst/>
          </a:prstGeom>
        </p:spPr>
        <p:txBody>
          <a:bodyPr wrap="square" lIns="914400" tIns="228600" rIns="914400" bIns="0" numCol="1" spcCol="914400">
            <a:noAutofit/>
          </a:bodyPr>
          <a:lstStyle/>
          <a:p>
            <a:pPr marL="457200" marR="0" lvl="1" indent="-27432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483798-3814-1502-6319-EE078CFB410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79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800" dirty="0"/>
              <a:t>What Affects the Cost of Coverage?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059C9C-8321-6C9D-3C3D-6155AD6CE4A4}"/>
              </a:ext>
            </a:extLst>
          </p:cNvPr>
          <p:cNvSpPr txBox="1"/>
          <p:nvPr/>
        </p:nvSpPr>
        <p:spPr>
          <a:xfrm>
            <a:off x="0" y="876367"/>
            <a:ext cx="12496800" cy="793359"/>
          </a:xfrm>
          <a:prstGeom prst="rect">
            <a:avLst/>
          </a:prstGeom>
          <a:noFill/>
        </p:spPr>
        <p:txBody>
          <a:bodyPr wrap="square" lIns="640080" tIns="365760" rIns="640080" bIns="0">
            <a:spAutoFit/>
          </a:bodyPr>
          <a:lstStyle/>
          <a:p>
            <a:pPr marR="0" lvl="1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Key rating factors carriers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A104F2-1D56-2AD8-5B51-9686E8604FF0}"/>
              </a:ext>
            </a:extLst>
          </p:cNvPr>
          <p:cNvSpPr/>
          <p:nvPr/>
        </p:nvSpPr>
        <p:spPr>
          <a:xfrm>
            <a:off x="0" y="1626642"/>
            <a:ext cx="12192000" cy="3913024"/>
          </a:xfrm>
          <a:prstGeom prst="rect">
            <a:avLst/>
          </a:prstGeom>
        </p:spPr>
        <p:txBody>
          <a:bodyPr wrap="square" lIns="640080" tIns="182880" rIns="640080" bIns="0" numCol="2" spcCol="457200">
            <a:noAutofit/>
          </a:bodyPr>
          <a:lstStyle/>
          <a:p>
            <a:pPr marL="182880" lvl="1" defTabSz="914400" eaLnBrk="1" fontAlgn="auto" latinLnBrk="0" hangingPunct="1">
              <a:buClrTx/>
              <a:buSzPct val="95000"/>
              <a:tabLst/>
              <a:defRPr/>
            </a:pPr>
            <a:r>
              <a:rPr lang="en-US" sz="2000" b="1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Attendance </a:t>
            </a:r>
          </a:p>
          <a:p>
            <a:pPr marL="182880" lvl="1" defTabSz="914400" eaLnBrk="1" fontAlgn="auto" latinLnBrk="0" hangingPunct="1">
              <a:spcAft>
                <a:spcPts val="1200"/>
              </a:spcAft>
              <a:buClrTx/>
              <a:buSzPct val="95000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Larger crowds = higher premium</a:t>
            </a:r>
          </a:p>
          <a:p>
            <a:pPr marL="182880" lvl="1">
              <a:buClrTx/>
              <a:buSzPct val="95000"/>
              <a:defRPr/>
            </a:pPr>
            <a:r>
              <a:rPr lang="en-US" sz="2000" b="1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Event Type/Activities </a:t>
            </a:r>
          </a:p>
          <a:p>
            <a:pPr marL="182880" lvl="1">
              <a:spcAft>
                <a:spcPts val="1200"/>
              </a:spcAft>
              <a:buClrTx/>
              <a:buSzPct val="95000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Risk level varies (concert vs. farmer's market)</a:t>
            </a:r>
          </a:p>
          <a:p>
            <a:pPr marL="182880" lvl="1">
              <a:buClrTx/>
              <a:buSzPct val="95000"/>
              <a:defRPr/>
            </a:pPr>
            <a:r>
              <a:rPr lang="en-US" sz="2000" b="1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Alcohol Service </a:t>
            </a:r>
          </a:p>
          <a:p>
            <a:pPr marL="182880" lvl="1">
              <a:spcAft>
                <a:spcPts val="1200"/>
              </a:spcAft>
              <a:buClrTx/>
              <a:buSzPct val="95000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Significantly increases the premium if alcohol is served</a:t>
            </a:r>
          </a:p>
          <a:p>
            <a:pPr marL="182880" lvl="1">
              <a:buClrTx/>
              <a:buSzPct val="95000"/>
              <a:defRPr/>
            </a:pPr>
            <a:r>
              <a:rPr lang="en-US" sz="2000" b="1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Coverage Limits </a:t>
            </a:r>
          </a:p>
          <a:p>
            <a:pPr marL="182880" lvl="1">
              <a:spcAft>
                <a:spcPts val="1200"/>
              </a:spcAft>
              <a:buClrTx/>
              <a:buSzPct val="95000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Higher limits = higher premium</a:t>
            </a:r>
          </a:p>
          <a:p>
            <a:pPr marL="182880" lvl="1">
              <a:spcAft>
                <a:spcPts val="1200"/>
              </a:spcAft>
              <a:buClrTx/>
              <a:buSzPct val="95000"/>
              <a:defRPr/>
            </a:pPr>
            <a:endParaRPr lang="en-US" sz="2000" kern="1200" dirty="0">
              <a:solidFill>
                <a:schemeClr val="tx1"/>
              </a:solidFill>
              <a:ea typeface="+mn-ea"/>
              <a:cs typeface="Times New Roman" panose="02020603050405020304" pitchFamily="18" charset="0"/>
            </a:endParaRPr>
          </a:p>
          <a:p>
            <a:pPr marL="182880" lvl="1">
              <a:buClrTx/>
              <a:buSzPct val="95000"/>
              <a:defRPr/>
            </a:pPr>
            <a:r>
              <a:rPr lang="en-US" sz="2000" b="1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Duration </a:t>
            </a:r>
          </a:p>
          <a:p>
            <a:pPr marL="182880" lvl="1">
              <a:spcAft>
                <a:spcPts val="1200"/>
              </a:spcAft>
              <a:buClrTx/>
              <a:buSzPct val="95000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Multi-day events cost more than single-day events</a:t>
            </a:r>
          </a:p>
          <a:p>
            <a:pPr marL="182880" lvl="1">
              <a:buClrTx/>
              <a:buSzPct val="95000"/>
              <a:defRPr/>
            </a:pPr>
            <a:r>
              <a:rPr lang="en-US" sz="2000" b="1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Venue </a:t>
            </a:r>
          </a:p>
          <a:p>
            <a:pPr marL="182880" lvl="1">
              <a:spcAft>
                <a:spcPts val="1200"/>
              </a:spcAft>
              <a:buClrTx/>
              <a:buSzPct val="95000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Indoor vs. outdoor, public vs. private property</a:t>
            </a:r>
          </a:p>
          <a:p>
            <a:pPr marL="182880" lvl="1">
              <a:buClrTx/>
              <a:buSzPct val="95000"/>
              <a:defRPr/>
            </a:pPr>
            <a:r>
              <a:rPr lang="en-US" sz="2000" b="1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Claims History </a:t>
            </a:r>
          </a:p>
          <a:p>
            <a:pPr marL="182880" lvl="1">
              <a:spcAft>
                <a:spcPts val="1200"/>
              </a:spcAft>
              <a:buClrTx/>
              <a:buSzPct val="95000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Prior claims can impact pricing</a:t>
            </a:r>
          </a:p>
          <a:p>
            <a:pPr marL="182880" lvl="1">
              <a:buClrTx/>
              <a:buSzPct val="95000"/>
              <a:defRPr/>
            </a:pPr>
            <a:r>
              <a:rPr lang="en-US" sz="2000" b="1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Risk Controls </a:t>
            </a:r>
          </a:p>
          <a:p>
            <a:pPr marL="182880" lvl="1">
              <a:spcAft>
                <a:spcPts val="1200"/>
              </a:spcAft>
              <a:buClrTx/>
              <a:buSzPct val="95000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Security and safety measures may reduce costs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 27">
            <a:extLst>
              <a:ext uri="{FF2B5EF4-FFF2-40B4-BE49-F238E27FC236}">
                <a16:creationId xmlns:a16="http://schemas.microsoft.com/office/drawing/2014/main" id="{82FFEB95-EE82-6984-9103-03F181A23FEB}"/>
              </a:ext>
            </a:extLst>
          </p:cNvPr>
          <p:cNvSpPr/>
          <p:nvPr/>
        </p:nvSpPr>
        <p:spPr>
          <a:xfrm>
            <a:off x="0" y="5443465"/>
            <a:ext cx="12192000" cy="892552"/>
          </a:xfrm>
          <a:prstGeom prst="rect">
            <a:avLst/>
          </a:prstGeom>
          <a:noFill/>
          <a:ln/>
        </p:spPr>
        <p:txBody>
          <a:bodyPr wrap="square" lIns="640080" tIns="274320" rIns="64008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accent2"/>
                </a:solidFill>
                <a:latin typeface="+mj-lt"/>
              </a:rPr>
              <a:t>Typical range for municipal events: 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$750 – $10,000 per event depending on the exposures</a:t>
            </a:r>
          </a:p>
        </p:txBody>
      </p:sp>
    </p:spTree>
    <p:extLst>
      <p:ext uri="{BB962C8B-B14F-4D97-AF65-F5344CB8AC3E}">
        <p14:creationId xmlns:p14="http://schemas.microsoft.com/office/powerpoint/2010/main" val="2063981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0FFA7-7879-C6DF-8881-8E153F3C2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07B2082-97C7-4FCB-5DF9-23A6F5740289}"/>
              </a:ext>
            </a:extLst>
          </p:cNvPr>
          <p:cNvSpPr/>
          <p:nvPr/>
        </p:nvSpPr>
        <p:spPr>
          <a:xfrm>
            <a:off x="0" y="1698927"/>
            <a:ext cx="12192000" cy="5159073"/>
          </a:xfrm>
          <a:prstGeom prst="rect">
            <a:avLst/>
          </a:prstGeom>
        </p:spPr>
        <p:txBody>
          <a:bodyPr wrap="square" lIns="914400" tIns="228600" rIns="914400" bIns="0" numCol="1" spcCol="914400">
            <a:noAutofit/>
          </a:bodyPr>
          <a:lstStyle/>
          <a:p>
            <a:pPr marL="457200" marR="0" lvl="1" indent="-27432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B05DA8-CAC5-9787-D366-F880F469D52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602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600" dirty="0"/>
              <a:t>Additional Insured Coverage:</a:t>
            </a:r>
            <a:endParaRPr lang="en-US" sz="3600" b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2439BE-9B44-5BD9-EC91-DE7A8E91FA22}"/>
              </a:ext>
            </a:extLst>
          </p:cNvPr>
          <p:cNvSpPr/>
          <p:nvPr/>
        </p:nvSpPr>
        <p:spPr>
          <a:xfrm>
            <a:off x="0" y="1461814"/>
            <a:ext cx="12192000" cy="4066434"/>
          </a:xfrm>
          <a:prstGeom prst="rect">
            <a:avLst/>
          </a:prstGeom>
        </p:spPr>
        <p:txBody>
          <a:bodyPr wrap="square" lIns="640080" tIns="274320" rIns="640080" bIns="0" numCol="1" spcCol="914400">
            <a:spAutoFit/>
          </a:bodyPr>
          <a:lstStyle/>
          <a:p>
            <a:pPr marR="0" lvl="1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What is an Additional Insured?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 party (other than the named insured) who is granted coverage under the policy for liability arising from the event. Commonly required by venues, sponsors, or contracts.</a:t>
            </a:r>
          </a:p>
          <a:p>
            <a:pPr lvl="1">
              <a:spcBef>
                <a:spcPts val="1800"/>
              </a:spcBef>
              <a:spcAft>
                <a:spcPts val="600"/>
              </a:spcAft>
              <a:buClrTx/>
              <a:defRPr/>
            </a:pPr>
            <a:r>
              <a:rPr lang="en-US" sz="2400" b="1" kern="1200" dirty="0">
                <a:solidFill>
                  <a:schemeClr val="accent2"/>
                </a:solidFill>
                <a:latin typeface="+mj-lt"/>
                <a:ea typeface="+mn-ea"/>
                <a:cs typeface="Times New Roman" panose="02020603050405020304" pitchFamily="18" charset="0"/>
              </a:rPr>
              <a:t>Common Additional Insureds for Municipal Events: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Venue owners (parks, fairgrounds, private property owners)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Event sponsors or co-sponsors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Vendors and contractors (by contract)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County or state entities (if using public land)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Volunteer organizations involved in the event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C60F14A-E114-B07D-8405-5FE5B7F90887}"/>
              </a:ext>
            </a:extLst>
          </p:cNvPr>
          <p:cNvSpPr/>
          <p:nvPr/>
        </p:nvSpPr>
        <p:spPr>
          <a:xfrm>
            <a:off x="0" y="853714"/>
            <a:ext cx="12192000" cy="677108"/>
          </a:xfrm>
          <a:prstGeom prst="rect">
            <a:avLst/>
          </a:prstGeom>
          <a:noFill/>
          <a:ln/>
        </p:spPr>
        <p:txBody>
          <a:bodyPr wrap="square" lIns="640080" tIns="274320" rIns="640080" bIns="0" rtlCol="0" anchor="ctr">
            <a:spAutoFit/>
          </a:bodyPr>
          <a:lstStyle/>
          <a:p>
            <a:pPr marL="0" indent="0">
              <a:buNone/>
            </a:pPr>
            <a:r>
              <a:rPr lang="en-US" sz="2600" i="1" dirty="0">
                <a:solidFill>
                  <a:schemeClr val="tx1"/>
                </a:solidFill>
                <a:latin typeface="+mj-lt"/>
              </a:rPr>
              <a:t>Understanding additional insured endorsements</a:t>
            </a:r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2055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6D2F0-EE56-2BF8-6349-B94AAD16E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F524B3-63B8-2AF8-F9A3-9AE3F578385F}"/>
              </a:ext>
            </a:extLst>
          </p:cNvPr>
          <p:cNvSpPr/>
          <p:nvPr/>
        </p:nvSpPr>
        <p:spPr>
          <a:xfrm>
            <a:off x="0" y="1698927"/>
            <a:ext cx="12192000" cy="5159073"/>
          </a:xfrm>
          <a:prstGeom prst="rect">
            <a:avLst/>
          </a:prstGeom>
        </p:spPr>
        <p:txBody>
          <a:bodyPr wrap="square" lIns="914400" tIns="228600" rIns="914400" bIns="0" numCol="1" spcCol="914400">
            <a:noAutofit/>
          </a:bodyPr>
          <a:lstStyle/>
          <a:p>
            <a:pPr marL="457200" marR="0" lvl="1" indent="-27432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7C6897-8599-FC88-5706-BDDBB315E7F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514261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800" dirty="0"/>
              <a:t>Certificate of Insurance (COI): </a:t>
            </a:r>
            <a:br>
              <a:rPr lang="en-US" sz="3800" dirty="0"/>
            </a:br>
            <a:r>
              <a:rPr lang="en-US" sz="3800" b="0" dirty="0"/>
              <a:t>What it is &amp; why it matters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8FE53A-10E1-C5DF-B087-D99480906436}"/>
              </a:ext>
            </a:extLst>
          </p:cNvPr>
          <p:cNvSpPr/>
          <p:nvPr/>
        </p:nvSpPr>
        <p:spPr>
          <a:xfrm>
            <a:off x="0" y="1409359"/>
            <a:ext cx="12192000" cy="3197147"/>
          </a:xfrm>
          <a:prstGeom prst="rect">
            <a:avLst/>
          </a:prstGeom>
        </p:spPr>
        <p:txBody>
          <a:bodyPr wrap="square" lIns="640080" tIns="457200" rIns="640080" bIns="0" numCol="2" spcCol="914400">
            <a:noAutofit/>
          </a:bodyPr>
          <a:lstStyle/>
          <a:p>
            <a:pPr marR="0" lvl="1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Purpose of COI: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Proof of insurance coverage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Required by venues, sponsors, contracts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Shows coverage dates and limits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Lists additional insureds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Not the policy itself (summary only)</a:t>
            </a:r>
          </a:p>
          <a:p>
            <a:pPr marL="274320" lvl="1" indent="-182880" defTabSz="914400" eaLnBrk="1" fontAlgn="auto" latinLnBrk="0" hangingPunct="1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buClrTx/>
              <a:defRPr/>
            </a:pPr>
            <a:r>
              <a:rPr lang="en-US" sz="2400" b="1" kern="1200" dirty="0">
                <a:solidFill>
                  <a:schemeClr val="accent2"/>
                </a:solidFill>
                <a:latin typeface="+mj-lt"/>
                <a:ea typeface="+mn-ea"/>
                <a:cs typeface="Times New Roman" panose="02020603050405020304" pitchFamily="18" charset="0"/>
              </a:rPr>
              <a:t>What's on the COI: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Named insured (your city)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Policy number and dates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Coverage types and limits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Certificate holder (venue, etc.)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Additional insured status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Event description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ABDF1A-4FF0-86F1-0D69-C1012F467681}"/>
              </a:ext>
            </a:extLst>
          </p:cNvPr>
          <p:cNvSpPr txBox="1"/>
          <p:nvPr/>
        </p:nvSpPr>
        <p:spPr>
          <a:xfrm>
            <a:off x="0" y="5048531"/>
            <a:ext cx="12192000" cy="400110"/>
          </a:xfrm>
          <a:prstGeom prst="rect">
            <a:avLst/>
          </a:prstGeom>
          <a:noFill/>
        </p:spPr>
        <p:txBody>
          <a:bodyPr wrap="square" lIns="640080" rIns="640080">
            <a:sp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accent2"/>
                </a:solidFill>
                <a:latin typeface="+mj-lt"/>
              </a:rPr>
              <a:t>Typical turnaround: 1-2 business days after binding</a:t>
            </a:r>
            <a:endParaRPr lang="en-US" sz="20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2502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D75E4-DFAE-4590-2402-171ECDD52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E38422-73CA-BB35-0C70-0AB2712B2112}"/>
              </a:ext>
            </a:extLst>
          </p:cNvPr>
          <p:cNvSpPr/>
          <p:nvPr/>
        </p:nvSpPr>
        <p:spPr>
          <a:xfrm>
            <a:off x="0" y="1017434"/>
            <a:ext cx="12192000" cy="4739759"/>
          </a:xfrm>
          <a:prstGeom prst="rect">
            <a:avLst/>
          </a:prstGeom>
        </p:spPr>
        <p:txBody>
          <a:bodyPr wrap="square" lIns="640080" tIns="365760" rIns="640080" bIns="0" numCol="1" spcCol="914400">
            <a:spAutoFit/>
          </a:bodyPr>
          <a:lstStyle/>
          <a:p>
            <a:pPr marL="274320" lvl="1" indent="-182880">
              <a:spcAft>
                <a:spcPts val="24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300" kern="1200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Special event policies provide targeted coverage for time-limited, elevated-risk events</a:t>
            </a:r>
          </a:p>
          <a:p>
            <a:pPr marL="274320" lvl="1" indent="-182880">
              <a:spcAft>
                <a:spcPts val="24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300" kern="1200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Multiple policy types available: single event, annual programs, seasonal coverage</a:t>
            </a:r>
          </a:p>
          <a:p>
            <a:pPr marL="274320" lvl="1" indent="-182880">
              <a:spcAft>
                <a:spcPts val="24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300" kern="1200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Coverage options include GL, medical payments, liquor liability, and additional insureds</a:t>
            </a:r>
          </a:p>
          <a:p>
            <a:pPr marL="274320" lvl="1" indent="-182880">
              <a:spcAft>
                <a:spcPts val="24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300" kern="1200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Typical timeline: 2 – 3 weeks; best practice is to submit 2 – 4 weeks before the event</a:t>
            </a:r>
          </a:p>
          <a:p>
            <a:pPr marL="274320" lvl="1" indent="-182880">
              <a:spcAft>
                <a:spcPts val="24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300" kern="1200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Cost varies based on attendance, activities, alcohol, venue, and other risk factors</a:t>
            </a:r>
          </a:p>
          <a:p>
            <a:pPr marL="274320" lvl="1" indent="-182880">
              <a:spcAft>
                <a:spcPts val="24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300" kern="1200" dirty="0">
                <a:solidFill>
                  <a:schemeClr val="bg1"/>
                </a:solidFill>
                <a:ea typeface="+mn-ea"/>
                <a:cs typeface="Times New Roman" panose="02020603050405020304" pitchFamily="18" charset="0"/>
              </a:rPr>
              <a:t>Certificates of insurance issued for venues, sponsors, and contract requirements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012CB-FBEE-9DC2-643A-FC6C01EE0B1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3877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buClrTx/>
              <a:buFontTx/>
            </a:pPr>
            <a:r>
              <a:rPr lang="en-US" dirty="0">
                <a:solidFill>
                  <a:schemeClr val="bg1"/>
                </a:solidFill>
              </a:rPr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3613461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ADC065AF-A33C-34FF-DEE7-E0888E4B4C53}"/>
              </a:ext>
            </a:extLst>
          </p:cNvPr>
          <p:cNvSpPr txBox="1">
            <a:spLocks/>
          </p:cNvSpPr>
          <p:nvPr/>
        </p:nvSpPr>
        <p:spPr>
          <a:xfrm>
            <a:off x="353684" y="2320073"/>
            <a:ext cx="6849374" cy="2027639"/>
          </a:xfrm>
          <a:prstGeom prst="rect">
            <a:avLst/>
          </a:prstGeom>
        </p:spPr>
        <p:txBody>
          <a:bodyPr tIns="18288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gradFill>
                  <a:gsLst>
                    <a:gs pos="0">
                      <a:schemeClr val="bg2"/>
                    </a:gs>
                    <a:gs pos="55000">
                      <a:schemeClr val="accent3"/>
                    </a:gs>
                    <a:gs pos="100000">
                      <a:schemeClr val="accent2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 algn="ctr">
              <a:lnSpc>
                <a:spcPts val="7200"/>
              </a:lnSpc>
            </a:pPr>
            <a:r>
              <a:rPr lang="en-US" sz="7200" kern="0" dirty="0">
                <a:solidFill>
                  <a:schemeClr val="bg1"/>
                </a:solidFill>
              </a:rPr>
              <a:t>Questions </a:t>
            </a:r>
            <a:br>
              <a:rPr lang="en-US" sz="7200" kern="0" dirty="0">
                <a:solidFill>
                  <a:schemeClr val="bg1"/>
                </a:solidFill>
              </a:rPr>
            </a:br>
            <a:r>
              <a:rPr lang="en-US" sz="7200" kern="0" dirty="0">
                <a:solidFill>
                  <a:schemeClr val="bg1"/>
                </a:solidFill>
              </a:rPr>
              <a:t>&amp; Answers</a:t>
            </a:r>
            <a:endParaRPr lang="en-US" sz="5400" b="0" kern="0" dirty="0">
              <a:solidFill>
                <a:schemeClr val="bg1"/>
              </a:solidFill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53FCD1F-19D2-238C-AC7C-85642292364E}"/>
              </a:ext>
            </a:extLst>
          </p:cNvPr>
          <p:cNvSpPr txBox="1">
            <a:spLocks/>
          </p:cNvSpPr>
          <p:nvPr/>
        </p:nvSpPr>
        <p:spPr>
          <a:xfrm>
            <a:off x="353684" y="2122530"/>
            <a:ext cx="6849374" cy="249299"/>
          </a:xfrm>
          <a:prstGeom prst="rect">
            <a:avLst/>
          </a:prstGeom>
        </p:spPr>
        <p:txBody>
          <a:bodyPr vert="horz" wrap="square" lIns="914400" tIns="0" rIns="914400" bIns="0" rtlCol="0" anchor="b" anchorCtr="0">
            <a:sp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1" kern="1200" spc="6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600" normalizeH="0" baseline="0" noProof="0" dirty="0">
                <a:ln>
                  <a:noFill/>
                </a:ln>
                <a:solidFill>
                  <a:srgbClr val="20C4F4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Arial"/>
              </a:rPr>
              <a:t>THANK YOU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BAC5F333-F6D9-8AC7-9833-111A9BA58766}"/>
              </a:ext>
            </a:extLst>
          </p:cNvPr>
          <p:cNvPicPr/>
          <p:nvPr/>
        </p:nvPicPr>
        <p:blipFill>
          <a:blip r:embed="rId2"/>
          <a:srcRect/>
          <a:stretch/>
        </p:blipFill>
        <p:spPr>
          <a:xfrm>
            <a:off x="7969242" y="2320073"/>
            <a:ext cx="2473663" cy="151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74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086D5BB-D306-9B0A-3106-2854668091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197121"/>
              </p:ext>
            </p:extLst>
          </p:nvPr>
        </p:nvGraphicFramePr>
        <p:xfrm>
          <a:off x="3032760" y="1668846"/>
          <a:ext cx="6126480" cy="4174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9475">
                  <a:extLst>
                    <a:ext uri="{9D8B030D-6E8A-4147-A177-3AD203B41FA5}">
                      <a16:colId xmlns:a16="http://schemas.microsoft.com/office/drawing/2014/main" val="544314426"/>
                    </a:ext>
                  </a:extLst>
                </a:gridCol>
                <a:gridCol w="5787005">
                  <a:extLst>
                    <a:ext uri="{9D8B030D-6E8A-4147-A177-3AD203B41FA5}">
                      <a16:colId xmlns:a16="http://schemas.microsoft.com/office/drawing/2014/main" val="1364422885"/>
                    </a:ext>
                  </a:extLst>
                </a:gridCol>
              </a:tblGrid>
              <a:tr h="83480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How insurance carriers view special events</a:t>
                      </a:r>
                    </a:p>
                  </a:txBody>
                  <a:tcPr marR="0" marT="182880" marB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527322"/>
                  </a:ext>
                </a:extLst>
              </a:tr>
              <a:tr h="83480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Available Coverages</a:t>
                      </a:r>
                    </a:p>
                  </a:txBody>
                  <a:tcPr marR="0" marT="182880" marB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589473"/>
                  </a:ext>
                </a:extLst>
              </a:tr>
              <a:tr h="83480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What events can be covered</a:t>
                      </a:r>
                    </a:p>
                  </a:txBody>
                  <a:tcPr marR="0" marT="182880" marB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904500"/>
                  </a:ext>
                </a:extLst>
              </a:tr>
              <a:tr h="83480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Underwriting criteria and information needed</a:t>
                      </a:r>
                    </a:p>
                  </a:txBody>
                  <a:tcPr marR="0" marT="182880" marB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939411"/>
                  </a:ext>
                </a:extLst>
              </a:tr>
              <a:tr h="83480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Timeline and process for obtaining coverage</a:t>
                      </a:r>
                    </a:p>
                  </a:txBody>
                  <a:tcPr marR="0" marT="182880" marB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54669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3D9E2115-4E57-9844-B625-F57ACC5D370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54162"/>
          </a:xfrm>
          <a:prstGeom prst="rect">
            <a:avLst/>
          </a:prstGeom>
        </p:spPr>
        <p:txBody>
          <a:bodyPr vert="horz" lIns="685800" tIns="457200" rIns="68580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gradFill>
                  <a:gsLst>
                    <a:gs pos="0">
                      <a:schemeClr val="bg2"/>
                    </a:gs>
                    <a:gs pos="55000">
                      <a:schemeClr val="accent3"/>
                    </a:gs>
                    <a:gs pos="100000">
                      <a:schemeClr val="accent2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600" normalizeH="0" baseline="0" noProof="0" dirty="0">
                <a:ln>
                  <a:noFill/>
                </a:ln>
                <a:solidFill>
                  <a:srgbClr val="20C4F4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Arial"/>
              </a:rPr>
              <a:t>DISCUSSION TOPICS</a:t>
            </a:r>
            <a:br>
              <a:rPr kumimoji="0" lang="en-US" sz="4000" b="1" i="0" u="none" strike="noStrike" kern="1200" cap="none" spc="600" normalizeH="0" baseline="0" noProof="0" dirty="0">
                <a:ln>
                  <a:noFill/>
                </a:ln>
                <a:solidFill>
                  <a:srgbClr val="20C4F4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Arial"/>
              </a:rPr>
            </a:b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Arial"/>
              </a:rPr>
              <a:t>Today’s Agenda: 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Arial"/>
              </a:rPr>
              <a:t>Insurance Carrier Perspective</a:t>
            </a:r>
          </a:p>
        </p:txBody>
      </p:sp>
    </p:spTree>
    <p:extLst>
      <p:ext uri="{BB962C8B-B14F-4D97-AF65-F5344CB8AC3E}">
        <p14:creationId xmlns:p14="http://schemas.microsoft.com/office/powerpoint/2010/main" val="2591195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34928-12DE-D504-C08E-D4ACE99AC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2000" cy="6857999"/>
          </a:xfrm>
          <a:prstGeom prst="rect">
            <a:avLst/>
          </a:prstGeom>
        </p:spPr>
        <p:txBody>
          <a:bodyPr lIns="1828800" tIns="1371600" rIns="1828800" bIns="1371600" anchor="ctr" anchorCtr="0">
            <a:noAutofit/>
          </a:bodyPr>
          <a:lstStyle>
            <a:lvl1pPr marL="0" algn="r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  <a:defRPr lang="en-US" sz="1800" b="1" kern="1200" spc="600" noProof="0" dirty="0" smtClean="0">
                <a:solidFill>
                  <a:schemeClr val="accent3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The lonely feeling of being the only “grown-up”</a:t>
            </a:r>
            <a:br>
              <a:rPr kumimoji="0" lang="en-US" sz="50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600" b="1" i="0" u="none" strike="noStrike" kern="1200" cap="none" spc="600" normalizeH="0" baseline="0" noProof="0" dirty="0">
                <a:ln>
                  <a:noFill/>
                </a:ln>
                <a:solidFill>
                  <a:srgbClr val="20C4F4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"This is an insurance nightmare!"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https://www.youtube.com/shorts/KXc8FwlmR6c</a:t>
            </a:r>
            <a:endParaRPr kumimoji="0" lang="en-US" sz="1400" b="0" i="1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79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EF9EC-010F-7B50-63AF-A140C70EA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4825717-8465-62F9-6977-84EF073DB27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7999"/>
          </a:xfrm>
          <a:prstGeom prst="rect">
            <a:avLst/>
          </a:prstGeom>
        </p:spPr>
        <p:txBody>
          <a:bodyPr lIns="1828800" tIns="1371600" rIns="1828800" bIns="1371600" anchor="ctr" anchorCtr="0">
            <a:noAutofit/>
          </a:bodyPr>
          <a:lstStyle>
            <a:lvl1pPr marL="0" algn="r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  <a:defRPr lang="en-US" sz="1800" b="1" kern="1200" spc="600" noProof="0" dirty="0" smtClean="0">
                <a:solidFill>
                  <a:schemeClr val="accent3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Online Media 3" title="HOOK (1991)  – Peter Meets Rufio &amp; The Lost Boys">
            <a:hlinkClick r:id="" action="ppaction://media"/>
            <a:extLst>
              <a:ext uri="{FF2B5EF4-FFF2-40B4-BE49-F238E27FC236}">
                <a16:creationId xmlns:a16="http://schemas.microsoft.com/office/drawing/2014/main" id="{B36B7341-EFC1-C568-601D-64B5740163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6988" y="0"/>
            <a:ext cx="12138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4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AE3E5-914C-942B-7430-29DD61B8E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033D1D-0CB5-60C8-E109-39B6B4891CBB}"/>
              </a:ext>
            </a:extLst>
          </p:cNvPr>
          <p:cNvSpPr/>
          <p:nvPr/>
        </p:nvSpPr>
        <p:spPr>
          <a:xfrm>
            <a:off x="0" y="870640"/>
            <a:ext cx="12192000" cy="5512904"/>
          </a:xfrm>
          <a:prstGeom prst="rect">
            <a:avLst/>
          </a:prstGeom>
        </p:spPr>
        <p:txBody>
          <a:bodyPr wrap="square" lIns="640080" tIns="457200" rIns="640080" bIns="0" numCol="1" spcCol="914400">
            <a:noAutofit/>
          </a:bodyPr>
          <a:lstStyle/>
          <a:p>
            <a:pPr marR="0" lvl="1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Special events represent a distinct risk category:</a:t>
            </a:r>
          </a:p>
          <a:p>
            <a:pPr marL="457200" marR="0" lvl="1" indent="-27432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Concentrated exposure: Large groups in temporary settings</a:t>
            </a:r>
          </a:p>
          <a:p>
            <a:pPr marL="457200" marR="0" lvl="1" indent="-27432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Variable control: Third-party vendors, contractors, participants, etc. </a:t>
            </a:r>
          </a:p>
          <a:p>
            <a:pPr marL="457200" marR="0" lvl="1" indent="-27432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Time-limited nature: One-time or infrequent occurrences</a:t>
            </a:r>
          </a:p>
          <a:p>
            <a:pPr marL="457200" marR="0" lvl="1" indent="-27432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Elevated activities: Non-routine operations (alcohol, entertainment, sports)</a:t>
            </a:r>
          </a:p>
          <a:p>
            <a:pPr marL="457200" marR="0" lvl="1" indent="-27432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Infrastructure variations: Temporary structures, equipment, setups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B2D3E-77AC-6553-B99C-687AF5BFE26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79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800" dirty="0"/>
              <a:t>How Insurance Carriers View Special Events</a:t>
            </a:r>
          </a:p>
        </p:txBody>
      </p:sp>
    </p:spTree>
    <p:extLst>
      <p:ext uri="{BB962C8B-B14F-4D97-AF65-F5344CB8AC3E}">
        <p14:creationId xmlns:p14="http://schemas.microsoft.com/office/powerpoint/2010/main" val="1191831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CF97D-E646-DC0E-3C36-8DA0C6070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D652-F3EF-F64A-94A8-610F47D6756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79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 algn="ctr">
              <a:buClrTx/>
              <a:buFontTx/>
            </a:pPr>
            <a:r>
              <a:rPr lang="en-US" sz="3800" dirty="0"/>
              <a:t>Types of Special Event Policies Available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AE924CD-4C5C-9713-37F3-32F5ACEB9C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982455"/>
              </p:ext>
            </p:extLst>
          </p:nvPr>
        </p:nvGraphicFramePr>
        <p:xfrm>
          <a:off x="546166" y="1805940"/>
          <a:ext cx="3383280" cy="324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280">
                  <a:extLst>
                    <a:ext uri="{9D8B030D-6E8A-4147-A177-3AD203B41FA5}">
                      <a16:colId xmlns:a16="http://schemas.microsoft.com/office/drawing/2014/main" val="3970391915"/>
                    </a:ext>
                  </a:extLst>
                </a:gridCol>
              </a:tblGrid>
              <a:tr h="7040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entury Gothic"/>
                          <a:cs typeface="Arial"/>
                          <a:sym typeface="Arial"/>
                        </a:rPr>
                        <a:t>Single Event </a:t>
                      </a:r>
                      <a:b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entury Gothic"/>
                          <a:cs typeface="Arial"/>
                          <a:sym typeface="Arial"/>
                        </a:rPr>
                      </a:b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entury Gothic"/>
                          <a:cs typeface="Arial"/>
                          <a:sym typeface="Arial"/>
                        </a:rPr>
                        <a:t>Policies</a:t>
                      </a:r>
                      <a:endParaRPr kumimoji="0" lang="en-US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uLnTx/>
                        <a:uFillTx/>
                        <a:latin typeface="Century Gothic"/>
                        <a:cs typeface="Arial"/>
                        <a:sym typeface="Arial"/>
                      </a:endParaRPr>
                    </a:p>
                  </a:txBody>
                  <a:tcPr marT="914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491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One-time coverage for a specific event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Short-term</a:t>
                      </a:r>
                      <a:r>
                        <a:rPr kumimoji="0" lang="en-US" sz="18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 (1 day to 1 week typically)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Event-specific limits &amp; terms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Most common for municipalities</a:t>
                      </a:r>
                    </a:p>
                  </a:txBody>
                  <a:tcPr marT="91440" marB="18288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06149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C31F3D1-8AE6-EC1A-AAC0-A941305D2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86608"/>
              </p:ext>
            </p:extLst>
          </p:nvPr>
        </p:nvGraphicFramePr>
        <p:xfrm>
          <a:off x="4404360" y="1805940"/>
          <a:ext cx="3383280" cy="324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280">
                  <a:extLst>
                    <a:ext uri="{9D8B030D-6E8A-4147-A177-3AD203B41FA5}">
                      <a16:colId xmlns:a16="http://schemas.microsoft.com/office/drawing/2014/main" val="41724972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entury Gothic"/>
                          <a:cs typeface="Arial"/>
                          <a:sym typeface="Arial"/>
                        </a:rPr>
                        <a:t>Annual Special </a:t>
                      </a:r>
                      <a:b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entury Gothic"/>
                          <a:cs typeface="Arial"/>
                          <a:sym typeface="Arial"/>
                        </a:rPr>
                      </a:br>
                      <a:r>
                        <a:rPr kumimoji="0" lang="en-US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entury Gothic"/>
                          <a:cs typeface="Arial"/>
                          <a:sym typeface="Arial"/>
                        </a:rPr>
                        <a:t>Events Programs</a:t>
                      </a:r>
                    </a:p>
                  </a:txBody>
                  <a:tcPr marT="9144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941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Multiple events under one policy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12-month policy period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Pre-scheduled or ad-hoc events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Often more cost-effective for frequent events</a:t>
                      </a:r>
                    </a:p>
                  </a:txBody>
                  <a:tcPr marT="91440" marB="18288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745691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71C151E-2839-B8C9-1C22-EE42023A09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501512"/>
              </p:ext>
            </p:extLst>
          </p:nvPr>
        </p:nvGraphicFramePr>
        <p:xfrm>
          <a:off x="8262554" y="1805940"/>
          <a:ext cx="3383280" cy="324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280">
                  <a:extLst>
                    <a:ext uri="{9D8B030D-6E8A-4147-A177-3AD203B41FA5}">
                      <a16:colId xmlns:a16="http://schemas.microsoft.com/office/drawing/2014/main" val="4172497261"/>
                    </a:ext>
                  </a:extLst>
                </a:gridCol>
              </a:tblGrid>
              <a:tr h="898926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  <a:defRPr/>
                      </a:pPr>
                      <a:r>
                        <a:rPr lang="en-US" sz="2400" b="1" dirty="0">
                          <a:solidFill>
                            <a:schemeClr val="accent2"/>
                          </a:solidFill>
                          <a:latin typeface="Century Gothic"/>
                        </a:rPr>
                        <a:t>Seasonal/Series </a:t>
                      </a:r>
                      <a:br>
                        <a:rPr lang="en-US" sz="2400" b="1" dirty="0">
                          <a:solidFill>
                            <a:schemeClr val="accent2"/>
                          </a:solidFill>
                          <a:latin typeface="Century Gothic"/>
                        </a:rPr>
                      </a:br>
                      <a:r>
                        <a:rPr lang="en-US" sz="2400" b="1" dirty="0">
                          <a:solidFill>
                            <a:schemeClr val="accent2"/>
                          </a:solidFill>
                          <a:latin typeface="Century Gothic"/>
                        </a:rPr>
                        <a:t>Policies</a:t>
                      </a:r>
                    </a:p>
                  </a:txBody>
                  <a:tcPr marT="9144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941393"/>
                  </a:ext>
                </a:extLst>
              </a:tr>
              <a:tr h="2347194">
                <a:tc>
                  <a:txBody>
                    <a:bodyPr/>
                    <a:lstStyle/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Coverage for event series (e.g., concert series)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Defined season or timeframe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Similar events with a consistent risk profile</a:t>
                      </a:r>
                    </a:p>
                    <a:p>
                      <a:pPr marL="182880" marR="0" lvl="0" indent="-1828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Simplified administration</a:t>
                      </a:r>
                    </a:p>
                  </a:txBody>
                  <a:tcPr marT="91440" marB="18288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F4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745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597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50750-4446-2A3A-8E90-A97ADA09F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D8D694-F717-32C6-E1C2-E1544E932D4D}"/>
              </a:ext>
            </a:extLst>
          </p:cNvPr>
          <p:cNvSpPr/>
          <p:nvPr/>
        </p:nvSpPr>
        <p:spPr>
          <a:xfrm>
            <a:off x="0" y="940279"/>
            <a:ext cx="12192000" cy="4339087"/>
          </a:xfrm>
          <a:prstGeom prst="rect">
            <a:avLst/>
          </a:prstGeom>
        </p:spPr>
        <p:txBody>
          <a:bodyPr wrap="square" lIns="914400" tIns="457200" rIns="914400" bIns="0" numCol="2" spcCol="914400">
            <a:noAutofit/>
          </a:bodyPr>
          <a:lstStyle/>
          <a:p>
            <a:pPr marR="0" lvl="1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Commonly Insured Events</a:t>
            </a:r>
          </a:p>
          <a:p>
            <a:pPr marL="274320" marR="0" lvl="1" indent="-18288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Community festivals and fairs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</a:rPr>
              <a:t>5K races, marathons, fun runs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Concerts and performances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Holiday celebrations and parades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Farmers’ markets and craft shows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Outdoor movie nights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Sporting tournaments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C2626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The Hunger Games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buClrTx/>
              <a:defRPr/>
            </a:pPr>
            <a:r>
              <a:rPr lang="en-US" sz="2500" b="1" kern="1200" dirty="0">
                <a:solidFill>
                  <a:schemeClr val="accent2"/>
                </a:solidFill>
                <a:latin typeface="+mj-lt"/>
                <a:ea typeface="+mn-ea"/>
                <a:cs typeface="Times New Roman" panose="02020603050405020304" pitchFamily="18" charset="0"/>
              </a:rPr>
              <a:t>Underwriting Considerations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Expected attendance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Event activities and attractions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Alcohol service (Yes/No)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Professional vs. amateur participants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Water activities or high-risk elements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Venue type and conditions</a:t>
            </a:r>
          </a:p>
          <a:p>
            <a:pPr marL="274320" lvl="1" indent="-182880">
              <a:lnSpc>
                <a:spcPct val="107000"/>
              </a:lnSpc>
              <a:spcAft>
                <a:spcPts val="600"/>
              </a:spcAft>
              <a:buClrTx/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000" kern="1200" dirty="0">
                <a:solidFill>
                  <a:schemeClr val="tx1"/>
                </a:solidFill>
                <a:ea typeface="+mn-ea"/>
                <a:cs typeface="Times New Roman" panose="02020603050405020304" pitchFamily="18" charset="0"/>
              </a:rPr>
              <a:t>Prior loss history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A55852-C496-67BB-F9C1-56EB2940A5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046440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buClrTx/>
              <a:buFontTx/>
            </a:pPr>
            <a:r>
              <a:rPr lang="en-US" sz="3800" dirty="0"/>
              <a:t>What Types of Events Can Be Covered?</a:t>
            </a:r>
          </a:p>
        </p:txBody>
      </p:sp>
    </p:spTree>
    <p:extLst>
      <p:ext uri="{BB962C8B-B14F-4D97-AF65-F5344CB8AC3E}">
        <p14:creationId xmlns:p14="http://schemas.microsoft.com/office/powerpoint/2010/main" val="2206859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94622-26C8-5CB5-45AC-0EA48380A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81D3AD2-45B1-4145-FD52-6F9375EAE219}"/>
              </a:ext>
            </a:extLst>
          </p:cNvPr>
          <p:cNvSpPr/>
          <p:nvPr/>
        </p:nvSpPr>
        <p:spPr>
          <a:xfrm>
            <a:off x="0" y="940279"/>
            <a:ext cx="12192000" cy="4339087"/>
          </a:xfrm>
          <a:prstGeom prst="rect">
            <a:avLst/>
          </a:prstGeom>
        </p:spPr>
        <p:txBody>
          <a:bodyPr wrap="square" lIns="914400" tIns="457200" rIns="914400" bIns="0" numCol="2" spcCol="914400">
            <a:noAutofit/>
          </a:bodyPr>
          <a:lstStyle/>
          <a:p>
            <a:pPr lvl="1">
              <a:lnSpc>
                <a:spcPct val="107000"/>
              </a:lnSpc>
              <a:spcAft>
                <a:spcPts val="600"/>
              </a:spcAft>
              <a:buClrTx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0B1F65-F9A1-716D-4B1F-B66F28A6B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47" y="439947"/>
            <a:ext cx="10466716" cy="628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15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B49C3-8F78-2192-B370-F784251A6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C1232-BB8B-59EB-AB7B-01F168D74BC7}"/>
              </a:ext>
            </a:extLst>
          </p:cNvPr>
          <p:cNvSpPr/>
          <p:nvPr/>
        </p:nvSpPr>
        <p:spPr>
          <a:xfrm>
            <a:off x="0" y="1280000"/>
            <a:ext cx="12192000" cy="4524315"/>
          </a:xfrm>
          <a:prstGeom prst="rect">
            <a:avLst/>
          </a:prstGeom>
        </p:spPr>
        <p:txBody>
          <a:bodyPr wrap="square" lIns="640080" tIns="365760" rIns="640080" bIns="0" numCol="1" spcCol="914400">
            <a:spAutoFit/>
          </a:bodyPr>
          <a:lstStyle/>
          <a:p>
            <a:pPr marR="0" lvl="1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Standard Coverages Typically Available:</a:t>
            </a:r>
          </a:p>
          <a:p>
            <a:pPr marL="274320" lvl="2">
              <a:buClrTx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General Liability </a:t>
            </a:r>
          </a:p>
          <a:p>
            <a:pPr marL="548640" lvl="3">
              <a:spcAft>
                <a:spcPts val="1200"/>
              </a:spcAft>
              <a:buClrTx/>
              <a:defRPr/>
            </a:pPr>
            <a:r>
              <a:rPr kumimoji="0" lang="en-US" sz="20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Bodily injury and property damage arising from event operations</a:t>
            </a:r>
          </a:p>
          <a:p>
            <a:pPr marL="274320" lvl="2">
              <a:buClrTx/>
              <a:defRPr/>
            </a:pPr>
            <a:r>
              <a:rPr lang="en-US" sz="2000" b="1" kern="1200" dirty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rPr>
              <a:t>Legal Defense </a:t>
            </a:r>
          </a:p>
          <a:p>
            <a:pPr marL="548640" lvl="3">
              <a:spcAft>
                <a:spcPts val="1200"/>
              </a:spcAft>
              <a:buClrTx/>
              <a:defRPr/>
            </a:pPr>
            <a:r>
              <a:rPr lang="en-US" sz="2000" kern="1200" dirty="0">
                <a:ea typeface="+mn-ea"/>
                <a:cs typeface="Times New Roman" panose="02020603050405020304" pitchFamily="18" charset="0"/>
              </a:rPr>
              <a:t>Defense costs for covered claims, even if the allegations are groundless</a:t>
            </a:r>
          </a:p>
          <a:p>
            <a:pPr marL="274320" lvl="2">
              <a:buClrTx/>
              <a:defRPr/>
            </a:pPr>
            <a:r>
              <a:rPr lang="en-US" sz="2000" b="1" kern="1200" dirty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rPr>
              <a:t>Products/Completed Operations </a:t>
            </a:r>
          </a:p>
          <a:p>
            <a:pPr marL="548640" lvl="3">
              <a:spcAft>
                <a:spcPts val="1200"/>
              </a:spcAft>
              <a:buClrTx/>
              <a:defRPr/>
            </a:pPr>
            <a:r>
              <a:rPr lang="en-US" sz="2000" kern="1200" dirty="0">
                <a:ea typeface="+mn-ea"/>
                <a:cs typeface="Times New Roman" panose="02020603050405020304" pitchFamily="18" charset="0"/>
              </a:rPr>
              <a:t>Coverage for incidents related to food, beverages, or activities</a:t>
            </a:r>
          </a:p>
          <a:p>
            <a:pPr marL="274320" lvl="2">
              <a:buClrTx/>
              <a:defRPr/>
            </a:pPr>
            <a:r>
              <a:rPr lang="en-US" sz="2000" b="1" kern="1200" dirty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rPr>
              <a:t>Liquor Liability </a:t>
            </a:r>
          </a:p>
          <a:p>
            <a:pPr marL="548640" lvl="3">
              <a:spcAft>
                <a:spcPts val="1200"/>
              </a:spcAft>
              <a:buClrTx/>
              <a:defRPr/>
            </a:pPr>
            <a:r>
              <a:rPr lang="en-US" sz="2000" kern="1200" dirty="0">
                <a:ea typeface="+mn-ea"/>
                <a:cs typeface="Times New Roman" panose="02020603050405020304" pitchFamily="18" charset="0"/>
              </a:rPr>
              <a:t>Alcohol-related incidents (if applicable)—often requires separate coverage</a:t>
            </a:r>
          </a:p>
          <a:p>
            <a:pPr marL="274320" lvl="2">
              <a:buClrTx/>
              <a:defRPr/>
            </a:pPr>
            <a:r>
              <a:rPr lang="en-US" sz="2000" b="1" kern="1200" dirty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rPr>
              <a:t>Additional Insured Coverage </a:t>
            </a:r>
          </a:p>
          <a:p>
            <a:pPr marL="548640" lvl="3">
              <a:spcAft>
                <a:spcPts val="1200"/>
              </a:spcAft>
              <a:buClrTx/>
              <a:defRPr/>
            </a:pPr>
            <a:r>
              <a:rPr lang="en-US" sz="2000" kern="1200" dirty="0">
                <a:ea typeface="+mn-ea"/>
                <a:cs typeface="Times New Roman" panose="02020603050405020304" pitchFamily="18" charset="0"/>
              </a:rPr>
              <a:t>Extends coverage to venues, sponsors, and vendors as required by contract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C79B4E-87E1-087F-1086-49879172619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87963"/>
          </a:xfrm>
          <a:prstGeom prst="rect">
            <a:avLst/>
          </a:prstGeom>
        </p:spPr>
        <p:txBody>
          <a:bodyPr vert="horz" lIns="640080" tIns="457200" rIns="64008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entury Gothic"/>
                <a:ea typeface="+mn-ea"/>
                <a:cs typeface="+mn-cs"/>
              </a:defRPr>
            </a:lvl1pPr>
          </a:lstStyle>
          <a:p>
            <a:pPr>
              <a:buClrTx/>
              <a:buFontTx/>
            </a:pPr>
            <a:r>
              <a:rPr lang="en-US" sz="3800" dirty="0"/>
              <a:t>Coverage Options in Special Event Policies</a:t>
            </a:r>
          </a:p>
        </p:txBody>
      </p:sp>
    </p:spTree>
    <p:extLst>
      <p:ext uri="{BB962C8B-B14F-4D97-AF65-F5344CB8AC3E}">
        <p14:creationId xmlns:p14="http://schemas.microsoft.com/office/powerpoint/2010/main" val="1105667382"/>
      </p:ext>
    </p:extLst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Moreton 2024 PPT Color">
      <a:dk1>
        <a:srgbClr val="000000"/>
      </a:dk1>
      <a:lt1>
        <a:srgbClr val="FFFFFF"/>
      </a:lt1>
      <a:dk2>
        <a:srgbClr val="00234A"/>
      </a:dk2>
      <a:lt2>
        <a:srgbClr val="A6E7FA"/>
      </a:lt2>
      <a:accent1>
        <a:srgbClr val="00234A"/>
      </a:accent1>
      <a:accent2>
        <a:srgbClr val="005F9E"/>
      </a:accent2>
      <a:accent3>
        <a:srgbClr val="20C4F4"/>
      </a:accent3>
      <a:accent4>
        <a:srgbClr val="20C4F4"/>
      </a:accent4>
      <a:accent5>
        <a:srgbClr val="A6E7FA"/>
      </a:accent5>
      <a:accent6>
        <a:srgbClr val="2F93CC"/>
      </a:accent6>
      <a:hlink>
        <a:srgbClr val="005F9E"/>
      </a:hlink>
      <a:folHlink>
        <a:srgbClr val="099AC5"/>
      </a:folHlink>
    </a:clrScheme>
    <a:fontScheme name="Custom 1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reton DIY PPT Template_2025" id="{F1EDA888-1FBE-4E72-A283-B37517101AF8}" vid="{A80FC397-98AE-4548-9B10-BF89F37CD3F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Moreton DIY PPT Template</Template>
  <TotalTime>501</TotalTime>
  <Words>1199</Words>
  <Application>Microsoft Office PowerPoint</Application>
  <PresentationFormat>Widescreen</PresentationFormat>
  <Paragraphs>202</Paragraphs>
  <Slides>19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Aptos</vt:lpstr>
      <vt:lpstr>5_Office Theme</vt:lpstr>
      <vt:lpstr>Special Event Insurance: From the Insurance Industry Perspective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Jensen</dc:creator>
  <cp:lastModifiedBy>Emma Young</cp:lastModifiedBy>
  <cp:revision>51</cp:revision>
  <cp:lastPrinted>2024-02-05T17:09:52Z</cp:lastPrinted>
  <dcterms:created xsi:type="dcterms:W3CDTF">2026-04-03T19:20:32Z</dcterms:created>
  <dcterms:modified xsi:type="dcterms:W3CDTF">2026-06-17T15:31:24Z</dcterms:modified>
</cp:coreProperties>
</file>