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12192000"/>
  <p:embeddedFontLst>
    <p:embeddedFont>
      <p:font typeface="DM Sans SemiBold" pitchFamily="2" charset="77"/>
      <p:regular r:id="rId18"/>
      <p:bold r:id="rId19"/>
    </p:embeddedFont>
    <p:embeddedFont>
      <p:font typeface="Inter Bold" panose="02000503000000020004" pitchFamily="2" charset="0"/>
      <p:regular r:id="rId20"/>
      <p:bold r:id="rId21"/>
    </p:embeddedFont>
    <p:embeddedFont>
      <p:font typeface="Inter Medium" panose="02000503000000020004" pitchFamily="2" charset="0"/>
      <p:regular r:id="rId22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27" d="100"/>
          <a:sy n="127" d="100"/>
        </p:scale>
        <p:origin x="53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107243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5F5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svg"/><Relationship Id="rId3" Type="http://schemas.openxmlformats.org/officeDocument/2006/relationships/image" Target="../media/image10.png"/><Relationship Id="rId7" Type="http://schemas.openxmlformats.org/officeDocument/2006/relationships/image" Target="../media/image14.svg"/><Relationship Id="rId12" Type="http://schemas.openxmlformats.org/officeDocument/2006/relationships/image" Target="../media/image1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18.svg"/><Relationship Id="rId5" Type="http://schemas.openxmlformats.org/officeDocument/2006/relationships/image" Target="../media/image12.svg"/><Relationship Id="rId15" Type="http://schemas.openxmlformats.org/officeDocument/2006/relationships/image" Target="../media/image22.sv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svg"/><Relationship Id="rId1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619809" y="0"/>
            <a:ext cx="4571886" cy="6858000"/>
          </a:xfrm>
          <a:prstGeom prst="rect">
            <a:avLst/>
          </a:prstGeom>
          <a:solidFill>
            <a:srgbClr val="F2EEEE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14263" y="1237456"/>
            <a:ext cx="4382978" cy="4383088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661475" y="2750641"/>
            <a:ext cx="1860503" cy="287139"/>
          </a:xfrm>
          <a:prstGeom prst="roundRect">
            <a:avLst>
              <a:gd name="adj" fmla="val 7899"/>
            </a:avLst>
          </a:prstGeom>
          <a:solidFill>
            <a:srgbClr val="D4F7E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774879" y="2807295"/>
            <a:ext cx="2243280" cy="1738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11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HOT BUTTON TOPICS </a:t>
            </a:r>
            <a:endParaRPr lang="en-US" sz="1150" dirty="0"/>
          </a:p>
        </p:txBody>
      </p:sp>
      <p:sp>
        <p:nvSpPr>
          <p:cNvPr id="6" name="Text 3"/>
          <p:cNvSpPr/>
          <p:nvPr/>
        </p:nvSpPr>
        <p:spPr>
          <a:xfrm>
            <a:off x="661475" y="3113385"/>
            <a:ext cx="6296860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700" dirty="0">
                <a:solidFill>
                  <a:srgbClr val="030303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A View from the Front Lines</a:t>
            </a:r>
            <a:endParaRPr lang="en-US" sz="3700" dirty="0"/>
          </a:p>
        </p:txBody>
      </p:sp>
      <p:sp>
        <p:nvSpPr>
          <p:cNvPr id="7" name="Shape 4"/>
          <p:cNvSpPr/>
          <p:nvPr/>
        </p:nvSpPr>
        <p:spPr>
          <a:xfrm>
            <a:off x="661475" y="4034730"/>
            <a:ext cx="6296860" cy="25400"/>
          </a:xfrm>
          <a:prstGeom prst="roundRect">
            <a:avLst>
              <a:gd name="adj" fmla="val 49999"/>
            </a:avLst>
          </a:prstGeom>
          <a:solidFill>
            <a:srgbClr val="464646">
              <a:alpha val="50000"/>
            </a:srgbClr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1391245"/>
            <a:ext cx="10868745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3700" dirty="0">
                <a:solidFill>
                  <a:srgbClr val="030303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"Fault"</a:t>
            </a:r>
            <a:endParaRPr lang="en-US" sz="3700" dirty="0"/>
          </a:p>
        </p:txBody>
      </p:sp>
      <p:sp>
        <p:nvSpPr>
          <p:cNvPr id="3" name="Shape 1"/>
          <p:cNvSpPr/>
          <p:nvPr/>
        </p:nvSpPr>
        <p:spPr>
          <a:xfrm>
            <a:off x="661475" y="2359918"/>
            <a:ext cx="10868745" cy="3106737"/>
          </a:xfrm>
          <a:prstGeom prst="roundRect">
            <a:avLst>
              <a:gd name="adj" fmla="val 913"/>
            </a:avLst>
          </a:prstGeom>
          <a:noFill/>
          <a:ln w="6350">
            <a:solidFill>
              <a:srgbClr val="000000">
                <a:alpha val="8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661475" y="2911376"/>
            <a:ext cx="10868745" cy="11814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661475" y="3762077"/>
            <a:ext cx="10868745" cy="11814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661475" y="4612779"/>
            <a:ext cx="10868745" cy="11814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667825" y="2366268"/>
            <a:ext cx="5428023" cy="545108"/>
          </a:xfrm>
          <a:custGeom>
            <a:avLst/>
            <a:gdLst/>
            <a:ahLst/>
            <a:cxnLst/>
            <a:rect l="l" t="t" r="r" b="b"/>
            <a:pathLst>
              <a:path w="5428023" h="545108">
                <a:moveTo>
                  <a:pt x="23627" y="0"/>
                </a:moveTo>
                <a:lnTo>
                  <a:pt x="5428023" y="0"/>
                </a:lnTo>
                <a:lnTo>
                  <a:pt x="5428023" y="545108"/>
                </a:lnTo>
                <a:lnTo>
                  <a:pt x="0" y="545108"/>
                </a:lnTo>
                <a:lnTo>
                  <a:pt x="0" y="23628"/>
                </a:lnTo>
                <a:arcTo wR="23627" hR="23628" stAng="10800000" swAng="5400000"/>
                <a:close/>
              </a:path>
            </a:pathLst>
          </a:custGeom>
          <a:solidFill>
            <a:srgbClr val="1C977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856832" y="2486025"/>
            <a:ext cx="5659594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Problematic Use</a:t>
            </a:r>
            <a:endParaRPr lang="en-US" sz="1450" dirty="0"/>
          </a:p>
        </p:txBody>
      </p:sp>
      <p:sp>
        <p:nvSpPr>
          <p:cNvPr id="9" name="Shape 7"/>
          <p:cNvSpPr/>
          <p:nvPr/>
        </p:nvSpPr>
        <p:spPr>
          <a:xfrm>
            <a:off x="6095848" y="2366268"/>
            <a:ext cx="5428023" cy="545108"/>
          </a:xfrm>
          <a:custGeom>
            <a:avLst/>
            <a:gdLst/>
            <a:ahLst/>
            <a:cxnLst/>
            <a:rect l="l" t="t" r="r" b="b"/>
            <a:pathLst>
              <a:path w="5428023" h="545108">
                <a:moveTo>
                  <a:pt x="0" y="0"/>
                </a:moveTo>
                <a:lnTo>
                  <a:pt x="5404395" y="0"/>
                </a:lnTo>
                <a:arcTo wR="23627" hR="23628" stAng="16200000" swAng="5400000"/>
                <a:lnTo>
                  <a:pt x="5428023" y="545108"/>
                </a:lnTo>
                <a:lnTo>
                  <a:pt x="0" y="545108"/>
                </a:lnTo>
                <a:lnTo>
                  <a:pt x="0" y="0"/>
                </a:lnTo>
                <a:close/>
              </a:path>
            </a:pathLst>
          </a:custGeom>
          <a:solidFill>
            <a:srgbClr val="1C977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6284854" y="2486025"/>
            <a:ext cx="5659594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Improved Language</a:t>
            </a:r>
            <a:endParaRPr lang="en-US" sz="1450" dirty="0"/>
          </a:p>
        </p:txBody>
      </p:sp>
      <p:sp>
        <p:nvSpPr>
          <p:cNvPr id="11" name="Text 9"/>
          <p:cNvSpPr/>
          <p:nvPr/>
        </p:nvSpPr>
        <p:spPr>
          <a:xfrm>
            <a:off x="856832" y="3034308"/>
            <a:ext cx="5050009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Accident Review Committee: "Smith </a:t>
            </a:r>
            <a:r>
              <a:rPr lang="en-US" sz="1450" b="1" dirty="0">
                <a:solidFill>
                  <a:srgbClr val="464646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caused</a:t>
            </a:r>
            <a:r>
              <a:rPr lang="en-US" sz="14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 this accident by not following policy."</a:t>
            </a:r>
            <a:endParaRPr lang="en-US" sz="1450" dirty="0"/>
          </a:p>
        </p:txBody>
      </p:sp>
      <p:sp>
        <p:nvSpPr>
          <p:cNvPr id="12" name="Text 10"/>
          <p:cNvSpPr/>
          <p:nvPr/>
        </p:nvSpPr>
        <p:spPr>
          <a:xfrm>
            <a:off x="6284854" y="3034308"/>
            <a:ext cx="5659594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"Smith did not complete required pre-shift inspection." </a:t>
            </a:r>
            <a:endParaRPr lang="en-US" sz="1450" dirty="0"/>
          </a:p>
        </p:txBody>
      </p:sp>
      <p:sp>
        <p:nvSpPr>
          <p:cNvPr id="13" name="Text 11"/>
          <p:cNvSpPr/>
          <p:nvPr/>
        </p:nvSpPr>
        <p:spPr>
          <a:xfrm>
            <a:off x="856832" y="3885009"/>
            <a:ext cx="5050009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Post-incident report: "Our driver was at </a:t>
            </a:r>
            <a:r>
              <a:rPr lang="en-US" sz="1450" b="1" dirty="0">
                <a:solidFill>
                  <a:srgbClr val="464646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fault </a:t>
            </a:r>
            <a:r>
              <a:rPr lang="en-US" sz="14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by failing to yield to the pedestrian."</a:t>
            </a:r>
            <a:endParaRPr lang="en-US" sz="1450" dirty="0"/>
          </a:p>
        </p:txBody>
      </p:sp>
      <p:sp>
        <p:nvSpPr>
          <p:cNvPr id="14" name="Text 12"/>
          <p:cNvSpPr/>
          <p:nvPr/>
        </p:nvSpPr>
        <p:spPr>
          <a:xfrm>
            <a:off x="6284854" y="3885009"/>
            <a:ext cx="5050009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"Our driver appears to have failed to yield to the pedestrian."</a:t>
            </a:r>
            <a:endParaRPr lang="en-US" sz="1450" dirty="0"/>
          </a:p>
        </p:txBody>
      </p:sp>
      <p:sp>
        <p:nvSpPr>
          <p:cNvPr id="15" name="Text 13"/>
          <p:cNvSpPr/>
          <p:nvPr/>
        </p:nvSpPr>
        <p:spPr>
          <a:xfrm>
            <a:off x="856832" y="4735711"/>
            <a:ext cx="5050009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"If we had fixed this issue earlier, she wouldn't have fallen."</a:t>
            </a:r>
            <a:endParaRPr lang="en-US" sz="1450" dirty="0"/>
          </a:p>
        </p:txBody>
      </p:sp>
      <p:sp>
        <p:nvSpPr>
          <p:cNvPr id="16" name="Text 14"/>
          <p:cNvSpPr/>
          <p:nvPr/>
        </p:nvSpPr>
        <p:spPr>
          <a:xfrm>
            <a:off x="6284854" y="4735711"/>
            <a:ext cx="5050009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"The issue was repaired after the incident. Inspection timing is under review."</a:t>
            </a:r>
            <a:endParaRPr lang="en-US" sz="14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3133626"/>
            <a:ext cx="10868745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3700" dirty="0">
                <a:solidFill>
                  <a:srgbClr val="030303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Spoliation</a:t>
            </a:r>
            <a:endParaRPr lang="en-US" sz="37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44936" y="1988542"/>
            <a:ext cx="10585284" cy="70881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200" dirty="0">
                <a:solidFill>
                  <a:srgbClr val="030303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Spoliation is the destruction, alteration, or failure to preserve evidence that is relevant to pending or reasonably foreseeable litigation.</a:t>
            </a:r>
            <a:endParaRPr lang="en-US" sz="2200" dirty="0"/>
          </a:p>
        </p:txBody>
      </p:sp>
      <p:sp>
        <p:nvSpPr>
          <p:cNvPr id="3" name="Shape 1"/>
          <p:cNvSpPr/>
          <p:nvPr/>
        </p:nvSpPr>
        <p:spPr>
          <a:xfrm>
            <a:off x="661475" y="1705074"/>
            <a:ext cx="25399" cy="1275755"/>
          </a:xfrm>
          <a:prstGeom prst="roundRect">
            <a:avLst>
              <a:gd name="adj" fmla="val 50001"/>
            </a:avLst>
          </a:prstGeom>
          <a:solidFill>
            <a:srgbClr val="1C977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661475" y="3489325"/>
            <a:ext cx="5339820" cy="25400"/>
          </a:xfrm>
          <a:prstGeom prst="rect">
            <a:avLst/>
          </a:prstGeom>
          <a:solidFill>
            <a:srgbClr val="1C977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661475" y="3634581"/>
            <a:ext cx="5339820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What qualifies as evidence?</a:t>
            </a:r>
            <a:endParaRPr lang="en-US" sz="1450" dirty="0"/>
          </a:p>
        </p:txBody>
      </p:sp>
      <p:sp>
        <p:nvSpPr>
          <p:cNvPr id="6" name="Shape 4"/>
          <p:cNvSpPr/>
          <p:nvPr/>
        </p:nvSpPr>
        <p:spPr>
          <a:xfrm>
            <a:off x="6190301" y="3489325"/>
            <a:ext cx="5339919" cy="25400"/>
          </a:xfrm>
          <a:prstGeom prst="rect">
            <a:avLst/>
          </a:prstGeom>
          <a:solidFill>
            <a:srgbClr val="1C977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6190301" y="3634581"/>
            <a:ext cx="5339919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What evidence is relevant?</a:t>
            </a:r>
            <a:endParaRPr lang="en-US" sz="1450" dirty="0"/>
          </a:p>
        </p:txBody>
      </p:sp>
      <p:sp>
        <p:nvSpPr>
          <p:cNvPr id="8" name="Shape 6"/>
          <p:cNvSpPr/>
          <p:nvPr/>
        </p:nvSpPr>
        <p:spPr>
          <a:xfrm>
            <a:off x="661475" y="4563566"/>
            <a:ext cx="5339820" cy="25400"/>
          </a:xfrm>
          <a:prstGeom prst="rect">
            <a:avLst/>
          </a:prstGeom>
          <a:solidFill>
            <a:srgbClr val="1C977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661475" y="4708823"/>
            <a:ext cx="5339820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What does reasonably foreseeable litigation mean?</a:t>
            </a:r>
            <a:endParaRPr lang="en-US" sz="1450" dirty="0"/>
          </a:p>
        </p:txBody>
      </p:sp>
      <p:sp>
        <p:nvSpPr>
          <p:cNvPr id="10" name="Shape 8"/>
          <p:cNvSpPr/>
          <p:nvPr/>
        </p:nvSpPr>
        <p:spPr>
          <a:xfrm>
            <a:off x="6190301" y="4563566"/>
            <a:ext cx="5339919" cy="25400"/>
          </a:xfrm>
          <a:prstGeom prst="rect">
            <a:avLst/>
          </a:prstGeom>
          <a:solidFill>
            <a:srgbClr val="1C977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6190301" y="4708823"/>
            <a:ext cx="5339919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What happens if you don't preserve?</a:t>
            </a:r>
            <a:endParaRPr lang="en-US" sz="14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4571886" cy="6858000"/>
          </a:xfrm>
          <a:prstGeom prst="rect">
            <a:avLst/>
          </a:prstGeom>
          <a:solidFill>
            <a:srgbClr val="F2EEEE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749" y="104577"/>
            <a:ext cx="4432388" cy="66487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233360" y="531912"/>
            <a:ext cx="6296860" cy="4360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00" dirty="0">
                <a:solidFill>
                  <a:srgbClr val="030303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"Evidence"</a:t>
            </a:r>
            <a:endParaRPr lang="en-US" sz="270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33360" y="1122462"/>
            <a:ext cx="348844" cy="348853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5233360" y="1600101"/>
            <a:ext cx="6296860" cy="2179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464646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Documents and Physical Records</a:t>
            </a:r>
            <a:endParaRPr lang="en-US" sz="13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233360" y="2024063"/>
            <a:ext cx="348844" cy="348853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5233360" y="2501702"/>
            <a:ext cx="6296860" cy="2179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464646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Electronic Communications</a:t>
            </a:r>
            <a:endParaRPr lang="en-US" sz="1350" dirty="0"/>
          </a:p>
        </p:txBody>
      </p:sp>
      <p:pic>
        <p:nvPicPr>
          <p:cNvPr id="9" name="Image 3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33360" y="2925663"/>
            <a:ext cx="348844" cy="348853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5233360" y="3403302"/>
            <a:ext cx="6296860" cy="2179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464646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Digital Files and Data</a:t>
            </a:r>
            <a:endParaRPr lang="en-US" sz="1350" dirty="0"/>
          </a:p>
        </p:txBody>
      </p:sp>
      <p:pic>
        <p:nvPicPr>
          <p:cNvPr id="11" name="Image 4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233360" y="3827264"/>
            <a:ext cx="348844" cy="348853"/>
          </a:xfrm>
          <a:prstGeom prst="rect">
            <a:avLst/>
          </a:prstGeom>
        </p:spPr>
      </p:pic>
      <p:sp>
        <p:nvSpPr>
          <p:cNvPr id="12" name="Text 5"/>
          <p:cNvSpPr/>
          <p:nvPr/>
        </p:nvSpPr>
        <p:spPr>
          <a:xfrm>
            <a:off x="5233360" y="4304903"/>
            <a:ext cx="6296860" cy="2179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464646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Audio and Visual</a:t>
            </a:r>
            <a:endParaRPr lang="en-US" sz="1350" dirty="0"/>
          </a:p>
        </p:txBody>
      </p:sp>
      <p:pic>
        <p:nvPicPr>
          <p:cNvPr id="13" name="Image 5" descr="preencoded.png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233360" y="4728865"/>
            <a:ext cx="348844" cy="348853"/>
          </a:xfrm>
          <a:prstGeom prst="rect">
            <a:avLst/>
          </a:prstGeom>
        </p:spPr>
      </p:pic>
      <p:sp>
        <p:nvSpPr>
          <p:cNvPr id="14" name="Text 6"/>
          <p:cNvSpPr/>
          <p:nvPr/>
        </p:nvSpPr>
        <p:spPr>
          <a:xfrm>
            <a:off x="5233360" y="5206504"/>
            <a:ext cx="6296860" cy="2179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464646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Physical Evidence and the Scene Itself</a:t>
            </a:r>
            <a:endParaRPr lang="en-US" sz="1350" dirty="0"/>
          </a:p>
        </p:txBody>
      </p:sp>
      <p:pic>
        <p:nvPicPr>
          <p:cNvPr id="15" name="Image 6" descr="preencoded.png"/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5233360" y="5630466"/>
            <a:ext cx="348844" cy="348853"/>
          </a:xfrm>
          <a:prstGeom prst="rect">
            <a:avLst/>
          </a:prstGeom>
        </p:spPr>
      </p:pic>
      <p:sp>
        <p:nvSpPr>
          <p:cNvPr id="16" name="Text 7"/>
          <p:cNvSpPr/>
          <p:nvPr/>
        </p:nvSpPr>
        <p:spPr>
          <a:xfrm>
            <a:off x="5233360" y="6108105"/>
            <a:ext cx="6296860" cy="2179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464646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Third-Party and Cloud-Held Data</a:t>
            </a:r>
            <a:endParaRPr lang="en-US" sz="13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475" y="983456"/>
            <a:ext cx="10868745" cy="489098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298699" y="1463541"/>
            <a:ext cx="1902004" cy="2939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850" dirty="0">
                <a:solidFill>
                  <a:srgbClr val="464646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Incident</a:t>
            </a:r>
            <a:endParaRPr lang="en-US" sz="1850" dirty="0"/>
          </a:p>
        </p:txBody>
      </p:sp>
      <p:sp>
        <p:nvSpPr>
          <p:cNvPr id="4" name="Text 1"/>
          <p:cNvSpPr/>
          <p:nvPr/>
        </p:nvSpPr>
        <p:spPr>
          <a:xfrm>
            <a:off x="4179801" y="4972407"/>
            <a:ext cx="1912454" cy="2939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850" dirty="0">
                <a:solidFill>
                  <a:srgbClr val="464646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Overwrite</a:t>
            </a:r>
            <a:endParaRPr lang="en-US" sz="1850" dirty="0"/>
          </a:p>
        </p:txBody>
      </p:sp>
      <p:sp>
        <p:nvSpPr>
          <p:cNvPr id="5" name="Text 2"/>
          <p:cNvSpPr/>
          <p:nvPr/>
        </p:nvSpPr>
        <p:spPr>
          <a:xfrm>
            <a:off x="6040002" y="1279999"/>
            <a:ext cx="1902003" cy="58785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850" dirty="0">
                <a:solidFill>
                  <a:srgbClr val="464646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Preservation Letter</a:t>
            </a:r>
            <a:endParaRPr lang="en-US" sz="1850" dirty="0"/>
          </a:p>
        </p:txBody>
      </p:sp>
      <p:sp>
        <p:nvSpPr>
          <p:cNvPr id="6" name="Text 3"/>
          <p:cNvSpPr/>
          <p:nvPr/>
        </p:nvSpPr>
        <p:spPr>
          <a:xfrm>
            <a:off x="7921104" y="4972407"/>
            <a:ext cx="1902004" cy="2939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850" dirty="0">
                <a:solidFill>
                  <a:srgbClr val="464646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Lawsuit</a:t>
            </a:r>
            <a:endParaRPr lang="en-US" sz="18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61475" y="777180"/>
            <a:ext cx="5339820" cy="968573"/>
          </a:xfrm>
          <a:prstGeom prst="roundRect">
            <a:avLst>
              <a:gd name="adj" fmla="val 2927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850482" y="966192"/>
            <a:ext cx="4961806" cy="5905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dirty="0">
                <a:solidFill>
                  <a:srgbClr val="464646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Reasonableness is the standard, not perfection</a:t>
            </a:r>
            <a:endParaRPr lang="en-US" sz="1850" dirty="0"/>
          </a:p>
        </p:txBody>
      </p:sp>
      <p:sp>
        <p:nvSpPr>
          <p:cNvPr id="4" name="Shape 2"/>
          <p:cNvSpPr/>
          <p:nvPr/>
        </p:nvSpPr>
        <p:spPr>
          <a:xfrm>
            <a:off x="6190301" y="777180"/>
            <a:ext cx="5339919" cy="968573"/>
          </a:xfrm>
          <a:prstGeom prst="roundRect">
            <a:avLst>
              <a:gd name="adj" fmla="val 2927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6379308" y="966192"/>
            <a:ext cx="4961905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dirty="0">
                <a:solidFill>
                  <a:srgbClr val="464646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Preserve at foreseeability, not at filing</a:t>
            </a:r>
            <a:endParaRPr lang="en-US" sz="1850" dirty="0"/>
          </a:p>
        </p:txBody>
      </p:sp>
      <p:sp>
        <p:nvSpPr>
          <p:cNvPr id="6" name="Shape 4"/>
          <p:cNvSpPr/>
          <p:nvPr/>
        </p:nvSpPr>
        <p:spPr>
          <a:xfrm>
            <a:off x="661475" y="1934766"/>
            <a:ext cx="5339820" cy="968573"/>
          </a:xfrm>
          <a:prstGeom prst="roundRect">
            <a:avLst>
              <a:gd name="adj" fmla="val 2927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850482" y="2123777"/>
            <a:ext cx="4961806" cy="5905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dirty="0">
                <a:solidFill>
                  <a:srgbClr val="464646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Know your retention and auto-purge schedules</a:t>
            </a:r>
            <a:endParaRPr lang="en-US" sz="1850" dirty="0"/>
          </a:p>
        </p:txBody>
      </p:sp>
      <p:sp>
        <p:nvSpPr>
          <p:cNvPr id="8" name="Shape 6"/>
          <p:cNvSpPr/>
          <p:nvPr/>
        </p:nvSpPr>
        <p:spPr>
          <a:xfrm>
            <a:off x="6190301" y="1934766"/>
            <a:ext cx="5339919" cy="968573"/>
          </a:xfrm>
          <a:prstGeom prst="roundRect">
            <a:avLst>
              <a:gd name="adj" fmla="val 2927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6379308" y="2123777"/>
            <a:ext cx="4961905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dirty="0">
                <a:solidFill>
                  <a:srgbClr val="464646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Send written litigation hold letters</a:t>
            </a:r>
            <a:endParaRPr lang="en-US" sz="1850" dirty="0"/>
          </a:p>
        </p:txBody>
      </p:sp>
      <p:sp>
        <p:nvSpPr>
          <p:cNvPr id="10" name="Shape 8"/>
          <p:cNvSpPr/>
          <p:nvPr/>
        </p:nvSpPr>
        <p:spPr>
          <a:xfrm>
            <a:off x="661475" y="3092351"/>
            <a:ext cx="5339820" cy="968573"/>
          </a:xfrm>
          <a:prstGeom prst="roundRect">
            <a:avLst>
              <a:gd name="adj" fmla="val 2927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850482" y="3281362"/>
            <a:ext cx="496180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dirty="0">
                <a:solidFill>
                  <a:srgbClr val="464646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Suspend auto-delete immediately</a:t>
            </a:r>
            <a:endParaRPr lang="en-US" sz="1850" dirty="0"/>
          </a:p>
        </p:txBody>
      </p:sp>
      <p:sp>
        <p:nvSpPr>
          <p:cNvPr id="12" name="Shape 10"/>
          <p:cNvSpPr/>
          <p:nvPr/>
        </p:nvSpPr>
        <p:spPr>
          <a:xfrm>
            <a:off x="6190301" y="3092351"/>
            <a:ext cx="5339919" cy="968573"/>
          </a:xfrm>
          <a:prstGeom prst="roundRect">
            <a:avLst>
              <a:gd name="adj" fmla="val 2927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6379308" y="3281362"/>
            <a:ext cx="4961905" cy="5905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dirty="0">
                <a:solidFill>
                  <a:srgbClr val="464646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Grab short-cycle footage first, inside its window</a:t>
            </a:r>
            <a:endParaRPr lang="en-US" sz="1850" dirty="0"/>
          </a:p>
        </p:txBody>
      </p:sp>
      <p:sp>
        <p:nvSpPr>
          <p:cNvPr id="14" name="Shape 12"/>
          <p:cNvSpPr/>
          <p:nvPr/>
        </p:nvSpPr>
        <p:spPr>
          <a:xfrm>
            <a:off x="661475" y="4249936"/>
            <a:ext cx="5339820" cy="968573"/>
          </a:xfrm>
          <a:prstGeom prst="roundRect">
            <a:avLst>
              <a:gd name="adj" fmla="val 2927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850482" y="4438948"/>
            <a:ext cx="4961806" cy="5905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dirty="0">
                <a:solidFill>
                  <a:srgbClr val="464646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Preserve the physical scene with photographs</a:t>
            </a:r>
            <a:endParaRPr lang="en-US" sz="1850" dirty="0"/>
          </a:p>
        </p:txBody>
      </p:sp>
      <p:sp>
        <p:nvSpPr>
          <p:cNvPr id="16" name="Shape 14"/>
          <p:cNvSpPr/>
          <p:nvPr/>
        </p:nvSpPr>
        <p:spPr>
          <a:xfrm>
            <a:off x="6190301" y="4249936"/>
            <a:ext cx="5339919" cy="968573"/>
          </a:xfrm>
          <a:prstGeom prst="roundRect">
            <a:avLst>
              <a:gd name="adj" fmla="val 2927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6379308" y="4438948"/>
            <a:ext cx="4961905" cy="5905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dirty="0">
                <a:solidFill>
                  <a:srgbClr val="464646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Never edit or clean up records after the fact</a:t>
            </a:r>
            <a:endParaRPr lang="en-US" sz="1850" dirty="0"/>
          </a:p>
        </p:txBody>
      </p:sp>
      <p:sp>
        <p:nvSpPr>
          <p:cNvPr id="18" name="Shape 16"/>
          <p:cNvSpPr/>
          <p:nvPr/>
        </p:nvSpPr>
        <p:spPr>
          <a:xfrm>
            <a:off x="661475" y="5407521"/>
            <a:ext cx="5339820" cy="673298"/>
          </a:xfrm>
          <a:prstGeom prst="roundRect">
            <a:avLst>
              <a:gd name="adj" fmla="val 4211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850482" y="5596533"/>
            <a:ext cx="496180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dirty="0">
                <a:solidFill>
                  <a:srgbClr val="464646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Involve counsel early</a:t>
            </a:r>
            <a:endParaRPr lang="en-US" sz="1850" dirty="0"/>
          </a:p>
        </p:txBody>
      </p:sp>
      <p:sp>
        <p:nvSpPr>
          <p:cNvPr id="20" name="Shape 18"/>
          <p:cNvSpPr/>
          <p:nvPr/>
        </p:nvSpPr>
        <p:spPr>
          <a:xfrm>
            <a:off x="6190301" y="5407521"/>
            <a:ext cx="5339919" cy="673298"/>
          </a:xfrm>
          <a:prstGeom prst="roundRect">
            <a:avLst>
              <a:gd name="adj" fmla="val 4211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6379308" y="5596533"/>
            <a:ext cx="4961905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dirty="0">
                <a:solidFill>
                  <a:srgbClr val="464646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Document what you preserved and when</a:t>
            </a:r>
            <a:endParaRPr lang="en-US" sz="18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966093"/>
            <a:ext cx="3844134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700" dirty="0">
                <a:solidFill>
                  <a:srgbClr val="030303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Quick Hits!</a:t>
            </a:r>
            <a:endParaRPr lang="en-US" sz="37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475" y="1769368"/>
            <a:ext cx="3844134" cy="384423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5114797" y="989707"/>
            <a:ext cx="25399" cy="4878586"/>
          </a:xfrm>
          <a:prstGeom prst="roundRect">
            <a:avLst>
              <a:gd name="adj" fmla="val 50001"/>
            </a:avLst>
          </a:prstGeom>
          <a:solidFill>
            <a:srgbClr val="D8D4D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2"/>
          <p:cNvSpPr/>
          <p:nvPr/>
        </p:nvSpPr>
        <p:spPr>
          <a:xfrm>
            <a:off x="5089398" y="1313656"/>
            <a:ext cx="567021" cy="25400"/>
          </a:xfrm>
          <a:prstGeom prst="roundRect">
            <a:avLst>
              <a:gd name="adj" fmla="val 49999"/>
            </a:avLst>
          </a:prstGeom>
          <a:solidFill>
            <a:srgbClr val="D8D4D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3"/>
          <p:cNvSpPr/>
          <p:nvPr/>
        </p:nvSpPr>
        <p:spPr>
          <a:xfrm>
            <a:off x="5043957" y="1255514"/>
            <a:ext cx="141681" cy="141684"/>
          </a:xfrm>
          <a:prstGeom prst="ellipse">
            <a:avLst/>
          </a:prstGeom>
          <a:solidFill>
            <a:srgbClr val="1C977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Shape 4"/>
          <p:cNvSpPr/>
          <p:nvPr/>
        </p:nvSpPr>
        <p:spPr>
          <a:xfrm>
            <a:off x="5681917" y="989707"/>
            <a:ext cx="5854554" cy="673298"/>
          </a:xfrm>
          <a:prstGeom prst="roundRect">
            <a:avLst>
              <a:gd name="adj" fmla="val 4211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5870924" y="1178719"/>
            <a:ext cx="5476540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dirty="0">
                <a:solidFill>
                  <a:srgbClr val="464646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Negligent Hiring &amp; Training</a:t>
            </a:r>
            <a:endParaRPr lang="en-US" sz="1850" dirty="0"/>
          </a:p>
        </p:txBody>
      </p:sp>
      <p:sp>
        <p:nvSpPr>
          <p:cNvPr id="9" name="Shape 6"/>
          <p:cNvSpPr/>
          <p:nvPr/>
        </p:nvSpPr>
        <p:spPr>
          <a:xfrm>
            <a:off x="5089398" y="2364978"/>
            <a:ext cx="567021" cy="25400"/>
          </a:xfrm>
          <a:prstGeom prst="roundRect">
            <a:avLst>
              <a:gd name="adj" fmla="val 49999"/>
            </a:avLst>
          </a:prstGeom>
          <a:solidFill>
            <a:srgbClr val="D8D4D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Shape 7"/>
          <p:cNvSpPr/>
          <p:nvPr/>
        </p:nvSpPr>
        <p:spPr>
          <a:xfrm>
            <a:off x="5043957" y="2306836"/>
            <a:ext cx="141681" cy="141684"/>
          </a:xfrm>
          <a:prstGeom prst="ellipse">
            <a:avLst/>
          </a:prstGeom>
          <a:solidFill>
            <a:srgbClr val="1C977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5681917" y="2041029"/>
            <a:ext cx="5854554" cy="673298"/>
          </a:xfrm>
          <a:prstGeom prst="roundRect">
            <a:avLst>
              <a:gd name="adj" fmla="val 4211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5870924" y="2230041"/>
            <a:ext cx="5476540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dirty="0">
                <a:solidFill>
                  <a:srgbClr val="464646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Map the System</a:t>
            </a:r>
            <a:endParaRPr lang="en-US" sz="1850" dirty="0"/>
          </a:p>
        </p:txBody>
      </p:sp>
      <p:sp>
        <p:nvSpPr>
          <p:cNvPr id="13" name="Shape 10"/>
          <p:cNvSpPr/>
          <p:nvPr/>
        </p:nvSpPr>
        <p:spPr>
          <a:xfrm>
            <a:off x="5089398" y="3416300"/>
            <a:ext cx="567021" cy="25400"/>
          </a:xfrm>
          <a:prstGeom prst="roundRect">
            <a:avLst>
              <a:gd name="adj" fmla="val 49999"/>
            </a:avLst>
          </a:prstGeom>
          <a:solidFill>
            <a:srgbClr val="D8D4D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Shape 11"/>
          <p:cNvSpPr/>
          <p:nvPr/>
        </p:nvSpPr>
        <p:spPr>
          <a:xfrm>
            <a:off x="5043957" y="3358158"/>
            <a:ext cx="141681" cy="141684"/>
          </a:xfrm>
          <a:prstGeom prst="ellipse">
            <a:avLst/>
          </a:prstGeom>
          <a:solidFill>
            <a:srgbClr val="1C977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Shape 12"/>
          <p:cNvSpPr/>
          <p:nvPr/>
        </p:nvSpPr>
        <p:spPr>
          <a:xfrm>
            <a:off x="5681917" y="3092351"/>
            <a:ext cx="5854554" cy="673298"/>
          </a:xfrm>
          <a:prstGeom prst="roundRect">
            <a:avLst>
              <a:gd name="adj" fmla="val 4211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3"/>
          <p:cNvSpPr/>
          <p:nvPr/>
        </p:nvSpPr>
        <p:spPr>
          <a:xfrm>
            <a:off x="5870924" y="3281362"/>
            <a:ext cx="5476540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dirty="0">
                <a:solidFill>
                  <a:srgbClr val="464646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Lights &amp; Sirens Immunity</a:t>
            </a:r>
            <a:endParaRPr lang="en-US" sz="1850" dirty="0"/>
          </a:p>
        </p:txBody>
      </p:sp>
      <p:sp>
        <p:nvSpPr>
          <p:cNvPr id="17" name="Shape 14"/>
          <p:cNvSpPr/>
          <p:nvPr/>
        </p:nvSpPr>
        <p:spPr>
          <a:xfrm>
            <a:off x="5089398" y="4467622"/>
            <a:ext cx="567021" cy="25400"/>
          </a:xfrm>
          <a:prstGeom prst="roundRect">
            <a:avLst>
              <a:gd name="adj" fmla="val 49999"/>
            </a:avLst>
          </a:prstGeom>
          <a:solidFill>
            <a:srgbClr val="D8D4D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Shape 15"/>
          <p:cNvSpPr/>
          <p:nvPr/>
        </p:nvSpPr>
        <p:spPr>
          <a:xfrm>
            <a:off x="5043957" y="4409480"/>
            <a:ext cx="141681" cy="141684"/>
          </a:xfrm>
          <a:prstGeom prst="ellipse">
            <a:avLst/>
          </a:prstGeom>
          <a:solidFill>
            <a:srgbClr val="1C977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Shape 16"/>
          <p:cNvSpPr/>
          <p:nvPr/>
        </p:nvSpPr>
        <p:spPr>
          <a:xfrm>
            <a:off x="5681917" y="4143673"/>
            <a:ext cx="5854554" cy="673298"/>
          </a:xfrm>
          <a:prstGeom prst="roundRect">
            <a:avLst>
              <a:gd name="adj" fmla="val 4211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Text 17"/>
          <p:cNvSpPr/>
          <p:nvPr/>
        </p:nvSpPr>
        <p:spPr>
          <a:xfrm>
            <a:off x="5870924" y="4332684"/>
            <a:ext cx="5476540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i="1" dirty="0">
                <a:solidFill>
                  <a:srgbClr val="464646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Gardner</a:t>
            </a:r>
            <a:r>
              <a:rPr lang="en-US" sz="1850" dirty="0">
                <a:solidFill>
                  <a:srgbClr val="464646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 Decision</a:t>
            </a:r>
            <a:endParaRPr lang="en-US" sz="1850" dirty="0"/>
          </a:p>
        </p:txBody>
      </p:sp>
      <p:sp>
        <p:nvSpPr>
          <p:cNvPr id="21" name="Shape 18"/>
          <p:cNvSpPr/>
          <p:nvPr/>
        </p:nvSpPr>
        <p:spPr>
          <a:xfrm>
            <a:off x="5089398" y="5518944"/>
            <a:ext cx="567021" cy="25400"/>
          </a:xfrm>
          <a:prstGeom prst="roundRect">
            <a:avLst>
              <a:gd name="adj" fmla="val 49999"/>
            </a:avLst>
          </a:prstGeom>
          <a:solidFill>
            <a:srgbClr val="D8D4D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Shape 19"/>
          <p:cNvSpPr/>
          <p:nvPr/>
        </p:nvSpPr>
        <p:spPr>
          <a:xfrm>
            <a:off x="5043957" y="5460802"/>
            <a:ext cx="141681" cy="141684"/>
          </a:xfrm>
          <a:prstGeom prst="ellipse">
            <a:avLst/>
          </a:prstGeom>
          <a:solidFill>
            <a:srgbClr val="1C977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Shape 20"/>
          <p:cNvSpPr/>
          <p:nvPr/>
        </p:nvSpPr>
        <p:spPr>
          <a:xfrm>
            <a:off x="5681917" y="5194995"/>
            <a:ext cx="5854554" cy="673298"/>
          </a:xfrm>
          <a:prstGeom prst="roundRect">
            <a:avLst>
              <a:gd name="adj" fmla="val 4211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" name="Text 21"/>
          <p:cNvSpPr/>
          <p:nvPr/>
        </p:nvSpPr>
        <p:spPr>
          <a:xfrm>
            <a:off x="5870924" y="5384006"/>
            <a:ext cx="5476540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dirty="0">
                <a:solidFill>
                  <a:srgbClr val="464646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Closed Sessions</a:t>
            </a:r>
            <a:endParaRPr lang="en-US" sz="18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3133626"/>
            <a:ext cx="10868745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3700" i="1" dirty="0">
                <a:solidFill>
                  <a:srgbClr val="030303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Loudermill</a:t>
            </a:r>
            <a:r>
              <a:rPr lang="en-US" sz="3700" dirty="0">
                <a:solidFill>
                  <a:srgbClr val="030303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 Issue</a:t>
            </a:r>
            <a:endParaRPr lang="en-US" sz="37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9809" y="0"/>
            <a:ext cx="4571886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95412" y="1218605"/>
            <a:ext cx="4420680" cy="4420791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1475" y="837109"/>
            <a:ext cx="756028" cy="1348780"/>
          </a:xfrm>
          <a:prstGeom prst="rect">
            <a:avLst/>
          </a:prstGeom>
        </p:spPr>
      </p:pic>
      <p:sp>
        <p:nvSpPr>
          <p:cNvPr id="5" name="Text 0"/>
          <p:cNvSpPr/>
          <p:nvPr/>
        </p:nvSpPr>
        <p:spPr>
          <a:xfrm>
            <a:off x="1538447" y="988318"/>
            <a:ext cx="5419887" cy="2362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50" dirty="0">
                <a:solidFill>
                  <a:srgbClr val="464646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Proposed Discipline</a:t>
            </a:r>
            <a:endParaRPr lang="en-US" sz="1450" dirty="0"/>
          </a:p>
        </p:txBody>
      </p:sp>
      <p:sp>
        <p:nvSpPr>
          <p:cNvPr id="6" name="Text 1"/>
          <p:cNvSpPr/>
          <p:nvPr/>
        </p:nvSpPr>
        <p:spPr>
          <a:xfrm>
            <a:off x="1538447" y="1297087"/>
            <a:ext cx="5419887" cy="737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233680" indent="-233680" algn="l">
              <a:lnSpc>
                <a:spcPct val="120000"/>
              </a:lnSpc>
              <a:buSzPct val="100000"/>
              <a:buChar char="•"/>
            </a:pPr>
            <a:r>
              <a:rPr lang="en-US" sz="11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Employee found asleep in the recliner while at work. </a:t>
            </a:r>
            <a:endParaRPr lang="en-US" sz="1150" dirty="0"/>
          </a:p>
          <a:p>
            <a:pPr marL="233680" indent="-233680" algn="l">
              <a:lnSpc>
                <a:spcPct val="120000"/>
              </a:lnSpc>
              <a:buSzPct val="100000"/>
              <a:buChar char="•"/>
            </a:pPr>
            <a:r>
              <a:rPr lang="en-US" sz="11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Poor performer.</a:t>
            </a:r>
            <a:endParaRPr lang="en-US" sz="1150" dirty="0"/>
          </a:p>
          <a:p>
            <a:pPr marL="233680" indent="-233680" algn="l">
              <a:lnSpc>
                <a:spcPct val="120000"/>
              </a:lnSpc>
              <a:buSzPct val="100000"/>
              <a:buChar char="•"/>
            </a:pPr>
            <a:r>
              <a:rPr lang="en-US" sz="11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Proposed penalty: 3-day suspension without pay.</a:t>
            </a:r>
            <a:endParaRPr lang="en-US" sz="1150" dirty="0"/>
          </a:p>
        </p:txBody>
      </p:sp>
      <p:pic>
        <p:nvPicPr>
          <p:cNvPr id="7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1475" y="2185888"/>
            <a:ext cx="756028" cy="1264245"/>
          </a:xfrm>
          <a:prstGeom prst="rect">
            <a:avLst/>
          </a:prstGeom>
        </p:spPr>
      </p:pic>
      <p:sp>
        <p:nvSpPr>
          <p:cNvPr id="8" name="Text 2"/>
          <p:cNvSpPr/>
          <p:nvPr/>
        </p:nvSpPr>
        <p:spPr>
          <a:xfrm>
            <a:off x="1538447" y="2337098"/>
            <a:ext cx="5419887" cy="2362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50" dirty="0">
                <a:solidFill>
                  <a:srgbClr val="464646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Pre-Determination Hearing</a:t>
            </a:r>
            <a:endParaRPr lang="en-US" sz="1450" dirty="0"/>
          </a:p>
        </p:txBody>
      </p:sp>
      <p:sp>
        <p:nvSpPr>
          <p:cNvPr id="9" name="Text 3"/>
          <p:cNvSpPr/>
          <p:nvPr/>
        </p:nvSpPr>
        <p:spPr>
          <a:xfrm>
            <a:off x="1538447" y="2645866"/>
            <a:ext cx="5419887" cy="65305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233680" indent="-233680" algn="l">
              <a:lnSpc>
                <a:spcPct val="120000"/>
              </a:lnSpc>
              <a:buSzPct val="100000"/>
              <a:buChar char="•"/>
            </a:pPr>
            <a:r>
              <a:rPr lang="en-US" sz="11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Employee volunteers he was asleep because of a new prescription pain medication he was taking for a shoulder injury. He reveals he's been taking it for several weeks and is still getting used to it.</a:t>
            </a:r>
            <a:endParaRPr lang="en-US" sz="1150" dirty="0"/>
          </a:p>
        </p:txBody>
      </p:sp>
      <p:pic>
        <p:nvPicPr>
          <p:cNvPr id="10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1475" y="3450134"/>
            <a:ext cx="756028" cy="1306513"/>
          </a:xfrm>
          <a:prstGeom prst="rect">
            <a:avLst/>
          </a:prstGeom>
        </p:spPr>
      </p:pic>
      <p:sp>
        <p:nvSpPr>
          <p:cNvPr id="11" name="Text 4"/>
          <p:cNvSpPr/>
          <p:nvPr/>
        </p:nvSpPr>
        <p:spPr>
          <a:xfrm>
            <a:off x="1538447" y="3601343"/>
            <a:ext cx="5419887" cy="2362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50" dirty="0">
                <a:solidFill>
                  <a:srgbClr val="464646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Chief Investigates</a:t>
            </a:r>
            <a:endParaRPr lang="en-US" sz="1450" dirty="0"/>
          </a:p>
        </p:txBody>
      </p:sp>
      <p:sp>
        <p:nvSpPr>
          <p:cNvPr id="12" name="Text 5"/>
          <p:cNvSpPr/>
          <p:nvPr/>
        </p:nvSpPr>
        <p:spPr>
          <a:xfrm>
            <a:off x="1538447" y="3910112"/>
            <a:ext cx="5419887" cy="6953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233680" indent="-233680" algn="l">
              <a:lnSpc>
                <a:spcPct val="120000"/>
              </a:lnSpc>
              <a:buSzPct val="100000"/>
              <a:buChar char="•"/>
            </a:pPr>
            <a:r>
              <a:rPr lang="en-US" sz="11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Employee works in a "safety sensitive position."</a:t>
            </a:r>
            <a:endParaRPr lang="en-US" sz="1150" dirty="0"/>
          </a:p>
          <a:p>
            <a:pPr marL="233680" indent="-233680" algn="l">
              <a:lnSpc>
                <a:spcPct val="120000"/>
              </a:lnSpc>
              <a:buSzPct val="100000"/>
              <a:buChar char="•"/>
            </a:pPr>
            <a:r>
              <a:rPr lang="en-US" sz="11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Chief discovers in the last several weeks employee has worked regular shifts and responded to emergencies, etc.</a:t>
            </a:r>
            <a:endParaRPr lang="en-US" sz="1150" dirty="0"/>
          </a:p>
        </p:txBody>
      </p:sp>
      <p:pic>
        <p:nvPicPr>
          <p:cNvPr id="13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1475" y="4756646"/>
            <a:ext cx="756028" cy="1264245"/>
          </a:xfrm>
          <a:prstGeom prst="rect">
            <a:avLst/>
          </a:prstGeom>
        </p:spPr>
      </p:pic>
      <p:sp>
        <p:nvSpPr>
          <p:cNvPr id="14" name="Text 6"/>
          <p:cNvSpPr/>
          <p:nvPr/>
        </p:nvSpPr>
        <p:spPr>
          <a:xfrm>
            <a:off x="1538447" y="4907855"/>
            <a:ext cx="5419887" cy="2362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50" dirty="0">
                <a:solidFill>
                  <a:srgbClr val="464646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Discipline Decision</a:t>
            </a:r>
            <a:endParaRPr lang="en-US" sz="1450" dirty="0"/>
          </a:p>
        </p:txBody>
      </p:sp>
      <p:sp>
        <p:nvSpPr>
          <p:cNvPr id="15" name="Text 7"/>
          <p:cNvSpPr/>
          <p:nvPr/>
        </p:nvSpPr>
        <p:spPr>
          <a:xfrm>
            <a:off x="1538447" y="5216624"/>
            <a:ext cx="5419887" cy="65305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233680" indent="-233680" algn="l">
              <a:lnSpc>
                <a:spcPct val="120000"/>
              </a:lnSpc>
              <a:buSzPct val="100000"/>
              <a:buChar char="•"/>
            </a:pPr>
            <a:r>
              <a:rPr lang="en-US" sz="11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Chief decides to terminate the employee. Sends notice and details policy violation for taking prescription drugs while at work, responding to emergencies while impaired,  and sleeping on the job.</a:t>
            </a:r>
            <a:endParaRPr lang="en-US" sz="11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2165052"/>
            <a:ext cx="10868745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700" dirty="0">
                <a:solidFill>
                  <a:srgbClr val="030303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At the Post-Deprivation Appeal…</a:t>
            </a:r>
            <a:endParaRPr lang="en-US" sz="3700" dirty="0"/>
          </a:p>
        </p:txBody>
      </p:sp>
      <p:sp>
        <p:nvSpPr>
          <p:cNvPr id="3" name="Shape 1"/>
          <p:cNvSpPr/>
          <p:nvPr/>
        </p:nvSpPr>
        <p:spPr>
          <a:xfrm>
            <a:off x="661475" y="3133725"/>
            <a:ext cx="10868745" cy="1559123"/>
          </a:xfrm>
          <a:prstGeom prst="roundRect">
            <a:avLst>
              <a:gd name="adj" fmla="val 1819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661475" y="3133725"/>
            <a:ext cx="3622882" cy="1559123"/>
          </a:xfrm>
          <a:custGeom>
            <a:avLst/>
            <a:gdLst/>
            <a:ahLst/>
            <a:cxnLst/>
            <a:rect l="l" t="t" r="r" b="b"/>
            <a:pathLst>
              <a:path w="3622882" h="1559123">
                <a:moveTo>
                  <a:pt x="23627" y="0"/>
                </a:moveTo>
                <a:lnTo>
                  <a:pt x="3622882" y="0"/>
                </a:lnTo>
                <a:lnTo>
                  <a:pt x="3622882" y="1559123"/>
                </a:lnTo>
                <a:lnTo>
                  <a:pt x="23627" y="1559123"/>
                </a:lnTo>
                <a:arcTo wR="23627" hR="23628" stAng="5400000" swAng="5400000"/>
                <a:lnTo>
                  <a:pt x="0" y="23628"/>
                </a:lnTo>
                <a:arcTo wR="23627" hR="23628" stAng="10800000" swAng="5400000"/>
                <a:close/>
              </a:path>
            </a:pathLst>
          </a:custGeom>
          <a:solidFill>
            <a:srgbClr val="F2EEE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850482" y="3322737"/>
            <a:ext cx="3244868" cy="5905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850" dirty="0">
                <a:solidFill>
                  <a:srgbClr val="464646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The drug was prescribed by a doctor and legal.</a:t>
            </a:r>
            <a:endParaRPr lang="en-US" sz="1850" dirty="0"/>
          </a:p>
        </p:txBody>
      </p:sp>
      <p:sp>
        <p:nvSpPr>
          <p:cNvPr id="6" name="Shape 4"/>
          <p:cNvSpPr/>
          <p:nvPr/>
        </p:nvSpPr>
        <p:spPr>
          <a:xfrm>
            <a:off x="4284357" y="3133725"/>
            <a:ext cx="3622882" cy="1559123"/>
          </a:xfrm>
          <a:prstGeom prst="rect">
            <a:avLst/>
          </a:prstGeom>
          <a:solidFill>
            <a:srgbClr val="F2EEE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4284357" y="3133725"/>
            <a:ext cx="25399" cy="1559123"/>
          </a:xfrm>
          <a:prstGeom prst="roundRect">
            <a:avLst>
              <a:gd name="adj" fmla="val 50001"/>
            </a:avLst>
          </a:prstGeom>
          <a:solidFill>
            <a:srgbClr val="D8D4D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4473364" y="3322737"/>
            <a:ext cx="3244868" cy="8858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850" dirty="0">
                <a:solidFill>
                  <a:srgbClr val="464646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Employee's doctor had cleared him to return to work.</a:t>
            </a:r>
            <a:endParaRPr lang="en-US" sz="1850" dirty="0"/>
          </a:p>
        </p:txBody>
      </p:sp>
      <p:sp>
        <p:nvSpPr>
          <p:cNvPr id="9" name="Shape 7"/>
          <p:cNvSpPr/>
          <p:nvPr/>
        </p:nvSpPr>
        <p:spPr>
          <a:xfrm>
            <a:off x="7907239" y="3133725"/>
            <a:ext cx="3622882" cy="1559123"/>
          </a:xfrm>
          <a:custGeom>
            <a:avLst/>
            <a:gdLst/>
            <a:ahLst/>
            <a:cxnLst/>
            <a:rect l="l" t="t" r="r" b="b"/>
            <a:pathLst>
              <a:path w="3622882" h="1559123">
                <a:moveTo>
                  <a:pt x="0" y="0"/>
                </a:moveTo>
                <a:lnTo>
                  <a:pt x="3599255" y="0"/>
                </a:lnTo>
                <a:arcTo wR="23627" hR="23628" stAng="16200000" swAng="5400000"/>
                <a:lnTo>
                  <a:pt x="3622882" y="1535496"/>
                </a:lnTo>
                <a:arcTo wR="23627" hR="23628" stAng="0" swAng="5400000"/>
                <a:lnTo>
                  <a:pt x="0" y="1559123"/>
                </a:lnTo>
                <a:lnTo>
                  <a:pt x="0" y="0"/>
                </a:lnTo>
                <a:close/>
              </a:path>
            </a:pathLst>
          </a:custGeom>
          <a:solidFill>
            <a:srgbClr val="F2EEE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7907239" y="3133725"/>
            <a:ext cx="25399" cy="1559123"/>
          </a:xfrm>
          <a:prstGeom prst="roundRect">
            <a:avLst>
              <a:gd name="adj" fmla="val 50001"/>
            </a:avLst>
          </a:prstGeom>
          <a:solidFill>
            <a:srgbClr val="D8D4D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8096246" y="3322737"/>
            <a:ext cx="3244868" cy="11811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850" dirty="0">
                <a:solidFill>
                  <a:srgbClr val="464646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Employee had reported the prescription to his direct supervisor, who failed to log it.</a:t>
            </a:r>
            <a:endParaRPr lang="en-US" sz="18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575866"/>
            <a:ext cx="10868745" cy="5316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300" dirty="0">
                <a:solidFill>
                  <a:srgbClr val="030303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The Fix</a:t>
            </a:r>
            <a:endParaRPr lang="en-US" sz="33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2392" y="1413669"/>
            <a:ext cx="7606812" cy="3481487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116970" y="4068412"/>
            <a:ext cx="1428127" cy="2751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700" dirty="0">
                <a:solidFill>
                  <a:srgbClr val="464646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Decide</a:t>
            </a:r>
            <a:endParaRPr lang="en-US" sz="1700" dirty="0"/>
          </a:p>
        </p:txBody>
      </p:sp>
      <p:sp>
        <p:nvSpPr>
          <p:cNvPr id="5" name="Text 2"/>
          <p:cNvSpPr/>
          <p:nvPr/>
        </p:nvSpPr>
        <p:spPr>
          <a:xfrm>
            <a:off x="6317138" y="4068412"/>
            <a:ext cx="1428127" cy="2751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700" dirty="0">
                <a:solidFill>
                  <a:srgbClr val="464646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New Meeting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4527089" y="3930853"/>
            <a:ext cx="1428127" cy="55023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700" dirty="0">
                <a:solidFill>
                  <a:srgbClr val="464646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Amend Notice</a:t>
            </a: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2697912" y="4068412"/>
            <a:ext cx="1428127" cy="2751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700" dirty="0">
                <a:solidFill>
                  <a:srgbClr val="464646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Pause</a:t>
            </a:r>
            <a:endParaRPr lang="en-US" sz="1700" dirty="0"/>
          </a:p>
        </p:txBody>
      </p:sp>
      <p:sp>
        <p:nvSpPr>
          <p:cNvPr id="8" name="Shape 5"/>
          <p:cNvSpPr/>
          <p:nvPr/>
        </p:nvSpPr>
        <p:spPr>
          <a:xfrm>
            <a:off x="661475" y="5067399"/>
            <a:ext cx="3520788" cy="1214735"/>
          </a:xfrm>
          <a:prstGeom prst="roundRect">
            <a:avLst>
              <a:gd name="adj" fmla="val 2101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831532" y="5237460"/>
            <a:ext cx="3180675" cy="265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650" dirty="0">
                <a:solidFill>
                  <a:srgbClr val="464646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Due Process</a:t>
            </a:r>
            <a:endParaRPr lang="en-US" sz="1650" dirty="0"/>
          </a:p>
        </p:txBody>
      </p:sp>
      <p:sp>
        <p:nvSpPr>
          <p:cNvPr id="10" name="Text 7"/>
          <p:cNvSpPr/>
          <p:nvPr/>
        </p:nvSpPr>
        <p:spPr>
          <a:xfrm>
            <a:off x="831532" y="5594945"/>
            <a:ext cx="3180675" cy="258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27000"/>
              </a:lnSpc>
              <a:buNone/>
            </a:pPr>
            <a:r>
              <a:rPr lang="en-US" sz="13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New grounds require new notice</a:t>
            </a:r>
            <a:endParaRPr lang="en-US" sz="1300" dirty="0"/>
          </a:p>
        </p:txBody>
      </p:sp>
      <p:sp>
        <p:nvSpPr>
          <p:cNvPr id="11" name="Shape 8"/>
          <p:cNvSpPr/>
          <p:nvPr/>
        </p:nvSpPr>
        <p:spPr>
          <a:xfrm>
            <a:off x="4335354" y="5067399"/>
            <a:ext cx="3520888" cy="1214735"/>
          </a:xfrm>
          <a:prstGeom prst="roundRect">
            <a:avLst>
              <a:gd name="adj" fmla="val 2101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4505411" y="5237460"/>
            <a:ext cx="3180774" cy="265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650" dirty="0">
                <a:solidFill>
                  <a:srgbClr val="464646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ADA</a:t>
            </a:r>
            <a:endParaRPr lang="en-US" sz="1650" dirty="0"/>
          </a:p>
        </p:txBody>
      </p:sp>
      <p:sp>
        <p:nvSpPr>
          <p:cNvPr id="13" name="Text 10"/>
          <p:cNvSpPr/>
          <p:nvPr/>
        </p:nvSpPr>
        <p:spPr>
          <a:xfrm>
            <a:off x="4505411" y="5594945"/>
            <a:ext cx="3180774" cy="5171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27000"/>
              </a:lnSpc>
              <a:buNone/>
            </a:pPr>
            <a:r>
              <a:rPr lang="en-US" sz="13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Disclosed medication triggers interactive process</a:t>
            </a:r>
            <a:endParaRPr lang="en-US" sz="1300" dirty="0"/>
          </a:p>
        </p:txBody>
      </p:sp>
      <p:sp>
        <p:nvSpPr>
          <p:cNvPr id="14" name="Shape 11"/>
          <p:cNvSpPr/>
          <p:nvPr/>
        </p:nvSpPr>
        <p:spPr>
          <a:xfrm>
            <a:off x="8009332" y="5067399"/>
            <a:ext cx="3520888" cy="1214735"/>
          </a:xfrm>
          <a:prstGeom prst="roundRect">
            <a:avLst>
              <a:gd name="adj" fmla="val 2101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2"/>
          <p:cNvSpPr/>
          <p:nvPr/>
        </p:nvSpPr>
        <p:spPr>
          <a:xfrm>
            <a:off x="8179389" y="5237460"/>
            <a:ext cx="3180774" cy="265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650" dirty="0">
                <a:solidFill>
                  <a:srgbClr val="464646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FMLA</a:t>
            </a:r>
            <a:endParaRPr lang="en-US" sz="1650" dirty="0"/>
          </a:p>
        </p:txBody>
      </p:sp>
      <p:sp>
        <p:nvSpPr>
          <p:cNvPr id="16" name="Text 13"/>
          <p:cNvSpPr/>
          <p:nvPr/>
        </p:nvSpPr>
        <p:spPr>
          <a:xfrm>
            <a:off x="8179389" y="5594945"/>
            <a:ext cx="3180774" cy="5171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27000"/>
              </a:lnSpc>
              <a:buNone/>
            </a:pPr>
            <a:r>
              <a:rPr lang="en-US" sz="13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Same disclosure can trigger notice duties</a:t>
            </a:r>
            <a:endParaRPr lang="en-US" sz="13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3133626"/>
            <a:ext cx="10868745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3700" dirty="0">
                <a:solidFill>
                  <a:srgbClr val="030303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Words Matter</a:t>
            </a:r>
            <a:endParaRPr lang="en-US" sz="37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965895"/>
            <a:ext cx="10868745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3700" dirty="0">
                <a:solidFill>
                  <a:srgbClr val="030303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"Aspirational Language"</a:t>
            </a:r>
            <a:endParaRPr lang="en-US" sz="3700" dirty="0"/>
          </a:p>
        </p:txBody>
      </p:sp>
      <p:sp>
        <p:nvSpPr>
          <p:cNvPr id="3" name="Shape 1"/>
          <p:cNvSpPr/>
          <p:nvPr/>
        </p:nvSpPr>
        <p:spPr>
          <a:xfrm>
            <a:off x="661475" y="1934567"/>
            <a:ext cx="10868745" cy="3957439"/>
          </a:xfrm>
          <a:prstGeom prst="roundRect">
            <a:avLst>
              <a:gd name="adj" fmla="val 716"/>
            </a:avLst>
          </a:prstGeom>
          <a:noFill/>
          <a:ln w="6350">
            <a:solidFill>
              <a:srgbClr val="000000">
                <a:alpha val="8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661475" y="2486025"/>
            <a:ext cx="10868745" cy="11814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661475" y="3336727"/>
            <a:ext cx="10868745" cy="11814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661475" y="4187428"/>
            <a:ext cx="10868745" cy="11814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661475" y="5038130"/>
            <a:ext cx="10868745" cy="11814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667825" y="1940917"/>
            <a:ext cx="5428023" cy="545108"/>
          </a:xfrm>
          <a:custGeom>
            <a:avLst/>
            <a:gdLst/>
            <a:ahLst/>
            <a:cxnLst/>
            <a:rect l="l" t="t" r="r" b="b"/>
            <a:pathLst>
              <a:path w="5428023" h="545108">
                <a:moveTo>
                  <a:pt x="23627" y="0"/>
                </a:moveTo>
                <a:lnTo>
                  <a:pt x="5428023" y="0"/>
                </a:lnTo>
                <a:lnTo>
                  <a:pt x="5428023" y="545108"/>
                </a:lnTo>
                <a:lnTo>
                  <a:pt x="0" y="545108"/>
                </a:lnTo>
                <a:lnTo>
                  <a:pt x="0" y="23628"/>
                </a:lnTo>
                <a:arcTo wR="23627" hR="23628" stAng="10800000" swAng="5400000"/>
                <a:close/>
              </a:path>
            </a:pathLst>
          </a:custGeom>
          <a:solidFill>
            <a:srgbClr val="1C977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856832" y="2060674"/>
            <a:ext cx="5659594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Problematic Use</a:t>
            </a:r>
            <a:endParaRPr lang="en-US" sz="1450" dirty="0"/>
          </a:p>
        </p:txBody>
      </p:sp>
      <p:sp>
        <p:nvSpPr>
          <p:cNvPr id="10" name="Shape 8"/>
          <p:cNvSpPr/>
          <p:nvPr/>
        </p:nvSpPr>
        <p:spPr>
          <a:xfrm>
            <a:off x="6095848" y="1940917"/>
            <a:ext cx="5428023" cy="545108"/>
          </a:xfrm>
          <a:custGeom>
            <a:avLst/>
            <a:gdLst/>
            <a:ahLst/>
            <a:cxnLst/>
            <a:rect l="l" t="t" r="r" b="b"/>
            <a:pathLst>
              <a:path w="5428023" h="545108">
                <a:moveTo>
                  <a:pt x="0" y="0"/>
                </a:moveTo>
                <a:lnTo>
                  <a:pt x="5404395" y="0"/>
                </a:lnTo>
                <a:arcTo wR="23627" hR="23628" stAng="16200000" swAng="5400000"/>
                <a:lnTo>
                  <a:pt x="5428023" y="545108"/>
                </a:lnTo>
                <a:lnTo>
                  <a:pt x="0" y="545108"/>
                </a:lnTo>
                <a:lnTo>
                  <a:pt x="0" y="0"/>
                </a:lnTo>
                <a:close/>
              </a:path>
            </a:pathLst>
          </a:custGeom>
          <a:solidFill>
            <a:srgbClr val="1C977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6284854" y="2060674"/>
            <a:ext cx="5659594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Improved Language</a:t>
            </a:r>
            <a:endParaRPr lang="en-US" sz="1450" dirty="0"/>
          </a:p>
        </p:txBody>
      </p:sp>
      <p:sp>
        <p:nvSpPr>
          <p:cNvPr id="12" name="Text 10"/>
          <p:cNvSpPr/>
          <p:nvPr/>
        </p:nvSpPr>
        <p:spPr>
          <a:xfrm>
            <a:off x="856832" y="2608957"/>
            <a:ext cx="5659594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"Safety is our top priority."</a:t>
            </a:r>
            <a:endParaRPr lang="en-US" sz="1450" dirty="0"/>
          </a:p>
        </p:txBody>
      </p:sp>
      <p:sp>
        <p:nvSpPr>
          <p:cNvPr id="13" name="Text 11"/>
          <p:cNvSpPr/>
          <p:nvPr/>
        </p:nvSpPr>
        <p:spPr>
          <a:xfrm>
            <a:off x="6284854" y="2608957"/>
            <a:ext cx="5050009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"We take safety seriously and work to keep our facilities in good shape.</a:t>
            </a:r>
            <a:endParaRPr lang="en-US" sz="1450" dirty="0"/>
          </a:p>
        </p:txBody>
      </p:sp>
      <p:sp>
        <p:nvSpPr>
          <p:cNvPr id="14" name="Text 12"/>
          <p:cNvSpPr/>
          <p:nvPr/>
        </p:nvSpPr>
        <p:spPr>
          <a:xfrm>
            <a:off x="856832" y="3459659"/>
            <a:ext cx="5050009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"We will ensure that every employee is fully trained on all hazards."</a:t>
            </a:r>
            <a:endParaRPr lang="en-US" sz="1450" dirty="0"/>
          </a:p>
        </p:txBody>
      </p:sp>
      <p:sp>
        <p:nvSpPr>
          <p:cNvPr id="15" name="Text 13"/>
          <p:cNvSpPr/>
          <p:nvPr/>
        </p:nvSpPr>
        <p:spPr>
          <a:xfrm>
            <a:off x="6284854" y="3459659"/>
            <a:ext cx="5659594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"Employees receive training appropriate for their jobs."</a:t>
            </a:r>
            <a:endParaRPr lang="en-US" sz="1450" dirty="0"/>
          </a:p>
        </p:txBody>
      </p:sp>
      <p:sp>
        <p:nvSpPr>
          <p:cNvPr id="16" name="Text 14"/>
          <p:cNvSpPr/>
          <p:nvPr/>
        </p:nvSpPr>
        <p:spPr>
          <a:xfrm>
            <a:off x="856832" y="4310360"/>
            <a:ext cx="5050009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"The City has a zero tolerance policy for any harassment."</a:t>
            </a:r>
            <a:endParaRPr lang="en-US" sz="1450" dirty="0"/>
          </a:p>
        </p:txBody>
      </p:sp>
      <p:sp>
        <p:nvSpPr>
          <p:cNvPr id="17" name="Text 15"/>
          <p:cNvSpPr/>
          <p:nvPr/>
        </p:nvSpPr>
        <p:spPr>
          <a:xfrm>
            <a:off x="6284854" y="4310360"/>
            <a:ext cx="5050009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"The City prohibits harassment and takes complaints seriously."</a:t>
            </a:r>
            <a:endParaRPr lang="en-US" sz="1450" dirty="0"/>
          </a:p>
        </p:txBody>
      </p:sp>
      <p:sp>
        <p:nvSpPr>
          <p:cNvPr id="18" name="Text 16"/>
          <p:cNvSpPr/>
          <p:nvPr/>
        </p:nvSpPr>
        <p:spPr>
          <a:xfrm>
            <a:off x="856832" y="5161062"/>
            <a:ext cx="5659594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"We verify references for all applicants before hiring."</a:t>
            </a:r>
            <a:endParaRPr lang="en-US" sz="1450" dirty="0"/>
          </a:p>
        </p:txBody>
      </p:sp>
      <p:sp>
        <p:nvSpPr>
          <p:cNvPr id="19" name="Text 17"/>
          <p:cNvSpPr/>
          <p:nvPr/>
        </p:nvSpPr>
        <p:spPr>
          <a:xfrm>
            <a:off x="6284854" y="5161062"/>
            <a:ext cx="5050009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"We may verify references as part of our hiring process."</a:t>
            </a:r>
            <a:endParaRPr lang="en-US" sz="14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1542455"/>
            <a:ext cx="10868745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3700" dirty="0">
                <a:solidFill>
                  <a:srgbClr val="030303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"Hazard"</a:t>
            </a:r>
            <a:endParaRPr lang="en-US" sz="3700" dirty="0"/>
          </a:p>
        </p:txBody>
      </p:sp>
      <p:sp>
        <p:nvSpPr>
          <p:cNvPr id="3" name="Shape 1"/>
          <p:cNvSpPr/>
          <p:nvPr/>
        </p:nvSpPr>
        <p:spPr>
          <a:xfrm>
            <a:off x="661475" y="2511127"/>
            <a:ext cx="10868745" cy="2804319"/>
          </a:xfrm>
          <a:prstGeom prst="roundRect">
            <a:avLst>
              <a:gd name="adj" fmla="val 1011"/>
            </a:avLst>
          </a:prstGeom>
          <a:noFill/>
          <a:ln w="6350">
            <a:solidFill>
              <a:srgbClr val="000000">
                <a:alpha val="8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661475" y="3062585"/>
            <a:ext cx="10868745" cy="11814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661475" y="3610868"/>
            <a:ext cx="10868745" cy="11814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661475" y="4461570"/>
            <a:ext cx="10868745" cy="11814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667825" y="2517477"/>
            <a:ext cx="5428023" cy="545108"/>
          </a:xfrm>
          <a:custGeom>
            <a:avLst/>
            <a:gdLst/>
            <a:ahLst/>
            <a:cxnLst/>
            <a:rect l="l" t="t" r="r" b="b"/>
            <a:pathLst>
              <a:path w="5428023" h="545108">
                <a:moveTo>
                  <a:pt x="23627" y="0"/>
                </a:moveTo>
                <a:lnTo>
                  <a:pt x="5428023" y="0"/>
                </a:lnTo>
                <a:lnTo>
                  <a:pt x="5428023" y="545108"/>
                </a:lnTo>
                <a:lnTo>
                  <a:pt x="0" y="545108"/>
                </a:lnTo>
                <a:lnTo>
                  <a:pt x="0" y="23628"/>
                </a:lnTo>
                <a:arcTo wR="23627" hR="23628" stAng="10800000" swAng="5400000"/>
                <a:close/>
              </a:path>
            </a:pathLst>
          </a:custGeom>
          <a:solidFill>
            <a:srgbClr val="1C977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856832" y="2637234"/>
            <a:ext cx="5659594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Problematic Use</a:t>
            </a:r>
            <a:endParaRPr lang="en-US" sz="1450" dirty="0"/>
          </a:p>
        </p:txBody>
      </p:sp>
      <p:sp>
        <p:nvSpPr>
          <p:cNvPr id="9" name="Shape 7"/>
          <p:cNvSpPr/>
          <p:nvPr/>
        </p:nvSpPr>
        <p:spPr>
          <a:xfrm>
            <a:off x="6095848" y="2517477"/>
            <a:ext cx="5428023" cy="545108"/>
          </a:xfrm>
          <a:custGeom>
            <a:avLst/>
            <a:gdLst/>
            <a:ahLst/>
            <a:cxnLst/>
            <a:rect l="l" t="t" r="r" b="b"/>
            <a:pathLst>
              <a:path w="5428023" h="545108">
                <a:moveTo>
                  <a:pt x="0" y="0"/>
                </a:moveTo>
                <a:lnTo>
                  <a:pt x="5404395" y="0"/>
                </a:lnTo>
                <a:arcTo wR="23627" hR="23628" stAng="16200000" swAng="5400000"/>
                <a:lnTo>
                  <a:pt x="5428023" y="545108"/>
                </a:lnTo>
                <a:lnTo>
                  <a:pt x="0" y="545108"/>
                </a:lnTo>
                <a:lnTo>
                  <a:pt x="0" y="0"/>
                </a:lnTo>
                <a:close/>
              </a:path>
            </a:pathLst>
          </a:custGeom>
          <a:solidFill>
            <a:srgbClr val="1C977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6284854" y="2637234"/>
            <a:ext cx="5659594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Improved Language</a:t>
            </a:r>
            <a:endParaRPr lang="en-US" sz="1450" dirty="0"/>
          </a:p>
        </p:txBody>
      </p:sp>
      <p:sp>
        <p:nvSpPr>
          <p:cNvPr id="11" name="Text 9"/>
          <p:cNvSpPr/>
          <p:nvPr/>
        </p:nvSpPr>
        <p:spPr>
          <a:xfrm>
            <a:off x="856832" y="3185517"/>
            <a:ext cx="5659594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Sidewalk inspection note: "</a:t>
            </a:r>
            <a:r>
              <a:rPr lang="en-US" sz="1450" b="1" dirty="0">
                <a:solidFill>
                  <a:srgbClr val="464646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Hazard</a:t>
            </a:r>
            <a:r>
              <a:rPr lang="en-US" sz="14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 at 326 Main Street."</a:t>
            </a:r>
            <a:endParaRPr lang="en-US" sz="1450" dirty="0"/>
          </a:p>
        </p:txBody>
      </p:sp>
      <p:sp>
        <p:nvSpPr>
          <p:cNvPr id="12" name="Text 10"/>
          <p:cNvSpPr/>
          <p:nvPr/>
        </p:nvSpPr>
        <p:spPr>
          <a:xfrm>
            <a:off x="6284854" y="3185517"/>
            <a:ext cx="5659594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"</a:t>
            </a:r>
            <a:r>
              <a:rPr lang="en-US" sz="1450" b="1" i="1" dirty="0">
                <a:solidFill>
                  <a:srgbClr val="464646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Displacement</a:t>
            </a:r>
            <a:r>
              <a:rPr lang="en-US" sz="14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 at 326 Main Street." </a:t>
            </a:r>
            <a:endParaRPr lang="en-US" sz="1450" dirty="0"/>
          </a:p>
        </p:txBody>
      </p:sp>
      <p:sp>
        <p:nvSpPr>
          <p:cNvPr id="13" name="Text 11"/>
          <p:cNvSpPr/>
          <p:nvPr/>
        </p:nvSpPr>
        <p:spPr>
          <a:xfrm>
            <a:off x="856832" y="3733800"/>
            <a:ext cx="5050009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Public works policy: "The City will inspect annually and note all </a:t>
            </a:r>
            <a:r>
              <a:rPr lang="en-US" sz="1450" b="1" dirty="0">
                <a:solidFill>
                  <a:srgbClr val="464646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hazards </a:t>
            </a:r>
            <a:r>
              <a:rPr lang="en-US" sz="14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in the system."</a:t>
            </a:r>
            <a:endParaRPr lang="en-US" sz="1450" dirty="0"/>
          </a:p>
        </p:txBody>
      </p:sp>
      <p:sp>
        <p:nvSpPr>
          <p:cNvPr id="14" name="Text 12"/>
          <p:cNvSpPr/>
          <p:nvPr/>
        </p:nvSpPr>
        <p:spPr>
          <a:xfrm>
            <a:off x="6284854" y="3733800"/>
            <a:ext cx="5050009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"The City will inspect annually and note all </a:t>
            </a:r>
            <a:r>
              <a:rPr lang="en-US" sz="1450" b="1" i="1" dirty="0">
                <a:solidFill>
                  <a:srgbClr val="464646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defects</a:t>
            </a:r>
            <a:r>
              <a:rPr lang="en-US" sz="1450" b="1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 </a:t>
            </a:r>
            <a:r>
              <a:rPr lang="en-US" sz="14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in the system."</a:t>
            </a:r>
            <a:endParaRPr lang="en-US" sz="1450" dirty="0"/>
          </a:p>
        </p:txBody>
      </p:sp>
      <p:sp>
        <p:nvSpPr>
          <p:cNvPr id="15" name="Text 13"/>
          <p:cNvSpPr/>
          <p:nvPr/>
        </p:nvSpPr>
        <p:spPr>
          <a:xfrm>
            <a:off x="856832" y="4584502"/>
            <a:ext cx="5050009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Playground work order: "Chain on the swing is a safety </a:t>
            </a:r>
            <a:r>
              <a:rPr lang="en-US" sz="1450" b="1" dirty="0">
                <a:solidFill>
                  <a:srgbClr val="464646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hazard</a:t>
            </a:r>
            <a:r>
              <a:rPr lang="en-US" sz="14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, needs to be replaced."</a:t>
            </a:r>
            <a:endParaRPr lang="en-US" sz="1450" dirty="0"/>
          </a:p>
        </p:txBody>
      </p:sp>
      <p:sp>
        <p:nvSpPr>
          <p:cNvPr id="16" name="Text 14"/>
          <p:cNvSpPr/>
          <p:nvPr/>
        </p:nvSpPr>
        <p:spPr>
          <a:xfrm>
            <a:off x="6284854" y="4584502"/>
            <a:ext cx="5659594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"Chain on the swing is </a:t>
            </a:r>
            <a:r>
              <a:rPr lang="en-US" sz="1450" b="1" i="1" dirty="0">
                <a:solidFill>
                  <a:srgbClr val="464646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worn</a:t>
            </a:r>
            <a:r>
              <a:rPr lang="en-US" sz="14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, needs to be replaced."</a:t>
            </a:r>
            <a:endParaRPr lang="en-US" sz="14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655</Words>
  <Application>Microsoft Macintosh PowerPoint</Application>
  <PresentationFormat>Widescreen</PresentationFormat>
  <Paragraphs>107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Inter Medium</vt:lpstr>
      <vt:lpstr>Inter Bold</vt:lpstr>
      <vt:lpstr>DM Sans SemiBold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>Matt Church</cp:lastModifiedBy>
  <cp:revision>1</cp:revision>
  <dcterms:created xsi:type="dcterms:W3CDTF">2026-07-30T16:22:44Z</dcterms:created>
  <dcterms:modified xsi:type="dcterms:W3CDTF">2026-07-30T16:24:12Z</dcterms:modified>
</cp:coreProperties>
</file>