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79" r:id="rId2"/>
    <p:sldMasterId id="2147483652" r:id="rId3"/>
    <p:sldMasterId id="2147483677" r:id="rId4"/>
  </p:sldMasterIdLst>
  <p:notesMasterIdLst>
    <p:notesMasterId r:id="rId35"/>
  </p:notesMasterIdLst>
  <p:sldIdLst>
    <p:sldId id="376" r:id="rId5"/>
    <p:sldId id="257" r:id="rId6"/>
    <p:sldId id="260" r:id="rId7"/>
    <p:sldId id="263" r:id="rId8"/>
    <p:sldId id="262" r:id="rId9"/>
    <p:sldId id="298" r:id="rId10"/>
    <p:sldId id="265" r:id="rId11"/>
    <p:sldId id="293" r:id="rId12"/>
    <p:sldId id="292" r:id="rId13"/>
    <p:sldId id="266" r:id="rId14"/>
    <p:sldId id="270" r:id="rId15"/>
    <p:sldId id="274" r:id="rId16"/>
    <p:sldId id="272" r:id="rId17"/>
    <p:sldId id="275" r:id="rId18"/>
    <p:sldId id="267" r:id="rId19"/>
    <p:sldId id="277" r:id="rId20"/>
    <p:sldId id="278" r:id="rId21"/>
    <p:sldId id="297" r:id="rId22"/>
    <p:sldId id="284" r:id="rId23"/>
    <p:sldId id="294" r:id="rId24"/>
    <p:sldId id="280" r:id="rId25"/>
    <p:sldId id="281" r:id="rId26"/>
    <p:sldId id="282" r:id="rId27"/>
    <p:sldId id="287" r:id="rId28"/>
    <p:sldId id="288" r:id="rId29"/>
    <p:sldId id="289" r:id="rId30"/>
    <p:sldId id="291" r:id="rId31"/>
    <p:sldId id="295" r:id="rId32"/>
    <p:sldId id="296" r:id="rId33"/>
    <p:sldId id="379"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1B2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562" autoAdjust="0"/>
  </p:normalViewPr>
  <p:slideViewPr>
    <p:cSldViewPr>
      <p:cViewPr varScale="1">
        <p:scale>
          <a:sx n="74" d="100"/>
          <a:sy n="74" d="100"/>
        </p:scale>
        <p:origin x="1714"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EB642C6-7E63-4142-A952-B1D3FC3D480B}" type="datetimeFigureOut">
              <a:rPr lang="en-US"/>
              <a:pPr>
                <a:defRPr/>
              </a:pPr>
              <a:t>7/20/2026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64AA2D3-2C49-459C-9CE6-84324747DF0F}" type="slidenum">
              <a:rPr lang="en-US"/>
              <a:pPr>
                <a:defRPr/>
              </a:pPr>
              <a:t>‹#›</a:t>
            </a:fld>
            <a:endParaRPr lang="en-US"/>
          </a:p>
        </p:txBody>
      </p:sp>
    </p:spTree>
    <p:extLst>
      <p:ext uri="{BB962C8B-B14F-4D97-AF65-F5344CB8AC3E}">
        <p14:creationId xmlns:p14="http://schemas.microsoft.com/office/powerpoint/2010/main" val="5325492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46B10-8149-903A-E574-1A276C7DC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53D92-3A8F-304C-A949-C9A1160DB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6E37AF-646C-05A6-E6B9-2962433F6E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0CBEF0-F5E9-DCD9-4968-96DC77D0BF6F}"/>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541211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799C9-0422-086D-8F1E-B0C5EB75AC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349E7-6AE4-0FD0-0E04-34A6800438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11F3A-8A74-8861-C97D-3CD0D03B33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B3C6E5-9D23-397A-A507-27666786442F}"/>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288836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E518D-C122-587F-FD51-1058B054FE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FBF9D-B34E-4147-31E4-A80491C811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919A7D-DB4F-201D-A9EF-B0D55B274C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85CD92-2784-25DD-679B-94F33CEE18E9}"/>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149937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D778A-B628-56BD-EF3E-94F6EF4F64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5D8AD9-B6F1-7A34-6CF8-E032E8E25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8B4FB-67C3-477C-8F4D-7E148AF541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03B6F7-C8A3-D1C6-63D3-E647DEC07F36}"/>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497242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59904-9ECE-5E01-1DE3-3E9DAC0D4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E71BD-974E-2902-D25D-7F098D2EF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C3722-E1E6-A07F-8C24-2EBF36F5D9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5F7003-9D19-E621-C752-2345B7C861B0}"/>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88958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1988E-D20D-42EB-DB6D-E58BC9126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059CC-5216-AC9E-0E7A-A42047CD6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858A5-246F-F22B-0EEE-B81B7955E9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FF81B5-D644-5849-772B-F6B27E153FC3}"/>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403090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37575-3966-841C-4F78-F8530CC5B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5AA6E7-D7CA-71FD-BEAE-DAAB1D440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13E9E4-4A40-9D59-D7DD-84EF267887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980375-9727-0324-4D82-451936EE12A2}"/>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991409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Content Placeholder 4"/>
          <p:cNvSpPr>
            <a:spLocks noGrp="1"/>
          </p:cNvSpPr>
          <p:nvPr>
            <p:ph sz="quarter" idx="10" hasCustomPrompt="1"/>
          </p:nvPr>
        </p:nvSpPr>
        <p:spPr>
          <a:xfrm>
            <a:off x="0" y="990600"/>
            <a:ext cx="9144000" cy="2438400"/>
          </a:xfrm>
          <a:prstGeom prst="rect">
            <a:avLst/>
          </a:prstGeom>
        </p:spPr>
        <p:txBody>
          <a:bodyPr/>
          <a:lstStyle>
            <a:lvl1pPr>
              <a:defRPr sz="4000"/>
            </a:lvl1pPr>
          </a:lstStyle>
          <a:p>
            <a:pPr lvl="0"/>
            <a:r>
              <a:rPr lang="en-US" dirty="0"/>
              <a:t>Title of Presentation</a:t>
            </a:r>
          </a:p>
        </p:txBody>
      </p:sp>
      <p:sp>
        <p:nvSpPr>
          <p:cNvPr id="7" name="Content Placeholder 6"/>
          <p:cNvSpPr>
            <a:spLocks noGrp="1"/>
          </p:cNvSpPr>
          <p:nvPr>
            <p:ph sz="quarter" idx="11" hasCustomPrompt="1"/>
          </p:nvPr>
        </p:nvSpPr>
        <p:spPr>
          <a:xfrm>
            <a:off x="0" y="4267200"/>
            <a:ext cx="9144000" cy="1600200"/>
          </a:xfrm>
          <a:prstGeom prst="rect">
            <a:avLst/>
          </a:prstGeom>
        </p:spPr>
        <p:txBody>
          <a:bodyPr/>
          <a:lstStyle>
            <a:lvl1pPr>
              <a:defRPr sz="2800"/>
            </a:lvl1pPr>
          </a:lstStyle>
          <a:p>
            <a:r>
              <a:rPr lang="en-US" altLang="en-US" kern="0" dirty="0"/>
              <a:t>Author - Date - Venue</a:t>
            </a:r>
          </a:p>
        </p:txBody>
      </p:sp>
    </p:spTree>
    <p:extLst>
      <p:ext uri="{BB962C8B-B14F-4D97-AF65-F5344CB8AC3E}">
        <p14:creationId xmlns:p14="http://schemas.microsoft.com/office/powerpoint/2010/main" val="1489477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780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406878" y="1839118"/>
            <a:ext cx="2062162" cy="2808288"/>
          </a:xfrm>
          <a:prstGeom prst="rect">
            <a:avLst/>
          </a:prstGeom>
        </p:spPr>
        <p:txBody>
          <a:bodyPr anchor="ctr"/>
          <a:lstStyle>
            <a:lvl1pPr marL="0" indent="0" algn="ctr">
              <a:buNone/>
              <a:defRPr sz="2400" b="1" baseline="0">
                <a:ln>
                  <a:solidFill>
                    <a:schemeClr val="bg2">
                      <a:lumMod val="60000"/>
                      <a:lumOff val="40000"/>
                    </a:schemeClr>
                  </a:solidFill>
                </a:ln>
                <a:solidFill>
                  <a:schemeClr val="bg1"/>
                </a:solidFill>
                <a:latin typeface="Calibri" panose="020F0502020204030204" pitchFamily="34" charset="0"/>
              </a:defRPr>
            </a:lvl1pPr>
          </a:lstStyle>
          <a:p>
            <a:r>
              <a:rPr lang="en-US" dirty="0"/>
              <a:t>Click to add headshot</a:t>
            </a:r>
          </a:p>
        </p:txBody>
      </p:sp>
      <p:sp>
        <p:nvSpPr>
          <p:cNvPr id="12" name="Picture Placeholder 10"/>
          <p:cNvSpPr>
            <a:spLocks noGrp="1"/>
          </p:cNvSpPr>
          <p:nvPr>
            <p:ph type="pic" sz="quarter" idx="14" hasCustomPrompt="1"/>
          </p:nvPr>
        </p:nvSpPr>
        <p:spPr>
          <a:xfrm>
            <a:off x="6674960" y="3276600"/>
            <a:ext cx="2062162" cy="2808288"/>
          </a:xfrm>
          <a:prstGeom prst="rect">
            <a:avLst/>
          </a:prstGeom>
        </p:spPr>
        <p:txBody>
          <a:bodyPr anchor="ctr"/>
          <a:lstStyle>
            <a:lvl1pPr marL="0" indent="0" algn="ctr">
              <a:buNone/>
              <a:defRPr sz="2400" b="1" baseline="0">
                <a:ln>
                  <a:solidFill>
                    <a:schemeClr val="bg2">
                      <a:lumMod val="60000"/>
                      <a:lumOff val="40000"/>
                    </a:schemeClr>
                  </a:solidFill>
                </a:ln>
                <a:solidFill>
                  <a:schemeClr val="bg1"/>
                </a:solidFill>
                <a:latin typeface="Calibri" panose="020F0502020204030204" pitchFamily="34" charset="0"/>
              </a:defRPr>
            </a:lvl1pPr>
          </a:lstStyle>
          <a:p>
            <a:r>
              <a:rPr lang="en-US" dirty="0"/>
              <a:t>Click to add headshot</a:t>
            </a:r>
          </a:p>
        </p:txBody>
      </p:sp>
    </p:spTree>
    <p:extLst>
      <p:ext uri="{BB962C8B-B14F-4D97-AF65-F5344CB8AC3E}">
        <p14:creationId xmlns:p14="http://schemas.microsoft.com/office/powerpoint/2010/main" val="2606653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0" hasCustomPrompt="1"/>
          </p:nvPr>
        </p:nvSpPr>
        <p:spPr>
          <a:xfrm>
            <a:off x="0" y="0"/>
            <a:ext cx="9144000" cy="1371600"/>
          </a:xfrm>
          <a:prstGeom prst="rect">
            <a:avLst/>
          </a:prstGeom>
        </p:spPr>
        <p:txBody>
          <a:bodyPr anchor="ctr"/>
          <a:lstStyle>
            <a:lvl1pPr marL="0" indent="0" algn="ctr">
              <a:buNone/>
              <a:defRPr sz="4000" b="1">
                <a:solidFill>
                  <a:schemeClr val="bg1"/>
                </a:solidFill>
                <a:latin typeface="+mj-lt"/>
              </a:defRPr>
            </a:lvl1pPr>
          </a:lstStyle>
          <a:p>
            <a:pPr lvl="0"/>
            <a:r>
              <a:rPr lang="en-US" dirty="0"/>
              <a:t>Click to Edit Slide Title</a:t>
            </a:r>
          </a:p>
        </p:txBody>
      </p:sp>
      <p:sp>
        <p:nvSpPr>
          <p:cNvPr id="5" name="Text Placeholder 4"/>
          <p:cNvSpPr>
            <a:spLocks noGrp="1"/>
          </p:cNvSpPr>
          <p:nvPr>
            <p:ph type="body" sz="quarter" idx="11" hasCustomPrompt="1"/>
          </p:nvPr>
        </p:nvSpPr>
        <p:spPr>
          <a:xfrm>
            <a:off x="0" y="1447800"/>
            <a:ext cx="9144000" cy="4800600"/>
          </a:xfrm>
          <a:prstGeom prst="rect">
            <a:avLst/>
          </a:prstGeom>
        </p:spPr>
        <p:txBody>
          <a:bodyPr lIns="457200" tIns="457200" rIns="274320" bIns="0"/>
          <a:lstStyle>
            <a:lvl1pPr marL="342900" indent="-342900">
              <a:buClr>
                <a:srgbClr val="E31B23"/>
              </a:buClr>
              <a:buFont typeface="Arial" panose="020B0604020202020204" pitchFamily="34" charset="0"/>
              <a:buChar char="•"/>
              <a:defRPr lang="en-US" b="1" kern="0" baseline="0" smtClean="0">
                <a:solidFill>
                  <a:schemeClr val="tx1">
                    <a:lumMod val="65000"/>
                    <a:lumOff val="35000"/>
                  </a:schemeClr>
                </a:solidFill>
                <a:latin typeface="Calibri" panose="020F0502020204030204" pitchFamily="34" charset="0"/>
              </a:defRPr>
            </a:lvl1pPr>
            <a:lvl2pPr>
              <a:buClr>
                <a:srgbClr val="E31B23"/>
              </a:buClr>
              <a:defRPr lang="en-US" kern="0" smtClean="0">
                <a:solidFill>
                  <a:schemeClr val="tx1">
                    <a:lumMod val="65000"/>
                    <a:lumOff val="35000"/>
                  </a:schemeClr>
                </a:solidFill>
              </a:defRPr>
            </a:lvl2pPr>
            <a:lvl3pPr marL="1143000" indent="-228600">
              <a:buClr>
                <a:srgbClr val="E31B23"/>
              </a:buClr>
              <a:buFont typeface="Wingdings" panose="05000000000000000000" pitchFamily="2" charset="2"/>
              <a:buChar char="§"/>
              <a:defRPr lang="en-US" kern="0" smtClean="0">
                <a:solidFill>
                  <a:schemeClr val="tx1">
                    <a:lumMod val="65000"/>
                    <a:lumOff val="35000"/>
                  </a:schemeClr>
                </a:solidFill>
              </a:defRPr>
            </a:lvl3pPr>
            <a:lvl4pPr>
              <a:defRPr lang="en-US" kern="0" smtClean="0">
                <a:solidFill>
                  <a:schemeClr val="tx1">
                    <a:lumMod val="65000"/>
                    <a:lumOff val="35000"/>
                  </a:schemeClr>
                </a:solidFill>
              </a:defRPr>
            </a:lvl4pPr>
            <a:lvl5pPr>
              <a:defRPr lang="en-US" kern="0" dirty="0">
                <a:solidFill>
                  <a:schemeClr val="tx1">
                    <a:lumMod val="65000"/>
                    <a:lumOff val="35000"/>
                  </a:schemeClr>
                </a:solidFill>
              </a:defRPr>
            </a:lvl5pPr>
          </a:lstStyle>
          <a:p>
            <a:r>
              <a:rPr lang="en-US" b="1" kern="0" dirty="0">
                <a:solidFill>
                  <a:schemeClr val="tx1">
                    <a:lumMod val="85000"/>
                    <a:lumOff val="15000"/>
                  </a:schemeClr>
                </a:solidFill>
                <a:latin typeface="+mj-lt"/>
              </a:rPr>
              <a:t>Click to Edit Bullet Level 1</a:t>
            </a:r>
          </a:p>
          <a:p>
            <a:pPr lvl="1"/>
            <a:r>
              <a:rPr lang="en-US" kern="0" dirty="0">
                <a:solidFill>
                  <a:schemeClr val="tx1">
                    <a:lumMod val="85000"/>
                    <a:lumOff val="15000"/>
                  </a:schemeClr>
                </a:solidFill>
                <a:latin typeface="+mj-lt"/>
              </a:rPr>
              <a:t>Bullet Level 2</a:t>
            </a:r>
          </a:p>
          <a:p>
            <a:pPr lvl="2"/>
            <a:r>
              <a:rPr lang="en-US" kern="0" dirty="0">
                <a:solidFill>
                  <a:schemeClr val="tx1">
                    <a:lumMod val="85000"/>
                    <a:lumOff val="15000"/>
                  </a:schemeClr>
                </a:solidFill>
                <a:latin typeface="+mj-lt"/>
              </a:rPr>
              <a:t>Bullet Level 3</a:t>
            </a:r>
          </a:p>
        </p:txBody>
      </p:sp>
    </p:spTree>
    <p:extLst>
      <p:ext uri="{BB962C8B-B14F-4D97-AF65-F5344CB8AC3E}">
        <p14:creationId xmlns:p14="http://schemas.microsoft.com/office/powerpoint/2010/main" val="2425507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846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p:cNvSpPr/>
          <p:nvPr userDrawn="1"/>
        </p:nvSpPr>
        <p:spPr bwMode="auto">
          <a:xfrm>
            <a:off x="0" y="0"/>
            <a:ext cx="9144000" cy="6019800"/>
          </a:xfrm>
          <a:prstGeom prst="rect">
            <a:avLst/>
          </a:prstGeom>
          <a:solidFill>
            <a:srgbClr val="D1323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6" name="Oval 5"/>
          <p:cNvSpPr/>
          <p:nvPr userDrawn="1"/>
        </p:nvSpPr>
        <p:spPr bwMode="auto">
          <a:xfrm>
            <a:off x="533400" y="2286000"/>
            <a:ext cx="4267200" cy="40386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pitchFamily="34" charset="0"/>
            </a:endParaRPr>
          </a:p>
        </p:txBody>
      </p:sp>
      <p:sp>
        <p:nvSpPr>
          <p:cNvPr id="7" name="Rectangle 6"/>
          <p:cNvSpPr/>
          <p:nvPr userDrawn="1"/>
        </p:nvSpPr>
        <p:spPr>
          <a:xfrm>
            <a:off x="1524000" y="2308860"/>
            <a:ext cx="2362200" cy="393954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5000" b="1" cap="none" spc="0" dirty="0">
                <a:ln w="11430">
                  <a:solidFill>
                    <a:srgbClr val="D13239"/>
                  </a:solidFill>
                </a:ln>
                <a:solidFill>
                  <a:srgbClr val="D13239"/>
                </a:solidFill>
                <a:effectLst>
                  <a:outerShdw blurRad="50800" dist="39000" dir="5460000" algn="tl">
                    <a:srgbClr val="000000">
                      <a:alpha val="38000"/>
                    </a:srgbClr>
                  </a:outerShdw>
                </a:effectLst>
              </a:rPr>
              <a:t>?</a:t>
            </a:r>
          </a:p>
        </p:txBody>
      </p:sp>
      <p:sp>
        <p:nvSpPr>
          <p:cNvPr id="8" name="Rectangle 7"/>
          <p:cNvSpPr/>
          <p:nvPr userDrawn="1"/>
        </p:nvSpPr>
        <p:spPr>
          <a:xfrm>
            <a:off x="0" y="433626"/>
            <a:ext cx="9144000" cy="101566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1" algn="ctr"/>
            <a:r>
              <a:rPr lang="en-US" sz="6000" b="1" dirty="0">
                <a:ln w="11430">
                  <a:solidFill>
                    <a:schemeClr val="accent3">
                      <a:lumMod val="65000"/>
                    </a:schemeClr>
                  </a:solidFill>
                </a:ln>
                <a:solidFill>
                  <a:schemeClr val="accent3">
                    <a:lumMod val="85000"/>
                  </a:schemeClr>
                </a:solidFill>
                <a:effectLst>
                  <a:outerShdw blurRad="50800" dist="39000" dir="5460000" algn="tl">
                    <a:srgbClr val="000000">
                      <a:alpha val="38000"/>
                    </a:srgbClr>
                  </a:outerShdw>
                </a:effectLst>
                <a:latin typeface="Calibri" panose="020F0502020204030204" pitchFamily="34" charset="0"/>
              </a:rPr>
              <a:t>QUESTIONS</a:t>
            </a:r>
          </a:p>
        </p:txBody>
      </p:sp>
      <p:sp>
        <p:nvSpPr>
          <p:cNvPr id="9" name="Text Placeholder 8"/>
          <p:cNvSpPr>
            <a:spLocks noGrp="1"/>
          </p:cNvSpPr>
          <p:nvPr>
            <p:ph type="body" sz="quarter" idx="10" hasCustomPrompt="1"/>
          </p:nvPr>
        </p:nvSpPr>
        <p:spPr>
          <a:xfrm>
            <a:off x="5181600" y="3048000"/>
            <a:ext cx="3733800" cy="2743200"/>
          </a:xfrm>
          <a:prstGeom prst="rect">
            <a:avLst/>
          </a:prstGeom>
        </p:spPr>
        <p:txBody>
          <a:bodyPr anchor="ctr"/>
          <a:lstStyle>
            <a:lvl1pPr marL="0" indent="0" algn="l">
              <a:defRPr sz="3200">
                <a:solidFill>
                  <a:schemeClr val="bg1"/>
                </a:solidFill>
              </a:defRPr>
            </a:lvl1pPr>
          </a:lstStyle>
          <a:p>
            <a:pPr algn="l"/>
            <a:r>
              <a:rPr lang="en-US" altLang="en-US" sz="2400" kern="0" dirty="0"/>
              <a:t>CLICK TO ADD PRESENTER CONTACT INFO</a:t>
            </a:r>
          </a:p>
        </p:txBody>
      </p:sp>
    </p:spTree>
    <p:extLst>
      <p:ext uri="{BB962C8B-B14F-4D97-AF65-F5344CB8AC3E}">
        <p14:creationId xmlns:p14="http://schemas.microsoft.com/office/powerpoint/2010/main" val="9367422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 id="2147483687" r:id="rId2"/>
  </p:sldLayoutIdLst>
  <p:txStyles>
    <p:titleStyle>
      <a:lvl1pPr algn="ctr" rtl="0" eaLnBrk="1" fontAlgn="base" hangingPunct="1">
        <a:spcBef>
          <a:spcPct val="0"/>
        </a:spcBef>
        <a:spcAft>
          <a:spcPct val="0"/>
        </a:spcAft>
        <a:defRPr sz="4400" b="1">
          <a:solidFill>
            <a:schemeClr val="bg1"/>
          </a:solidFill>
          <a:latin typeface="+mj-lt"/>
          <a:ea typeface="+mj-ea"/>
          <a:cs typeface="+mj-cs"/>
        </a:defRPr>
      </a:lvl1pPr>
      <a:lvl2pPr algn="ctr" rtl="0" eaLnBrk="1" fontAlgn="base" hangingPunct="1">
        <a:spcBef>
          <a:spcPct val="0"/>
        </a:spcBef>
        <a:spcAft>
          <a:spcPct val="0"/>
        </a:spcAft>
        <a:defRPr sz="4400" b="1">
          <a:solidFill>
            <a:schemeClr val="bg1"/>
          </a:solidFill>
          <a:latin typeface="Calibri" pitchFamily="34" charset="0"/>
        </a:defRPr>
      </a:lvl2pPr>
      <a:lvl3pPr algn="ctr" rtl="0" eaLnBrk="1" fontAlgn="base" hangingPunct="1">
        <a:spcBef>
          <a:spcPct val="0"/>
        </a:spcBef>
        <a:spcAft>
          <a:spcPct val="0"/>
        </a:spcAft>
        <a:defRPr sz="4400" b="1">
          <a:solidFill>
            <a:schemeClr val="bg1"/>
          </a:solidFill>
          <a:latin typeface="Calibri" pitchFamily="34" charset="0"/>
        </a:defRPr>
      </a:lvl3pPr>
      <a:lvl4pPr algn="ctr" rtl="0" eaLnBrk="1" fontAlgn="base" hangingPunct="1">
        <a:spcBef>
          <a:spcPct val="0"/>
        </a:spcBef>
        <a:spcAft>
          <a:spcPct val="0"/>
        </a:spcAft>
        <a:defRPr sz="4400" b="1">
          <a:solidFill>
            <a:schemeClr val="bg1"/>
          </a:solidFill>
          <a:latin typeface="Calibri" pitchFamily="34" charset="0"/>
        </a:defRPr>
      </a:lvl4pPr>
      <a:lvl5pPr algn="ctr" rtl="0" eaLnBrk="1" fontAlgn="base" hangingPunct="1">
        <a:spcBef>
          <a:spcPct val="0"/>
        </a:spcBef>
        <a:spcAft>
          <a:spcPct val="0"/>
        </a:spcAft>
        <a:defRPr sz="4400" b="1">
          <a:solidFill>
            <a:schemeClr val="bg1"/>
          </a:solidFill>
          <a:latin typeface="Calibri" pitchFamily="34" charset="0"/>
        </a:defRPr>
      </a:lvl5pPr>
      <a:lvl6pPr marL="457200" algn="ctr" rtl="0" eaLnBrk="1" fontAlgn="base" hangingPunct="1">
        <a:spcBef>
          <a:spcPct val="0"/>
        </a:spcBef>
        <a:spcAft>
          <a:spcPct val="0"/>
        </a:spcAft>
        <a:defRPr sz="4400" b="1">
          <a:solidFill>
            <a:schemeClr val="bg1"/>
          </a:solidFill>
          <a:latin typeface="Calibri" pitchFamily="34" charset="0"/>
        </a:defRPr>
      </a:lvl6pPr>
      <a:lvl7pPr marL="914400" algn="ctr" rtl="0" eaLnBrk="1" fontAlgn="base" hangingPunct="1">
        <a:spcBef>
          <a:spcPct val="0"/>
        </a:spcBef>
        <a:spcAft>
          <a:spcPct val="0"/>
        </a:spcAft>
        <a:defRPr sz="4400" b="1">
          <a:solidFill>
            <a:schemeClr val="bg1"/>
          </a:solidFill>
          <a:latin typeface="Calibri" pitchFamily="34" charset="0"/>
        </a:defRPr>
      </a:lvl7pPr>
      <a:lvl8pPr marL="1371600" algn="ctr" rtl="0" eaLnBrk="1" fontAlgn="base" hangingPunct="1">
        <a:spcBef>
          <a:spcPct val="0"/>
        </a:spcBef>
        <a:spcAft>
          <a:spcPct val="0"/>
        </a:spcAft>
        <a:defRPr sz="4400" b="1">
          <a:solidFill>
            <a:schemeClr val="bg1"/>
          </a:solidFill>
          <a:latin typeface="Calibri" pitchFamily="34" charset="0"/>
        </a:defRPr>
      </a:lvl8pPr>
      <a:lvl9pPr marL="1828800" algn="ctr" rtl="0" eaLnBrk="1" fontAlgn="base" hangingPunct="1">
        <a:spcBef>
          <a:spcPct val="0"/>
        </a:spcBef>
        <a:spcAft>
          <a:spcPct val="0"/>
        </a:spcAft>
        <a:defRPr sz="4400" b="1">
          <a:solidFill>
            <a:schemeClr val="bg1"/>
          </a:solidFill>
          <a:latin typeface="Calibri" pitchFamily="34" charset="0"/>
        </a:defRPr>
      </a:lvl9pPr>
    </p:titleStyle>
    <p:bodyStyle>
      <a:lvl1pPr marL="342900" indent="-342900" algn="ctr" rtl="0" eaLnBrk="1" fontAlgn="base" hangingPunct="1">
        <a:spcBef>
          <a:spcPct val="20000"/>
        </a:spcBef>
        <a:spcAft>
          <a:spcPct val="0"/>
        </a:spcAft>
        <a:defRPr sz="3200" b="1">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Arial" charset="0"/>
        </a:defRPr>
      </a:lvl2pPr>
      <a:lvl3pPr marL="1143000" indent="-228600" algn="l" rtl="0" eaLnBrk="1" fontAlgn="base" hangingPunct="1">
        <a:spcBef>
          <a:spcPct val="20000"/>
        </a:spcBef>
        <a:spcAft>
          <a:spcPct val="0"/>
        </a:spcAft>
        <a:buChar char="•"/>
        <a:defRPr sz="2400">
          <a:solidFill>
            <a:schemeClr val="tx1"/>
          </a:solidFill>
          <a:latin typeface="Arial" charset="0"/>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6" name="Rectangle 8"/>
          <p:cNvSpPr>
            <a:spLocks noChangeArrowheads="1"/>
          </p:cNvSpPr>
          <p:nvPr/>
        </p:nvSpPr>
        <p:spPr bwMode="auto">
          <a:xfrm>
            <a:off x="-12700" y="6381750"/>
            <a:ext cx="381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defRPr/>
            </a:pPr>
            <a:fld id="{327B90EC-B0F8-45B2-9D63-BCC323FB2AE0}" type="slidenum">
              <a:rPr lang="en-US" altLang="en-US" sz="1000" smtClean="0">
                <a:solidFill>
                  <a:srgbClr val="FF3300"/>
                </a:solidFill>
                <a:latin typeface="Avenir LT Std 35 Light" pitchFamily="34" charset="0"/>
              </a:rPr>
              <a:pPr eaLnBrk="1" hangingPunct="1">
                <a:defRPr/>
              </a:pPr>
              <a:t>‹#›</a:t>
            </a:fld>
            <a:endParaRPr lang="en-US" altLang="en-US" sz="1000">
              <a:solidFill>
                <a:srgbClr val="FF3300"/>
              </a:solidFill>
              <a:latin typeface="Avenir LT Std 35 Light" pitchFamily="34" charset="0"/>
            </a:endParaRPr>
          </a:p>
        </p:txBody>
      </p:sp>
      <p:sp>
        <p:nvSpPr>
          <p:cNvPr id="5" name="Text Placeholder 3"/>
          <p:cNvSpPr txBox="1">
            <a:spLocks/>
          </p:cNvSpPr>
          <p:nvPr userDrawn="1"/>
        </p:nvSpPr>
        <p:spPr>
          <a:xfrm>
            <a:off x="0" y="0"/>
            <a:ext cx="9144000" cy="1371600"/>
          </a:xfrm>
          <a:prstGeom prst="rect">
            <a:avLst/>
          </a:prstGeom>
        </p:spPr>
        <p:txBody>
          <a:bodyPr anchor="ctr"/>
          <a:lstStyle>
            <a:lvl1pPr marL="0" indent="0" algn="ctr" rtl="0" eaLnBrk="0" fontAlgn="base" hangingPunct="0">
              <a:spcBef>
                <a:spcPct val="20000"/>
              </a:spcBef>
              <a:spcAft>
                <a:spcPct val="0"/>
              </a:spcAft>
              <a:buNone/>
              <a:defRPr sz="3200" b="1">
                <a:solidFill>
                  <a:schemeClr val="bg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4000" kern="0"/>
              <a:t>Meet Our Presenters</a:t>
            </a:r>
            <a:endParaRPr lang="en-US" kern="0" dirty="0"/>
          </a:p>
        </p:txBody>
      </p:sp>
      <p:sp>
        <p:nvSpPr>
          <p:cNvPr id="6" name="Rectangle 16"/>
          <p:cNvSpPr>
            <a:spLocks noChangeArrowheads="1"/>
          </p:cNvSpPr>
          <p:nvPr userDrawn="1"/>
        </p:nvSpPr>
        <p:spPr bwMode="auto">
          <a:xfrm>
            <a:off x="228600" y="1676400"/>
            <a:ext cx="5943600" cy="1828800"/>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3200">
                <a:solidFill>
                  <a:schemeClr val="tx1"/>
                </a:solidFill>
                <a:latin typeface="Calibri" pitchFamily="34" charset="0"/>
              </a:defRPr>
            </a:lvl1pPr>
            <a:lvl2pPr marL="742950" indent="-285750">
              <a:spcBef>
                <a:spcPct val="20000"/>
              </a:spcBef>
              <a:buSzPct val="80000"/>
              <a:buFont typeface="Arial" charset="0"/>
              <a:buChar char="■"/>
              <a:defRPr sz="2800">
                <a:solidFill>
                  <a:schemeClr val="tx1"/>
                </a:solidFill>
                <a:latin typeface="Calibri" pitchFamily="34" charset="0"/>
              </a:defRPr>
            </a:lvl2pPr>
            <a:lvl3pPr marL="1143000" indent="-228600">
              <a:spcBef>
                <a:spcPct val="20000"/>
              </a:spcBef>
              <a:buChar char="•"/>
              <a:defRPr sz="2400">
                <a:solidFill>
                  <a:schemeClr val="tx1"/>
                </a:solidFill>
                <a:latin typeface="Calibri" pitchFamily="34" charset="0"/>
              </a:defRPr>
            </a:lvl3pPr>
            <a:lvl4pPr marL="1600200" indent="-228600">
              <a:spcBef>
                <a:spcPct val="20000"/>
              </a:spcBef>
              <a:buChar char="–"/>
              <a:defRPr sz="2000">
                <a:solidFill>
                  <a:schemeClr val="tx1"/>
                </a:solidFill>
                <a:latin typeface="Calibri" pitchFamily="34" charset="0"/>
              </a:defRPr>
            </a:lvl4pPr>
            <a:lvl5pPr marL="2057400" indent="-228600">
              <a:spcBef>
                <a:spcPct val="20000"/>
              </a:spcBef>
              <a:buChar char="»"/>
              <a:defRPr sz="2000">
                <a:solidFill>
                  <a:schemeClr val="tx1"/>
                </a:solidFill>
                <a:latin typeface="Calibri" pitchFamily="34" charset="0"/>
              </a:defRPr>
            </a:lvl5pPr>
            <a:lvl6pPr marL="2514600" indent="-228600" eaLnBrk="0" fontAlgn="base" hangingPunct="0">
              <a:spcBef>
                <a:spcPct val="20000"/>
              </a:spcBef>
              <a:spcAft>
                <a:spcPct val="0"/>
              </a:spcAft>
              <a:buChar char="»"/>
              <a:defRPr sz="2000">
                <a:solidFill>
                  <a:schemeClr val="tx1"/>
                </a:solidFill>
                <a:latin typeface="Calibri" pitchFamily="34" charset="0"/>
              </a:defRPr>
            </a:lvl6pPr>
            <a:lvl7pPr marL="2971800" indent="-228600" eaLnBrk="0" fontAlgn="base" hangingPunct="0">
              <a:spcBef>
                <a:spcPct val="20000"/>
              </a:spcBef>
              <a:spcAft>
                <a:spcPct val="0"/>
              </a:spcAft>
              <a:buChar char="»"/>
              <a:defRPr sz="2000">
                <a:solidFill>
                  <a:schemeClr val="tx1"/>
                </a:solidFill>
                <a:latin typeface="Calibri" pitchFamily="34" charset="0"/>
              </a:defRPr>
            </a:lvl7pPr>
            <a:lvl8pPr marL="3429000" indent="-228600" eaLnBrk="0" fontAlgn="base" hangingPunct="0">
              <a:spcBef>
                <a:spcPct val="20000"/>
              </a:spcBef>
              <a:spcAft>
                <a:spcPct val="0"/>
              </a:spcAft>
              <a:buChar char="»"/>
              <a:defRPr sz="2000">
                <a:solidFill>
                  <a:schemeClr val="tx1"/>
                </a:solidFill>
                <a:latin typeface="Calibri" pitchFamily="34" charset="0"/>
              </a:defRPr>
            </a:lvl8pPr>
            <a:lvl9pPr marL="3886200" indent="-228600" eaLnBrk="0" fontAlgn="base" hangingPunct="0">
              <a:spcBef>
                <a:spcPct val="20000"/>
              </a:spcBef>
              <a:spcAft>
                <a:spcPct val="0"/>
              </a:spcAft>
              <a:buChar char="»"/>
              <a:defRPr sz="2000">
                <a:solidFill>
                  <a:schemeClr val="tx1"/>
                </a:solidFill>
                <a:latin typeface="Calibri" pitchFamily="34" charset="0"/>
              </a:defRPr>
            </a:lvl9pPr>
          </a:lstStyle>
          <a:p>
            <a:pPr>
              <a:spcBef>
                <a:spcPct val="0"/>
              </a:spcBef>
            </a:pPr>
            <a:endParaRPr lang="en-US" altLang="en-US" sz="1800">
              <a:latin typeface="Verdana" pitchFamily="34" charset="0"/>
            </a:endParaRPr>
          </a:p>
        </p:txBody>
      </p:sp>
      <p:sp>
        <p:nvSpPr>
          <p:cNvPr id="7" name="Rectangle 19"/>
          <p:cNvSpPr>
            <a:spLocks noChangeArrowheads="1"/>
          </p:cNvSpPr>
          <p:nvPr userDrawn="1"/>
        </p:nvSpPr>
        <p:spPr bwMode="auto">
          <a:xfrm>
            <a:off x="2971800" y="4397374"/>
            <a:ext cx="5943600" cy="1828800"/>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3200">
                <a:solidFill>
                  <a:schemeClr val="tx1"/>
                </a:solidFill>
                <a:latin typeface="Calibri" pitchFamily="34" charset="0"/>
              </a:defRPr>
            </a:lvl1pPr>
            <a:lvl2pPr marL="742950" indent="-285750">
              <a:spcBef>
                <a:spcPct val="20000"/>
              </a:spcBef>
              <a:buSzPct val="80000"/>
              <a:buFont typeface="Arial" charset="0"/>
              <a:buChar char="■"/>
              <a:defRPr sz="2800">
                <a:solidFill>
                  <a:schemeClr val="tx1"/>
                </a:solidFill>
                <a:latin typeface="Calibri" pitchFamily="34" charset="0"/>
              </a:defRPr>
            </a:lvl2pPr>
            <a:lvl3pPr marL="1143000" indent="-228600">
              <a:spcBef>
                <a:spcPct val="20000"/>
              </a:spcBef>
              <a:buChar char="•"/>
              <a:defRPr sz="2400">
                <a:solidFill>
                  <a:schemeClr val="tx1"/>
                </a:solidFill>
                <a:latin typeface="Calibri" pitchFamily="34" charset="0"/>
              </a:defRPr>
            </a:lvl3pPr>
            <a:lvl4pPr marL="1600200" indent="-228600">
              <a:spcBef>
                <a:spcPct val="20000"/>
              </a:spcBef>
              <a:buChar char="–"/>
              <a:defRPr sz="2000">
                <a:solidFill>
                  <a:schemeClr val="tx1"/>
                </a:solidFill>
                <a:latin typeface="Calibri" pitchFamily="34" charset="0"/>
              </a:defRPr>
            </a:lvl4pPr>
            <a:lvl5pPr marL="2057400" indent="-228600">
              <a:spcBef>
                <a:spcPct val="20000"/>
              </a:spcBef>
              <a:buChar char="»"/>
              <a:defRPr sz="2000">
                <a:solidFill>
                  <a:schemeClr val="tx1"/>
                </a:solidFill>
                <a:latin typeface="Calibri" pitchFamily="34" charset="0"/>
              </a:defRPr>
            </a:lvl5pPr>
            <a:lvl6pPr marL="2514600" indent="-228600" eaLnBrk="0" fontAlgn="base" hangingPunct="0">
              <a:spcBef>
                <a:spcPct val="20000"/>
              </a:spcBef>
              <a:spcAft>
                <a:spcPct val="0"/>
              </a:spcAft>
              <a:buChar char="»"/>
              <a:defRPr sz="2000">
                <a:solidFill>
                  <a:schemeClr val="tx1"/>
                </a:solidFill>
                <a:latin typeface="Calibri" pitchFamily="34" charset="0"/>
              </a:defRPr>
            </a:lvl6pPr>
            <a:lvl7pPr marL="2971800" indent="-228600" eaLnBrk="0" fontAlgn="base" hangingPunct="0">
              <a:spcBef>
                <a:spcPct val="20000"/>
              </a:spcBef>
              <a:spcAft>
                <a:spcPct val="0"/>
              </a:spcAft>
              <a:buChar char="»"/>
              <a:defRPr sz="2000">
                <a:solidFill>
                  <a:schemeClr val="tx1"/>
                </a:solidFill>
                <a:latin typeface="Calibri" pitchFamily="34" charset="0"/>
              </a:defRPr>
            </a:lvl7pPr>
            <a:lvl8pPr marL="3429000" indent="-228600" eaLnBrk="0" fontAlgn="base" hangingPunct="0">
              <a:spcBef>
                <a:spcPct val="20000"/>
              </a:spcBef>
              <a:spcAft>
                <a:spcPct val="0"/>
              </a:spcAft>
              <a:buChar char="»"/>
              <a:defRPr sz="2000">
                <a:solidFill>
                  <a:schemeClr val="tx1"/>
                </a:solidFill>
                <a:latin typeface="Calibri" pitchFamily="34" charset="0"/>
              </a:defRPr>
            </a:lvl8pPr>
            <a:lvl9pPr marL="3886200" indent="-228600" eaLnBrk="0" fontAlgn="base" hangingPunct="0">
              <a:spcBef>
                <a:spcPct val="20000"/>
              </a:spcBef>
              <a:spcAft>
                <a:spcPct val="0"/>
              </a:spcAft>
              <a:buChar char="»"/>
              <a:defRPr sz="2000">
                <a:solidFill>
                  <a:schemeClr val="tx1"/>
                </a:solidFill>
                <a:latin typeface="Calibri" pitchFamily="34" charset="0"/>
              </a:defRPr>
            </a:lvl9pPr>
          </a:lstStyle>
          <a:p>
            <a:pPr>
              <a:spcBef>
                <a:spcPct val="0"/>
              </a:spcBef>
            </a:pPr>
            <a:endParaRPr lang="en-US" altLang="en-US" sz="1800">
              <a:latin typeface="Verdana" pitchFamily="34" charset="0"/>
            </a:endParaRPr>
          </a:p>
        </p:txBody>
      </p:sp>
    </p:spTree>
    <p:extLst>
      <p:ext uri="{BB962C8B-B14F-4D97-AF65-F5344CB8AC3E}">
        <p14:creationId xmlns:p14="http://schemas.microsoft.com/office/powerpoint/2010/main" val="1070474418"/>
      </p:ext>
    </p:extLst>
  </p:cSld>
  <p:clrMap bg1="lt1" tx1="dk1" bg2="lt2" tx2="dk2" accent1="accent1" accent2="accent2" accent3="accent3" accent4="accent4" accent5="accent5" accent6="accent6" hlink="hlink" folHlink="folHlink"/>
  <p:sldLayoutIdLst>
    <p:sldLayoutId id="2147483680" r:id="rId1"/>
  </p:sldLayoutIdLst>
  <p:txStyles>
    <p:titleStyle>
      <a:lvl1pPr algn="ctr" rtl="0" eaLnBrk="0" fontAlgn="base" hangingPunct="0">
        <a:spcBef>
          <a:spcPct val="0"/>
        </a:spcBef>
        <a:spcAft>
          <a:spcPct val="0"/>
        </a:spcAft>
        <a:defRPr sz="4000" b="1">
          <a:solidFill>
            <a:schemeClr val="bg1"/>
          </a:solidFill>
          <a:latin typeface="+mj-lt"/>
          <a:ea typeface="+mj-ea"/>
          <a:cs typeface="+mj-cs"/>
        </a:defRPr>
      </a:lvl1pPr>
      <a:lvl2pPr algn="ctr" rtl="0" eaLnBrk="0" fontAlgn="base" hangingPunct="0">
        <a:spcBef>
          <a:spcPct val="0"/>
        </a:spcBef>
        <a:spcAft>
          <a:spcPct val="0"/>
        </a:spcAft>
        <a:defRPr sz="4400" b="1">
          <a:solidFill>
            <a:schemeClr val="tx2"/>
          </a:solidFill>
          <a:latin typeface="Calibri" pitchFamily="34" charset="0"/>
        </a:defRPr>
      </a:lvl2pPr>
      <a:lvl3pPr algn="ctr" rtl="0" eaLnBrk="0" fontAlgn="base" hangingPunct="0">
        <a:spcBef>
          <a:spcPct val="0"/>
        </a:spcBef>
        <a:spcAft>
          <a:spcPct val="0"/>
        </a:spcAft>
        <a:defRPr sz="4400" b="1">
          <a:solidFill>
            <a:schemeClr val="tx2"/>
          </a:solidFill>
          <a:latin typeface="Calibri" pitchFamily="34" charset="0"/>
        </a:defRPr>
      </a:lvl3pPr>
      <a:lvl4pPr algn="ctr" rtl="0" eaLnBrk="0" fontAlgn="base" hangingPunct="0">
        <a:spcBef>
          <a:spcPct val="0"/>
        </a:spcBef>
        <a:spcAft>
          <a:spcPct val="0"/>
        </a:spcAft>
        <a:defRPr sz="4400" b="1">
          <a:solidFill>
            <a:schemeClr val="tx2"/>
          </a:solidFill>
          <a:latin typeface="Calibri" pitchFamily="34" charset="0"/>
        </a:defRPr>
      </a:lvl4pPr>
      <a:lvl5pPr algn="ctr" rtl="0" eaLnBrk="0" fontAlgn="base" hangingPunct="0">
        <a:spcBef>
          <a:spcPct val="0"/>
        </a:spcBef>
        <a:spcAft>
          <a:spcPct val="0"/>
        </a:spcAft>
        <a:defRPr sz="4400" b="1">
          <a:solidFill>
            <a:schemeClr val="tx2"/>
          </a:solidFill>
          <a:latin typeface="Calibri" pitchFamily="34" charset="0"/>
        </a:defRPr>
      </a:lvl5pPr>
      <a:lvl6pPr marL="457200" algn="ctr" rtl="0" fontAlgn="base">
        <a:spcBef>
          <a:spcPct val="0"/>
        </a:spcBef>
        <a:spcAft>
          <a:spcPct val="0"/>
        </a:spcAft>
        <a:defRPr sz="4400" b="1">
          <a:solidFill>
            <a:schemeClr val="tx2"/>
          </a:solidFill>
          <a:latin typeface="Calibri" pitchFamily="34" charset="0"/>
        </a:defRPr>
      </a:lvl6pPr>
      <a:lvl7pPr marL="914400" algn="ctr" rtl="0" fontAlgn="base">
        <a:spcBef>
          <a:spcPct val="0"/>
        </a:spcBef>
        <a:spcAft>
          <a:spcPct val="0"/>
        </a:spcAft>
        <a:defRPr sz="4400" b="1">
          <a:solidFill>
            <a:schemeClr val="tx2"/>
          </a:solidFill>
          <a:latin typeface="Calibri" pitchFamily="34" charset="0"/>
        </a:defRPr>
      </a:lvl7pPr>
      <a:lvl8pPr marL="1371600" algn="ctr" rtl="0" fontAlgn="base">
        <a:spcBef>
          <a:spcPct val="0"/>
        </a:spcBef>
        <a:spcAft>
          <a:spcPct val="0"/>
        </a:spcAft>
        <a:defRPr sz="4400" b="1">
          <a:solidFill>
            <a:schemeClr val="tx2"/>
          </a:solidFill>
          <a:latin typeface="Calibri" pitchFamily="34" charset="0"/>
        </a:defRPr>
      </a:lvl8pPr>
      <a:lvl9pPr marL="1828800" algn="ctr" rtl="0" fontAlgn="base">
        <a:spcBef>
          <a:spcPct val="0"/>
        </a:spcBef>
        <a:spcAft>
          <a:spcPct val="0"/>
        </a:spcAft>
        <a:defRPr sz="4400" b="1">
          <a:solidFill>
            <a:schemeClr val="tx2"/>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6" name="Rectangle 8"/>
          <p:cNvSpPr>
            <a:spLocks noChangeArrowheads="1"/>
          </p:cNvSpPr>
          <p:nvPr/>
        </p:nvSpPr>
        <p:spPr bwMode="auto">
          <a:xfrm>
            <a:off x="-12700" y="6381750"/>
            <a:ext cx="381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defRPr/>
            </a:pPr>
            <a:fld id="{327B90EC-B0F8-45B2-9D63-BCC323FB2AE0}" type="slidenum">
              <a:rPr lang="en-US" altLang="en-US" sz="1000" smtClean="0">
                <a:solidFill>
                  <a:srgbClr val="FF3300"/>
                </a:solidFill>
                <a:latin typeface="Avenir LT Std 35 Light" pitchFamily="34" charset="0"/>
              </a:rPr>
              <a:pPr eaLnBrk="1" hangingPunct="1">
                <a:defRPr/>
              </a:pPr>
              <a:t>‹#›</a:t>
            </a:fld>
            <a:endParaRPr lang="en-US" altLang="en-US" sz="1000">
              <a:solidFill>
                <a:srgbClr val="FF3300"/>
              </a:solidFill>
              <a:latin typeface="Avenir LT Std 35 Light" pitchFamily="34" charset="0"/>
            </a:endParaRPr>
          </a:p>
        </p:txBody>
      </p:sp>
    </p:spTree>
  </p:cSld>
  <p:clrMap bg1="lt1" tx1="dk1" bg2="lt2" tx2="dk2" accent1="accent1" accent2="accent2" accent3="accent3" accent4="accent4" accent5="accent5" accent6="accent6" hlink="hlink" folHlink="folHlink"/>
  <p:sldLayoutIdLst>
    <p:sldLayoutId id="2147483676" r:id="rId1"/>
    <p:sldLayoutId id="2147483686" r:id="rId2"/>
  </p:sldLayoutIdLst>
  <p:txStyles>
    <p:titleStyle>
      <a:lvl1pPr algn="ctr" rtl="0" eaLnBrk="0" fontAlgn="base" hangingPunct="0">
        <a:spcBef>
          <a:spcPct val="0"/>
        </a:spcBef>
        <a:spcAft>
          <a:spcPct val="0"/>
        </a:spcAft>
        <a:defRPr sz="4000" b="1">
          <a:solidFill>
            <a:schemeClr val="bg1"/>
          </a:solidFill>
          <a:latin typeface="+mj-lt"/>
          <a:ea typeface="+mj-ea"/>
          <a:cs typeface="+mj-cs"/>
        </a:defRPr>
      </a:lvl1pPr>
      <a:lvl2pPr algn="ctr" rtl="0" eaLnBrk="0" fontAlgn="base" hangingPunct="0">
        <a:spcBef>
          <a:spcPct val="0"/>
        </a:spcBef>
        <a:spcAft>
          <a:spcPct val="0"/>
        </a:spcAft>
        <a:defRPr sz="4400" b="1">
          <a:solidFill>
            <a:schemeClr val="tx2"/>
          </a:solidFill>
          <a:latin typeface="Calibri" pitchFamily="34" charset="0"/>
        </a:defRPr>
      </a:lvl2pPr>
      <a:lvl3pPr algn="ctr" rtl="0" eaLnBrk="0" fontAlgn="base" hangingPunct="0">
        <a:spcBef>
          <a:spcPct val="0"/>
        </a:spcBef>
        <a:spcAft>
          <a:spcPct val="0"/>
        </a:spcAft>
        <a:defRPr sz="4400" b="1">
          <a:solidFill>
            <a:schemeClr val="tx2"/>
          </a:solidFill>
          <a:latin typeface="Calibri" pitchFamily="34" charset="0"/>
        </a:defRPr>
      </a:lvl3pPr>
      <a:lvl4pPr algn="ctr" rtl="0" eaLnBrk="0" fontAlgn="base" hangingPunct="0">
        <a:spcBef>
          <a:spcPct val="0"/>
        </a:spcBef>
        <a:spcAft>
          <a:spcPct val="0"/>
        </a:spcAft>
        <a:defRPr sz="4400" b="1">
          <a:solidFill>
            <a:schemeClr val="tx2"/>
          </a:solidFill>
          <a:latin typeface="Calibri" pitchFamily="34" charset="0"/>
        </a:defRPr>
      </a:lvl4pPr>
      <a:lvl5pPr algn="ctr" rtl="0" eaLnBrk="0" fontAlgn="base" hangingPunct="0">
        <a:spcBef>
          <a:spcPct val="0"/>
        </a:spcBef>
        <a:spcAft>
          <a:spcPct val="0"/>
        </a:spcAft>
        <a:defRPr sz="4400" b="1">
          <a:solidFill>
            <a:schemeClr val="tx2"/>
          </a:solidFill>
          <a:latin typeface="Calibri" pitchFamily="34" charset="0"/>
        </a:defRPr>
      </a:lvl5pPr>
      <a:lvl6pPr marL="457200" algn="ctr" rtl="0" fontAlgn="base">
        <a:spcBef>
          <a:spcPct val="0"/>
        </a:spcBef>
        <a:spcAft>
          <a:spcPct val="0"/>
        </a:spcAft>
        <a:defRPr sz="4400" b="1">
          <a:solidFill>
            <a:schemeClr val="tx2"/>
          </a:solidFill>
          <a:latin typeface="Calibri" pitchFamily="34" charset="0"/>
        </a:defRPr>
      </a:lvl6pPr>
      <a:lvl7pPr marL="914400" algn="ctr" rtl="0" fontAlgn="base">
        <a:spcBef>
          <a:spcPct val="0"/>
        </a:spcBef>
        <a:spcAft>
          <a:spcPct val="0"/>
        </a:spcAft>
        <a:defRPr sz="4400" b="1">
          <a:solidFill>
            <a:schemeClr val="tx2"/>
          </a:solidFill>
          <a:latin typeface="Calibri" pitchFamily="34" charset="0"/>
        </a:defRPr>
      </a:lvl7pPr>
      <a:lvl8pPr marL="1371600" algn="ctr" rtl="0" fontAlgn="base">
        <a:spcBef>
          <a:spcPct val="0"/>
        </a:spcBef>
        <a:spcAft>
          <a:spcPct val="0"/>
        </a:spcAft>
        <a:defRPr sz="4400" b="1">
          <a:solidFill>
            <a:schemeClr val="tx2"/>
          </a:solidFill>
          <a:latin typeface="Calibri" pitchFamily="34" charset="0"/>
        </a:defRPr>
      </a:lvl8pPr>
      <a:lvl9pPr marL="1828800" algn="ctr" rtl="0" fontAlgn="base">
        <a:spcBef>
          <a:spcPct val="0"/>
        </a:spcBef>
        <a:spcAft>
          <a:spcPct val="0"/>
        </a:spcAft>
        <a:defRPr sz="4400" b="1">
          <a:solidFill>
            <a:schemeClr val="tx2"/>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53" name="Rectangle 8"/>
          <p:cNvSpPr>
            <a:spLocks noChangeArrowheads="1"/>
          </p:cNvSpPr>
          <p:nvPr/>
        </p:nvSpPr>
        <p:spPr bwMode="auto">
          <a:xfrm>
            <a:off x="-12700" y="6381750"/>
            <a:ext cx="381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defRPr/>
            </a:pPr>
            <a:fld id="{BA664067-0FD4-43CF-AF47-0CA011AF386B}" type="slidenum">
              <a:rPr lang="en-US" altLang="en-US" sz="1000" smtClean="0">
                <a:solidFill>
                  <a:srgbClr val="FF3300"/>
                </a:solidFill>
                <a:latin typeface="Avenir LT Std 35 Light" pitchFamily="34" charset="0"/>
              </a:rPr>
              <a:pPr eaLnBrk="1" hangingPunct="1">
                <a:defRPr/>
              </a:pPr>
              <a:t>‹#›</a:t>
            </a:fld>
            <a:endParaRPr lang="en-US" altLang="en-US" sz="1000">
              <a:solidFill>
                <a:srgbClr val="FF3300"/>
              </a:solidFill>
              <a:latin typeface="Avenir LT Std 35 Light" pitchFamily="34" charset="0"/>
            </a:endParaRPr>
          </a:p>
        </p:txBody>
      </p:sp>
    </p:spTree>
    <p:extLst>
      <p:ext uri="{BB962C8B-B14F-4D97-AF65-F5344CB8AC3E}">
        <p14:creationId xmlns:p14="http://schemas.microsoft.com/office/powerpoint/2010/main" val="572803433"/>
      </p:ext>
    </p:extLst>
  </p:cSld>
  <p:clrMap bg1="lt1" tx1="dk1" bg2="lt2" tx2="dk2" accent1="accent1" accent2="accent2" accent3="accent3" accent4="accent4" accent5="accent5" accent6="accent6" hlink="hlink" folHlink="folHlink"/>
  <p:sldLayoutIdLst>
    <p:sldLayoutId id="2147483678" r:id="rId1"/>
  </p:sldLayoutIdLst>
  <p:txStyles>
    <p:titleStyle>
      <a:lvl1pPr algn="ctr" rtl="0" eaLnBrk="0" fontAlgn="base" hangingPunct="0">
        <a:spcBef>
          <a:spcPct val="0"/>
        </a:spcBef>
        <a:spcAft>
          <a:spcPct val="0"/>
        </a:spcAft>
        <a:defRPr sz="4400" b="1">
          <a:solidFill>
            <a:schemeClr val="tx1">
              <a:lumMod val="65000"/>
              <a:lumOff val="35000"/>
            </a:schemeClr>
          </a:solidFill>
          <a:latin typeface="+mj-lt"/>
          <a:ea typeface="+mj-ea"/>
          <a:cs typeface="+mj-cs"/>
        </a:defRPr>
      </a:lvl1pPr>
      <a:lvl2pPr algn="ctr" rtl="0" eaLnBrk="0" fontAlgn="base" hangingPunct="0">
        <a:spcBef>
          <a:spcPct val="0"/>
        </a:spcBef>
        <a:spcAft>
          <a:spcPct val="0"/>
        </a:spcAft>
        <a:defRPr sz="4400" b="1">
          <a:solidFill>
            <a:schemeClr val="bg1"/>
          </a:solidFill>
          <a:latin typeface="Calibri" pitchFamily="34" charset="0"/>
        </a:defRPr>
      </a:lvl2pPr>
      <a:lvl3pPr algn="ctr" rtl="0" eaLnBrk="0" fontAlgn="base" hangingPunct="0">
        <a:spcBef>
          <a:spcPct val="0"/>
        </a:spcBef>
        <a:spcAft>
          <a:spcPct val="0"/>
        </a:spcAft>
        <a:defRPr sz="4400" b="1">
          <a:solidFill>
            <a:schemeClr val="bg1"/>
          </a:solidFill>
          <a:latin typeface="Calibri" pitchFamily="34" charset="0"/>
        </a:defRPr>
      </a:lvl3pPr>
      <a:lvl4pPr algn="ctr" rtl="0" eaLnBrk="0" fontAlgn="base" hangingPunct="0">
        <a:spcBef>
          <a:spcPct val="0"/>
        </a:spcBef>
        <a:spcAft>
          <a:spcPct val="0"/>
        </a:spcAft>
        <a:defRPr sz="4400" b="1">
          <a:solidFill>
            <a:schemeClr val="bg1"/>
          </a:solidFill>
          <a:latin typeface="Calibri" pitchFamily="34" charset="0"/>
        </a:defRPr>
      </a:lvl4pPr>
      <a:lvl5pPr algn="ctr" rtl="0" eaLnBrk="0" fontAlgn="base" hangingPunct="0">
        <a:spcBef>
          <a:spcPct val="0"/>
        </a:spcBef>
        <a:spcAft>
          <a:spcPct val="0"/>
        </a:spcAft>
        <a:defRPr sz="4400" b="1">
          <a:solidFill>
            <a:schemeClr val="bg1"/>
          </a:solidFill>
          <a:latin typeface="Calibri" pitchFamily="34" charset="0"/>
        </a:defRPr>
      </a:lvl5pPr>
      <a:lvl6pPr marL="457200" algn="ctr" rtl="0" fontAlgn="base">
        <a:spcBef>
          <a:spcPct val="0"/>
        </a:spcBef>
        <a:spcAft>
          <a:spcPct val="0"/>
        </a:spcAft>
        <a:defRPr sz="4400" b="1">
          <a:solidFill>
            <a:schemeClr val="bg1"/>
          </a:solidFill>
          <a:latin typeface="Calibri" pitchFamily="34" charset="0"/>
        </a:defRPr>
      </a:lvl6pPr>
      <a:lvl7pPr marL="914400" algn="ctr" rtl="0" fontAlgn="base">
        <a:spcBef>
          <a:spcPct val="0"/>
        </a:spcBef>
        <a:spcAft>
          <a:spcPct val="0"/>
        </a:spcAft>
        <a:defRPr sz="4400" b="1">
          <a:solidFill>
            <a:schemeClr val="bg1"/>
          </a:solidFill>
          <a:latin typeface="Calibri" pitchFamily="34" charset="0"/>
        </a:defRPr>
      </a:lvl7pPr>
      <a:lvl8pPr marL="1371600" algn="ctr" rtl="0" fontAlgn="base">
        <a:spcBef>
          <a:spcPct val="0"/>
        </a:spcBef>
        <a:spcAft>
          <a:spcPct val="0"/>
        </a:spcAft>
        <a:defRPr sz="4400" b="1">
          <a:solidFill>
            <a:schemeClr val="bg1"/>
          </a:solidFill>
          <a:latin typeface="Calibri" pitchFamily="34" charset="0"/>
        </a:defRPr>
      </a:lvl8pPr>
      <a:lvl9pPr marL="1828800" algn="ctr" rtl="0" fontAlgn="base">
        <a:spcBef>
          <a:spcPct val="0"/>
        </a:spcBef>
        <a:spcAft>
          <a:spcPct val="0"/>
        </a:spcAft>
        <a:defRPr sz="4400" b="1">
          <a:solidFill>
            <a:schemeClr val="bg1"/>
          </a:solidFill>
          <a:latin typeface="Calibri" pitchFamily="34" charset="0"/>
        </a:defRPr>
      </a:lvl9pPr>
    </p:titleStyle>
    <p:bodyStyle>
      <a:lvl1pPr marL="342900" indent="-342900" algn="l" rtl="0" eaLnBrk="0" fontAlgn="base" hangingPunct="0">
        <a:spcBef>
          <a:spcPct val="20000"/>
        </a:spcBef>
        <a:spcAft>
          <a:spcPct val="0"/>
        </a:spcAft>
        <a:defRPr sz="3200" b="1">
          <a:solidFill>
            <a:schemeClr val="tx1"/>
          </a:solidFill>
          <a:latin typeface="+mn-lt"/>
          <a:ea typeface="+mn-ea"/>
          <a:cs typeface="+mn-cs"/>
        </a:defRPr>
      </a:lvl1pPr>
      <a:lvl2pPr marL="742950" indent="-285750" algn="l" rtl="0" eaLnBrk="0" fontAlgn="base" hangingPunct="0">
        <a:spcBef>
          <a:spcPct val="20000"/>
        </a:spcBef>
        <a:spcAft>
          <a:spcPct val="0"/>
        </a:spcAft>
        <a:buSzPct val="80000"/>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C54B13-7E9B-BDA6-6F72-DC50D629D990}"/>
              </a:ext>
            </a:extLst>
          </p:cNvPr>
          <p:cNvSpPr>
            <a:spLocks noGrp="1"/>
          </p:cNvSpPr>
          <p:nvPr>
            <p:ph sz="quarter" idx="10"/>
          </p:nvPr>
        </p:nvSpPr>
        <p:spPr/>
        <p:txBody>
          <a:bodyPr/>
          <a:lstStyle/>
          <a:p>
            <a:r>
              <a:rPr lang="en-US" sz="5400" dirty="0">
                <a:solidFill>
                  <a:srgbClr val="FFFFFF"/>
                </a:solidFill>
                <a:latin typeface="+mj-lt"/>
                <a:ea typeface="Cambria" pitchFamily="34" charset="-122"/>
                <a:cs typeface="Cambria" pitchFamily="34" charset="-120"/>
              </a:rPr>
              <a:t>Legal Update &amp; Training</a:t>
            </a:r>
            <a:endParaRPr lang="en-US" sz="5400" dirty="0">
              <a:latin typeface="+mj-lt"/>
            </a:endParaRPr>
          </a:p>
          <a:p>
            <a:r>
              <a:rPr lang="en-US" dirty="0"/>
              <a:t>Heather S. </a:t>
            </a:r>
            <a:r>
              <a:rPr lang="en-US"/>
              <a:t>White</a:t>
            </a:r>
            <a:endParaRPr lang="en-US" dirty="0"/>
          </a:p>
        </p:txBody>
      </p:sp>
      <p:sp>
        <p:nvSpPr>
          <p:cNvPr id="3" name="Content Placeholder 2">
            <a:extLst>
              <a:ext uri="{FF2B5EF4-FFF2-40B4-BE49-F238E27FC236}">
                <a16:creationId xmlns:a16="http://schemas.microsoft.com/office/drawing/2014/main" id="{E9B4046A-1053-6C56-801D-1FE0588100E1}"/>
              </a:ext>
            </a:extLst>
          </p:cNvPr>
          <p:cNvSpPr>
            <a:spLocks noGrp="1"/>
          </p:cNvSpPr>
          <p:nvPr>
            <p:ph sz="quarter" idx="11"/>
          </p:nvPr>
        </p:nvSpPr>
        <p:spPr/>
        <p:txBody>
          <a:bodyPr/>
          <a:lstStyle/>
          <a:p>
            <a:r>
              <a:rPr lang="en-US" dirty="0">
                <a:latin typeface="Calibri" pitchFamily="34" charset="0"/>
                <a:ea typeface="Calibri" pitchFamily="34" charset="-122"/>
                <a:cs typeface="Calibri" pitchFamily="34" charset="-120"/>
              </a:rPr>
              <a:t>10th Circuit · SCOTUS · Utah Courts</a:t>
            </a:r>
          </a:p>
          <a:p>
            <a:r>
              <a:rPr lang="en-US" dirty="0">
                <a:latin typeface="Calibri" pitchFamily="34" charset="0"/>
                <a:cs typeface="Calibri" pitchFamily="34" charset="-120"/>
              </a:rPr>
              <a:t>July 2026</a:t>
            </a:r>
            <a:endParaRPr lang="en-US" dirty="0"/>
          </a:p>
          <a:p>
            <a:endParaRPr lang="en-US" dirty="0"/>
          </a:p>
        </p:txBody>
      </p:sp>
    </p:spTree>
    <p:extLst>
      <p:ext uri="{BB962C8B-B14F-4D97-AF65-F5344CB8AC3E}">
        <p14:creationId xmlns:p14="http://schemas.microsoft.com/office/powerpoint/2010/main" val="2879040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65760" y="838200"/>
            <a:ext cx="8229600" cy="411480"/>
          </a:xfrm>
          <a:prstGeom prst="rect">
            <a:avLst/>
          </a:prstGeom>
          <a:noFill/>
          <a:ln/>
        </p:spPr>
        <p:txBody>
          <a:bodyPr wrap="square" lIns="0" tIns="0" rIns="0" bIns="0" rtlCol="0" anchor="ctr"/>
          <a:lstStyle/>
          <a:p>
            <a:r>
              <a:rPr lang="en-US" sz="4000" b="1" dirty="0">
                <a:solidFill>
                  <a:srgbClr val="FFFFFF"/>
                </a:solidFill>
                <a:latin typeface="+mj-lt"/>
                <a:ea typeface="Cambria" pitchFamily="34" charset="-122"/>
                <a:cs typeface="Cambria" pitchFamily="34" charset="-120"/>
              </a:rPr>
              <a:t>Search &amp; Seizure — Key Themes</a:t>
            </a:r>
            <a:endParaRPr lang="en-US" sz="4000" dirty="0">
              <a:latin typeface="+mj-lt"/>
            </a:endParaRPr>
          </a:p>
        </p:txBody>
      </p:sp>
      <p:sp>
        <p:nvSpPr>
          <p:cNvPr id="4" name="Shape 2"/>
          <p:cNvSpPr/>
          <p:nvPr/>
        </p:nvSpPr>
        <p:spPr>
          <a:xfrm>
            <a:off x="274320" y="1741336"/>
            <a:ext cx="4114800" cy="1748790"/>
          </a:xfrm>
          <a:prstGeom prst="roundRect">
            <a:avLst>
              <a:gd name="adj" fmla="val 5714"/>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5" name="Text 3"/>
          <p:cNvSpPr/>
          <p:nvPr/>
        </p:nvSpPr>
        <p:spPr>
          <a:xfrm>
            <a:off x="457200" y="1832776"/>
            <a:ext cx="3749040" cy="320040"/>
          </a:xfrm>
          <a:prstGeom prst="rect">
            <a:avLst/>
          </a:prstGeom>
          <a:noFill/>
          <a:ln/>
        </p:spPr>
        <p:txBody>
          <a:bodyPr wrap="square" lIns="0" tIns="0" rIns="0" bIns="0" rtlCol="0" anchor="ctr"/>
          <a:lstStyle/>
          <a:p>
            <a:r>
              <a:rPr lang="en-US" b="1" dirty="0">
                <a:solidFill>
                  <a:srgbClr val="1E2761"/>
                </a:solidFill>
                <a:latin typeface="Cambria" pitchFamily="34" charset="0"/>
                <a:ea typeface="Cambria" pitchFamily="34" charset="-122"/>
                <a:cs typeface="Cambria" pitchFamily="34" charset="-120"/>
              </a:rPr>
              <a:t>Totality of Circumstances</a:t>
            </a:r>
            <a:endParaRPr lang="en-US" dirty="0"/>
          </a:p>
        </p:txBody>
      </p:sp>
      <p:sp>
        <p:nvSpPr>
          <p:cNvPr id="6" name="Text 4"/>
          <p:cNvSpPr/>
          <p:nvPr/>
        </p:nvSpPr>
        <p:spPr>
          <a:xfrm>
            <a:off x="457200" y="2286547"/>
            <a:ext cx="3749040" cy="749808"/>
          </a:xfrm>
          <a:prstGeom prst="rect">
            <a:avLst/>
          </a:prstGeom>
          <a:noFill/>
          <a:ln/>
        </p:spPr>
        <p:txBody>
          <a:bodyPr wrap="square" lIns="0" tIns="0" rIns="0" bIns="0" rtlCol="0" anchor="t"/>
          <a:lstStyle/>
          <a:p>
            <a:r>
              <a:rPr lang="en-US" sz="1400" dirty="0">
                <a:solidFill>
                  <a:srgbClr val="1A1A2E"/>
                </a:solidFill>
                <a:latin typeface="Calibri" pitchFamily="34" charset="0"/>
                <a:ea typeface="Calibri" pitchFamily="34" charset="-122"/>
                <a:cs typeface="Calibri" pitchFamily="34" charset="-120"/>
              </a:rPr>
              <a:t>No single factor controls. </a:t>
            </a:r>
          </a:p>
          <a:p>
            <a:endParaRPr lang="en-US" sz="1400" dirty="0">
              <a:solidFill>
                <a:srgbClr val="1A1A2E"/>
              </a:solidFill>
              <a:latin typeface="Calibri" pitchFamily="34" charset="0"/>
              <a:ea typeface="Calibri" pitchFamily="34" charset="-122"/>
              <a:cs typeface="Calibri" pitchFamily="34" charset="-120"/>
            </a:endParaRPr>
          </a:p>
          <a:p>
            <a:r>
              <a:rPr lang="en-US" sz="1400" dirty="0">
                <a:solidFill>
                  <a:srgbClr val="1A1A2E"/>
                </a:solidFill>
                <a:latin typeface="Calibri" pitchFamily="34" charset="0"/>
                <a:ea typeface="Calibri" pitchFamily="34" charset="-122"/>
                <a:cs typeface="Calibri" pitchFamily="34" charset="-120"/>
              </a:rPr>
              <a:t>Courts assess probable cause and reasonable suspicion from all facts together.</a:t>
            </a:r>
            <a:endParaRPr lang="en-US" sz="1400" dirty="0"/>
          </a:p>
        </p:txBody>
      </p:sp>
      <p:sp>
        <p:nvSpPr>
          <p:cNvPr id="7" name="Shape 5"/>
          <p:cNvSpPr/>
          <p:nvPr/>
        </p:nvSpPr>
        <p:spPr>
          <a:xfrm>
            <a:off x="4754880" y="1741336"/>
            <a:ext cx="4114800" cy="1748790"/>
          </a:xfrm>
          <a:prstGeom prst="roundRect">
            <a:avLst>
              <a:gd name="adj" fmla="val 5714"/>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8" name="Text 6"/>
          <p:cNvSpPr/>
          <p:nvPr/>
        </p:nvSpPr>
        <p:spPr>
          <a:xfrm>
            <a:off x="4937760" y="1832776"/>
            <a:ext cx="3749040" cy="320040"/>
          </a:xfrm>
          <a:prstGeom prst="rect">
            <a:avLst/>
          </a:prstGeom>
          <a:noFill/>
          <a:ln/>
        </p:spPr>
        <p:txBody>
          <a:bodyPr wrap="square" lIns="0" tIns="0" rIns="0" bIns="0" rtlCol="0" anchor="ctr"/>
          <a:lstStyle/>
          <a:p>
            <a:r>
              <a:rPr lang="en-US" b="1" dirty="0">
                <a:solidFill>
                  <a:srgbClr val="1E2761"/>
                </a:solidFill>
                <a:latin typeface="Cambria" pitchFamily="34" charset="0"/>
                <a:ea typeface="Cambria" pitchFamily="34" charset="-122"/>
                <a:cs typeface="Cambria" pitchFamily="34" charset="-120"/>
              </a:rPr>
              <a:t>Consent Searches</a:t>
            </a:r>
            <a:endParaRPr lang="en-US" dirty="0"/>
          </a:p>
        </p:txBody>
      </p:sp>
      <p:sp>
        <p:nvSpPr>
          <p:cNvPr id="9" name="Text 7"/>
          <p:cNvSpPr/>
          <p:nvPr/>
        </p:nvSpPr>
        <p:spPr>
          <a:xfrm>
            <a:off x="4937760" y="2286547"/>
            <a:ext cx="3749040" cy="749808"/>
          </a:xfrm>
          <a:prstGeom prst="rect">
            <a:avLst/>
          </a:prstGeom>
          <a:noFill/>
          <a:ln/>
        </p:spPr>
        <p:txBody>
          <a:bodyPr wrap="square" lIns="0" tIns="0" rIns="0" bIns="0" rtlCol="0" anchor="t"/>
          <a:lstStyle/>
          <a:p>
            <a:r>
              <a:rPr lang="en-US" sz="1400" dirty="0">
                <a:solidFill>
                  <a:srgbClr val="1A1A2E"/>
                </a:solidFill>
                <a:latin typeface="Calibri" pitchFamily="34" charset="0"/>
                <a:ea typeface="Calibri" pitchFamily="34" charset="-122"/>
                <a:cs typeface="Calibri" pitchFamily="34" charset="-120"/>
              </a:rPr>
              <a:t>Consent must be voluntary and not tainted by prior illegality. </a:t>
            </a:r>
          </a:p>
          <a:p>
            <a:endParaRPr lang="en-US" sz="1400" dirty="0">
              <a:solidFill>
                <a:srgbClr val="1A1A2E"/>
              </a:solidFill>
              <a:latin typeface="Calibri" pitchFamily="34" charset="0"/>
              <a:ea typeface="Calibri" pitchFamily="34" charset="-122"/>
              <a:cs typeface="Calibri" pitchFamily="34" charset="-120"/>
            </a:endParaRPr>
          </a:p>
          <a:p>
            <a:r>
              <a:rPr lang="en-US" sz="1400" dirty="0">
                <a:solidFill>
                  <a:srgbClr val="1A1A2E"/>
                </a:solidFill>
                <a:latin typeface="Calibri" pitchFamily="34" charset="0"/>
                <a:ea typeface="Calibri" pitchFamily="34" charset="-122"/>
                <a:cs typeface="Calibri" pitchFamily="34" charset="-120"/>
              </a:rPr>
              <a:t>Scope of consent governs where officers may look.</a:t>
            </a:r>
            <a:endParaRPr lang="en-US" sz="1400" dirty="0"/>
          </a:p>
        </p:txBody>
      </p:sp>
      <p:sp>
        <p:nvSpPr>
          <p:cNvPr id="10" name="Shape 8"/>
          <p:cNvSpPr/>
          <p:nvPr/>
        </p:nvSpPr>
        <p:spPr>
          <a:xfrm>
            <a:off x="274320" y="3914030"/>
            <a:ext cx="4114800" cy="1748790"/>
          </a:xfrm>
          <a:prstGeom prst="roundRect">
            <a:avLst>
              <a:gd name="adj" fmla="val 5714"/>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1" name="Text 9"/>
          <p:cNvSpPr/>
          <p:nvPr/>
        </p:nvSpPr>
        <p:spPr>
          <a:xfrm>
            <a:off x="457200" y="4047761"/>
            <a:ext cx="3749040" cy="320040"/>
          </a:xfrm>
          <a:prstGeom prst="rect">
            <a:avLst/>
          </a:prstGeom>
          <a:noFill/>
          <a:ln/>
        </p:spPr>
        <p:txBody>
          <a:bodyPr wrap="square" lIns="0" tIns="0" rIns="0" bIns="0" rtlCol="0" anchor="ctr"/>
          <a:lstStyle/>
          <a:p>
            <a:r>
              <a:rPr lang="en-US" b="1" dirty="0">
                <a:solidFill>
                  <a:srgbClr val="1E2761"/>
                </a:solidFill>
                <a:latin typeface="Cambria" pitchFamily="34" charset="0"/>
                <a:ea typeface="Cambria" pitchFamily="34" charset="-122"/>
                <a:cs typeface="Cambria" pitchFamily="34" charset="-120"/>
              </a:rPr>
              <a:t>Protective Sweeps</a:t>
            </a:r>
            <a:endParaRPr lang="en-US" dirty="0"/>
          </a:p>
        </p:txBody>
      </p:sp>
      <p:sp>
        <p:nvSpPr>
          <p:cNvPr id="12" name="Text 10"/>
          <p:cNvSpPr/>
          <p:nvPr/>
        </p:nvSpPr>
        <p:spPr>
          <a:xfrm>
            <a:off x="457200" y="4501532"/>
            <a:ext cx="3749040" cy="749808"/>
          </a:xfrm>
          <a:prstGeom prst="rect">
            <a:avLst/>
          </a:prstGeom>
          <a:noFill/>
          <a:ln/>
        </p:spPr>
        <p:txBody>
          <a:bodyPr wrap="square" lIns="0" tIns="0" rIns="0" bIns="0" rtlCol="0" anchor="t"/>
          <a:lstStyle/>
          <a:p>
            <a:r>
              <a:rPr lang="en-US" sz="1400" dirty="0">
                <a:solidFill>
                  <a:srgbClr val="1A1A2E"/>
                </a:solidFill>
                <a:latin typeface="Calibri" pitchFamily="34" charset="0"/>
                <a:ea typeface="Calibri" pitchFamily="34" charset="-122"/>
                <a:cs typeface="Calibri" pitchFamily="34" charset="-120"/>
              </a:rPr>
              <a:t>Officers may search a vehicle if they have reasonable suspicion the suspect is armed and dangerous.</a:t>
            </a:r>
            <a:endParaRPr lang="en-US" sz="1400" dirty="0"/>
          </a:p>
        </p:txBody>
      </p:sp>
      <p:sp>
        <p:nvSpPr>
          <p:cNvPr id="13" name="Shape 11"/>
          <p:cNvSpPr/>
          <p:nvPr/>
        </p:nvSpPr>
        <p:spPr>
          <a:xfrm>
            <a:off x="4754880" y="3914030"/>
            <a:ext cx="4114800" cy="1748790"/>
          </a:xfrm>
          <a:prstGeom prst="roundRect">
            <a:avLst>
              <a:gd name="adj" fmla="val 5714"/>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4" name="Text 12"/>
          <p:cNvSpPr/>
          <p:nvPr/>
        </p:nvSpPr>
        <p:spPr>
          <a:xfrm>
            <a:off x="4937760" y="4047761"/>
            <a:ext cx="3749040" cy="320040"/>
          </a:xfrm>
          <a:prstGeom prst="rect">
            <a:avLst/>
          </a:prstGeom>
          <a:noFill/>
          <a:ln/>
        </p:spPr>
        <p:txBody>
          <a:bodyPr wrap="square" lIns="0" tIns="0" rIns="0" bIns="0" rtlCol="0" anchor="ctr"/>
          <a:lstStyle/>
          <a:p>
            <a:r>
              <a:rPr lang="en-US" b="1" dirty="0">
                <a:solidFill>
                  <a:srgbClr val="1E2761"/>
                </a:solidFill>
                <a:latin typeface="Cambria" pitchFamily="34" charset="0"/>
                <a:ea typeface="Cambria" pitchFamily="34" charset="-122"/>
                <a:cs typeface="Cambria" pitchFamily="34" charset="-120"/>
              </a:rPr>
              <a:t>Curtilage &amp; Plain View</a:t>
            </a:r>
            <a:endParaRPr lang="en-US" dirty="0"/>
          </a:p>
        </p:txBody>
      </p:sp>
      <p:sp>
        <p:nvSpPr>
          <p:cNvPr id="15" name="Text 13"/>
          <p:cNvSpPr/>
          <p:nvPr/>
        </p:nvSpPr>
        <p:spPr>
          <a:xfrm>
            <a:off x="4937760" y="4501532"/>
            <a:ext cx="3749040" cy="749808"/>
          </a:xfrm>
          <a:prstGeom prst="rect">
            <a:avLst/>
          </a:prstGeom>
          <a:noFill/>
          <a:ln/>
        </p:spPr>
        <p:txBody>
          <a:bodyPr wrap="square" lIns="0" tIns="0" rIns="0" bIns="0" rtlCol="0" anchor="t"/>
          <a:lstStyle/>
          <a:p>
            <a:r>
              <a:rPr lang="en-US" sz="1400" dirty="0">
                <a:solidFill>
                  <a:srgbClr val="1A1A2E"/>
                </a:solidFill>
                <a:latin typeface="Calibri" pitchFamily="34" charset="0"/>
                <a:ea typeface="Calibri" pitchFamily="34" charset="-122"/>
                <a:cs typeface="Calibri" pitchFamily="34" charset="-120"/>
              </a:rPr>
              <a:t>Observations from publicly accessible spaces using unaided senses do not constitute a search.</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79" y="1543050"/>
            <a:ext cx="8783568"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365760" y="185572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Chafin</a:t>
            </a:r>
            <a:endParaRPr lang="en-US" sz="1300" dirty="0"/>
          </a:p>
        </p:txBody>
      </p:sp>
      <p:sp>
        <p:nvSpPr>
          <p:cNvPr id="5" name="Text 3"/>
          <p:cNvSpPr/>
          <p:nvPr/>
        </p:nvSpPr>
        <p:spPr>
          <a:xfrm>
            <a:off x="365760" y="218591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6" name="Shape 4"/>
          <p:cNvSpPr/>
          <p:nvPr/>
        </p:nvSpPr>
        <p:spPr>
          <a:xfrm>
            <a:off x="365760" y="1675638"/>
            <a:ext cx="841248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p:cNvSpPr/>
          <p:nvPr/>
        </p:nvSpPr>
        <p:spPr>
          <a:xfrm>
            <a:off x="365760" y="1675638"/>
            <a:ext cx="841248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8" name="Text 6"/>
          <p:cNvSpPr/>
          <p:nvPr/>
        </p:nvSpPr>
        <p:spPr>
          <a:xfrm>
            <a:off x="365760" y="2384299"/>
            <a:ext cx="4206241" cy="1624296"/>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Chafin voluntarily emptied pockets, officers did not touch him. Became an investigatory detention when officer observed the black metal object in Chafin’s pocket and reasonably suspected it was a firearm.</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Interaction was a consensual encounter, not a seizure — reasonable person would have felt free to leave.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Factors: number of officers, calm demeanor, no drawn weapons, outdoor public setting, no physical contact.</a:t>
            </a:r>
            <a:endParaRPr lang="en-US" sz="1200" dirty="0"/>
          </a:p>
        </p:txBody>
      </p:sp>
      <p:sp>
        <p:nvSpPr>
          <p:cNvPr id="15" name="Text 13"/>
          <p:cNvSpPr/>
          <p:nvPr/>
        </p:nvSpPr>
        <p:spPr>
          <a:xfrm>
            <a:off x="365760" y="838200"/>
            <a:ext cx="8229600" cy="365760"/>
          </a:xfrm>
          <a:prstGeom prst="rect">
            <a:avLst/>
          </a:prstGeom>
          <a:noFill/>
          <a:ln/>
        </p:spPr>
        <p:txBody>
          <a:bodyPr wrap="square" lIns="0" tIns="0" rIns="0" bIns="0" rtlCol="0" anchor="ctr"/>
          <a:lstStyle/>
          <a:p>
            <a:r>
              <a:rPr lang="en-US" sz="3600" b="1" dirty="0">
                <a:solidFill>
                  <a:srgbClr val="FFFFFF"/>
                </a:solidFill>
                <a:latin typeface="Calibri" pitchFamily="34" charset="0"/>
                <a:ea typeface="Calibri" pitchFamily="34" charset="-122"/>
                <a:cs typeface="Calibri" pitchFamily="34" charset="-120"/>
              </a:rPr>
              <a:t>Search &amp; Seizure: Totality of Circumstances</a:t>
            </a:r>
            <a:endParaRPr lang="en-US" sz="3600" dirty="0"/>
          </a:p>
        </p:txBody>
      </p:sp>
      <p:sp>
        <p:nvSpPr>
          <p:cNvPr id="19" name="Text 8"/>
          <p:cNvSpPr/>
          <p:nvPr/>
        </p:nvSpPr>
        <p:spPr>
          <a:xfrm>
            <a:off x="4937760" y="3698110"/>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of Utah v. Tran</a:t>
            </a:r>
            <a:endParaRPr lang="en-US" sz="1300" dirty="0"/>
          </a:p>
        </p:txBody>
      </p:sp>
      <p:sp>
        <p:nvSpPr>
          <p:cNvPr id="20" name="Text 9"/>
          <p:cNvSpPr/>
          <p:nvPr/>
        </p:nvSpPr>
        <p:spPr>
          <a:xfrm>
            <a:off x="4937760" y="4008594"/>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Supreme Court of Utah</a:t>
            </a:r>
            <a:endParaRPr lang="en-US" sz="1000" dirty="0"/>
          </a:p>
        </p:txBody>
      </p:sp>
      <p:sp>
        <p:nvSpPr>
          <p:cNvPr id="21" name="Text 12"/>
          <p:cNvSpPr/>
          <p:nvPr/>
        </p:nvSpPr>
        <p:spPr>
          <a:xfrm>
            <a:off x="4937760" y="4218295"/>
            <a:ext cx="3840480" cy="150876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Emergency aid exception justified warrantless home entry.</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Factors: missed child pickup, no response, tarp covering bloody object, infant in home, prior knife incident, criminal associates.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had an objectively reasonable basis to believe someone needed immediate aid.</a:t>
            </a:r>
            <a:endParaRPr lang="en-US" sz="1200" dirty="0"/>
          </a:p>
        </p:txBody>
      </p:sp>
      <p:sp>
        <p:nvSpPr>
          <p:cNvPr id="22" name="Text 8"/>
          <p:cNvSpPr/>
          <p:nvPr/>
        </p:nvSpPr>
        <p:spPr>
          <a:xfrm>
            <a:off x="365758" y="388816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Lamar Jackson</a:t>
            </a:r>
            <a:endParaRPr lang="en-US" sz="1300" dirty="0"/>
          </a:p>
        </p:txBody>
      </p:sp>
      <p:sp>
        <p:nvSpPr>
          <p:cNvPr id="23" name="Text 9"/>
          <p:cNvSpPr/>
          <p:nvPr/>
        </p:nvSpPr>
        <p:spPr>
          <a:xfrm>
            <a:off x="365758" y="418813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4" name="Text 12"/>
          <p:cNvSpPr/>
          <p:nvPr/>
        </p:nvSpPr>
        <p:spPr>
          <a:xfrm>
            <a:off x="365758" y="4429256"/>
            <a:ext cx="4206239" cy="1437208"/>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Vehicle search lawful based on probable cause — fair probability that contraband would be found.</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Factors: smell of burnt marijuana, inconsistent travel accounts, extreme nervousness, drug criminal history.</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Totality of circumstances, not isolated facts, governs the probable cause analysis.</a:t>
            </a:r>
            <a:endParaRPr lang="en-US" sz="1200" dirty="0"/>
          </a:p>
        </p:txBody>
      </p:sp>
      <p:sp>
        <p:nvSpPr>
          <p:cNvPr id="25" name="Text 8"/>
          <p:cNvSpPr/>
          <p:nvPr/>
        </p:nvSpPr>
        <p:spPr>
          <a:xfrm>
            <a:off x="4937760" y="186004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District of Columbia v. R.W.</a:t>
            </a:r>
            <a:endParaRPr lang="en-US" sz="1300" dirty="0"/>
          </a:p>
        </p:txBody>
      </p:sp>
      <p:sp>
        <p:nvSpPr>
          <p:cNvPr id="26" name="Text 9"/>
          <p:cNvSpPr/>
          <p:nvPr/>
        </p:nvSpPr>
        <p:spPr>
          <a:xfrm>
            <a:off x="4937760" y="2185010"/>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SCOTUS</a:t>
            </a:r>
            <a:endParaRPr lang="en-US" sz="1000" dirty="0"/>
          </a:p>
        </p:txBody>
      </p:sp>
      <p:sp>
        <p:nvSpPr>
          <p:cNvPr id="27" name="Text 12"/>
          <p:cNvSpPr/>
          <p:nvPr/>
        </p:nvSpPr>
        <p:spPr>
          <a:xfrm>
            <a:off x="4937760" y="2365572"/>
            <a:ext cx="3840480" cy="1513067"/>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had reasonable suspicion based on factors: late-night suspicious vehicle, unprovoked flight, driver immediately leaving with door open.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Courts may not analyze facts in isolation — all facts must be considered together.</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Reasonable suspicion does not require ruling out innocent explanations.</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hape 7">
            <a:extLst>
              <a:ext uri="{FF2B5EF4-FFF2-40B4-BE49-F238E27FC236}">
                <a16:creationId xmlns:a16="http://schemas.microsoft.com/office/drawing/2014/main" id="{83376B4D-94C1-11E1-4980-3AF9621B6590}"/>
              </a:ext>
            </a:extLst>
          </p:cNvPr>
          <p:cNvSpPr/>
          <p:nvPr/>
        </p:nvSpPr>
        <p:spPr>
          <a:xfrm>
            <a:off x="4754880" y="1551217"/>
            <a:ext cx="4206240" cy="1695399"/>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30" name="Shape 4">
            <a:extLst>
              <a:ext uri="{FF2B5EF4-FFF2-40B4-BE49-F238E27FC236}">
                <a16:creationId xmlns:a16="http://schemas.microsoft.com/office/drawing/2014/main" id="{DB415225-E024-7C25-4E17-A1D28B567F90}"/>
              </a:ext>
            </a:extLst>
          </p:cNvPr>
          <p:cNvSpPr/>
          <p:nvPr/>
        </p:nvSpPr>
        <p:spPr>
          <a:xfrm>
            <a:off x="4983480" y="1675722"/>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3" name="Shape 1"/>
          <p:cNvSpPr/>
          <p:nvPr/>
        </p:nvSpPr>
        <p:spPr>
          <a:xfrm>
            <a:off x="182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6" name="Shape 4"/>
          <p:cNvSpPr/>
          <p:nvPr/>
        </p:nvSpPr>
        <p:spPr>
          <a:xfrm>
            <a:off x="365760" y="1680476"/>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p:cNvSpPr/>
          <p:nvPr/>
        </p:nvSpPr>
        <p:spPr>
          <a:xfrm>
            <a:off x="365760" y="1680476"/>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9" name="Shape 7"/>
          <p:cNvSpPr/>
          <p:nvPr/>
        </p:nvSpPr>
        <p:spPr>
          <a:xfrm>
            <a:off x="4754880" y="3338057"/>
            <a:ext cx="4206240" cy="2411233"/>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2" name="Shape 10"/>
          <p:cNvSpPr/>
          <p:nvPr/>
        </p:nvSpPr>
        <p:spPr>
          <a:xfrm>
            <a:off x="4937760" y="3504639"/>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13" name="Text 11"/>
          <p:cNvSpPr/>
          <p:nvPr/>
        </p:nvSpPr>
        <p:spPr>
          <a:xfrm>
            <a:off x="4937760" y="3504639"/>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15" name="Text 13"/>
          <p:cNvSpPr/>
          <p:nvPr/>
        </p:nvSpPr>
        <p:spPr>
          <a:xfrm>
            <a:off x="365760" y="92964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Search &amp; Seizure: Consent</a:t>
            </a:r>
            <a:endParaRPr lang="en-US" sz="4000" dirty="0"/>
          </a:p>
        </p:txBody>
      </p:sp>
      <p:sp>
        <p:nvSpPr>
          <p:cNvPr id="19" name="Text 8"/>
          <p:cNvSpPr/>
          <p:nvPr/>
        </p:nvSpPr>
        <p:spPr>
          <a:xfrm>
            <a:off x="365760" y="3518154"/>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Jackson (cyber)</a:t>
            </a:r>
            <a:endParaRPr lang="en-US" sz="1300" dirty="0"/>
          </a:p>
        </p:txBody>
      </p:sp>
      <p:sp>
        <p:nvSpPr>
          <p:cNvPr id="20" name="Text 9"/>
          <p:cNvSpPr/>
          <p:nvPr/>
        </p:nvSpPr>
        <p:spPr>
          <a:xfrm>
            <a:off x="365760" y="3838194"/>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1" name="Text 12"/>
          <p:cNvSpPr/>
          <p:nvPr/>
        </p:nvSpPr>
        <p:spPr>
          <a:xfrm>
            <a:off x="365760" y="4066794"/>
            <a:ext cx="3840480" cy="1364498"/>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Roadside stop was lawful; officers had reasonable suspicion based on cyber activity investigation.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Jackson voluntarily handed over and unlocked his phone.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constitutional violation shown — exclusionary rule does not apply.</a:t>
            </a:r>
            <a:endParaRPr lang="en-US" sz="1200" dirty="0"/>
          </a:p>
        </p:txBody>
      </p:sp>
      <p:sp>
        <p:nvSpPr>
          <p:cNvPr id="22" name="Text 8"/>
          <p:cNvSpPr/>
          <p:nvPr/>
        </p:nvSpPr>
        <p:spPr>
          <a:xfrm>
            <a:off x="389614" y="188537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Coronado</a:t>
            </a:r>
            <a:endParaRPr lang="en-US" sz="1300" dirty="0"/>
          </a:p>
        </p:txBody>
      </p:sp>
      <p:sp>
        <p:nvSpPr>
          <p:cNvPr id="23" name="Text 9"/>
          <p:cNvSpPr/>
          <p:nvPr/>
        </p:nvSpPr>
        <p:spPr>
          <a:xfrm>
            <a:off x="389614" y="2212514"/>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4" name="Text 12"/>
          <p:cNvSpPr/>
          <p:nvPr/>
        </p:nvSpPr>
        <p:spPr>
          <a:xfrm>
            <a:off x="389614" y="2416080"/>
            <a:ext cx="3840480" cy="108818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Lessee gave permission to "go in" — consent reasonably included access to the roof.</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Consent to search premises for a person covers all places where a person could plausibly hide.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Lessee placed no limits on the consent.</a:t>
            </a:r>
            <a:endParaRPr lang="en-US" sz="1200" dirty="0"/>
          </a:p>
        </p:txBody>
      </p:sp>
      <p:sp>
        <p:nvSpPr>
          <p:cNvPr id="25" name="Text 2"/>
          <p:cNvSpPr/>
          <p:nvPr/>
        </p:nvSpPr>
        <p:spPr>
          <a:xfrm>
            <a:off x="5005346" y="3682420"/>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Montgomery v. Cruz</a:t>
            </a:r>
            <a:endParaRPr lang="en-US" sz="1300" dirty="0"/>
          </a:p>
        </p:txBody>
      </p:sp>
      <p:sp>
        <p:nvSpPr>
          <p:cNvPr id="26" name="Text 3"/>
          <p:cNvSpPr/>
          <p:nvPr/>
        </p:nvSpPr>
        <p:spPr>
          <a:xfrm>
            <a:off x="5005346" y="4007210"/>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7" name="Text 6"/>
          <p:cNvSpPr/>
          <p:nvPr/>
        </p:nvSpPr>
        <p:spPr>
          <a:xfrm>
            <a:off x="4967577" y="4263358"/>
            <a:ext cx="3840480" cy="1550752"/>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Searching pockets/wallet without a pat down or arrest is unconstitutional.</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may pat down but may not reach into pockets, unless: weapon-like object felt or a lawful arrest.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Consent given after an illegal search cannot legitimize the search.</a:t>
            </a:r>
            <a:endParaRPr lang="en-US" sz="1200" dirty="0"/>
          </a:p>
        </p:txBody>
      </p:sp>
      <p:sp>
        <p:nvSpPr>
          <p:cNvPr id="29" name="Text 5">
            <a:extLst>
              <a:ext uri="{FF2B5EF4-FFF2-40B4-BE49-F238E27FC236}">
                <a16:creationId xmlns:a16="http://schemas.microsoft.com/office/drawing/2014/main" id="{048BE709-A1BE-1CED-9F26-794ECF4D1D31}"/>
              </a:ext>
            </a:extLst>
          </p:cNvPr>
          <p:cNvSpPr/>
          <p:nvPr/>
        </p:nvSpPr>
        <p:spPr>
          <a:xfrm>
            <a:off x="5029200" y="1680476"/>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31" name="Text 2"/>
          <p:cNvSpPr/>
          <p:nvPr/>
        </p:nvSpPr>
        <p:spPr>
          <a:xfrm>
            <a:off x="4967577" y="178456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Shobert</a:t>
            </a:r>
            <a:endParaRPr lang="en-US" sz="1300" dirty="0"/>
          </a:p>
        </p:txBody>
      </p:sp>
      <p:sp>
        <p:nvSpPr>
          <p:cNvPr id="32" name="Text 3"/>
          <p:cNvSpPr/>
          <p:nvPr/>
        </p:nvSpPr>
        <p:spPr>
          <a:xfrm>
            <a:off x="4967577" y="2118610"/>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33" name="Text 6"/>
          <p:cNvSpPr/>
          <p:nvPr/>
        </p:nvSpPr>
        <p:spPr>
          <a:xfrm>
            <a:off x="5021248" y="2358353"/>
            <a:ext cx="3840480" cy="888956"/>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Voluntary consent to search a home is lawful.</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Voluntariness is assessed by totality of circumstances: mental state, officer conduct, absence of threats or coercion.</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 grpId="0" animBg="1"/>
      <p:bldP spid="6" grpId="0" animBg="1"/>
      <p:bldP spid="7" grpId="0" animBg="1"/>
      <p:bldP spid="9" grpId="0" animBg="1"/>
      <p:bldP spid="12" grpId="0" animBg="1"/>
      <p:bldP spid="13" grpId="0" animBg="1"/>
      <p:bldP spid="19" grpId="0" animBg="1"/>
      <p:bldP spid="20" grpId="0" animBg="1"/>
      <p:bldP spid="21" grpId="0" animBg="1"/>
      <p:bldP spid="22" grpId="0" animBg="1"/>
      <p:bldP spid="23" grpId="0" animBg="1"/>
      <p:bldP spid="24" grpId="0" animBg="1"/>
      <p:bldP spid="25" grpId="0" animBg="1"/>
      <p:bldP spid="26" grpId="0" animBg="1"/>
      <p:bldP spid="27" grpId="0" animBg="1"/>
      <p:bldP spid="29" grpId="0" animBg="1"/>
      <p:bldP spid="31" grpId="0" animBg="1"/>
      <p:bldP spid="32" grpId="0" animBg="1"/>
      <p:bldP spid="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80" y="1497330"/>
            <a:ext cx="8801322" cy="441198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365760" y="1759923"/>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Labs</a:t>
            </a:r>
            <a:endParaRPr lang="en-US" sz="1300" dirty="0"/>
          </a:p>
        </p:txBody>
      </p:sp>
      <p:sp>
        <p:nvSpPr>
          <p:cNvPr id="5" name="Text 3"/>
          <p:cNvSpPr/>
          <p:nvPr/>
        </p:nvSpPr>
        <p:spPr>
          <a:xfrm>
            <a:off x="365760" y="2059899"/>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6" name="Shape 4"/>
          <p:cNvSpPr/>
          <p:nvPr/>
        </p:nvSpPr>
        <p:spPr>
          <a:xfrm>
            <a:off x="365760" y="1606428"/>
            <a:ext cx="841248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p:cNvSpPr/>
          <p:nvPr/>
        </p:nvSpPr>
        <p:spPr>
          <a:xfrm>
            <a:off x="365760" y="1606428"/>
            <a:ext cx="841248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8" name="Text 6"/>
          <p:cNvSpPr/>
          <p:nvPr/>
        </p:nvSpPr>
        <p:spPr>
          <a:xfrm>
            <a:off x="361408" y="2246401"/>
            <a:ext cx="4119153" cy="283464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had reasonable suspicion of drug activity before requesting a dog sniff.</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Extension of traffic stop to investigate was lawful.</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Waiting 20-30 minutes for the dog to arrive was not unreasonable under existing case law.</a:t>
            </a:r>
            <a:endParaRPr lang="en-US" sz="1200" dirty="0"/>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Search &amp; Seizure: Protective Sweeps</a:t>
            </a:r>
            <a:endParaRPr lang="en-US" sz="4000" dirty="0"/>
          </a:p>
        </p:txBody>
      </p:sp>
      <p:sp>
        <p:nvSpPr>
          <p:cNvPr id="16" name="Text 2"/>
          <p:cNvSpPr/>
          <p:nvPr/>
        </p:nvSpPr>
        <p:spPr>
          <a:xfrm>
            <a:off x="4941735" y="1753885"/>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"Little Jay" Jackson</a:t>
            </a:r>
            <a:endParaRPr lang="en-US" sz="1300" dirty="0"/>
          </a:p>
        </p:txBody>
      </p:sp>
      <p:sp>
        <p:nvSpPr>
          <p:cNvPr id="17" name="Text 3"/>
          <p:cNvSpPr/>
          <p:nvPr/>
        </p:nvSpPr>
        <p:spPr>
          <a:xfrm>
            <a:off x="4941735" y="2070907"/>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8" name="Text 6"/>
          <p:cNvSpPr/>
          <p:nvPr/>
        </p:nvSpPr>
        <p:spPr>
          <a:xfrm>
            <a:off x="4941735" y="2256805"/>
            <a:ext cx="3840480" cy="1674684"/>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Three warrantless vehicle searches upheld — Fourth Amendment challenges on standing, reasonable suspicion, and probable cause.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Defendant must show a legitimate privacy interest to challenge a vehicle search.</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Probable cause can arise from surveillance, prior discoveries, admissions, and observed contact combined.</a:t>
            </a:r>
            <a:endParaRPr lang="en-US" sz="1200" dirty="0"/>
          </a:p>
        </p:txBody>
      </p:sp>
      <p:sp>
        <p:nvSpPr>
          <p:cNvPr id="19" name="Text 8"/>
          <p:cNvSpPr/>
          <p:nvPr/>
        </p:nvSpPr>
        <p:spPr>
          <a:xfrm>
            <a:off x="4937760" y="3807339"/>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McGregor</a:t>
            </a:r>
            <a:endParaRPr lang="en-US" sz="1300" dirty="0"/>
          </a:p>
        </p:txBody>
      </p:sp>
      <p:sp>
        <p:nvSpPr>
          <p:cNvPr id="20" name="Text 9"/>
          <p:cNvSpPr/>
          <p:nvPr/>
        </p:nvSpPr>
        <p:spPr>
          <a:xfrm>
            <a:off x="4937760" y="4132707"/>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1" name="Text 12"/>
          <p:cNvSpPr/>
          <p:nvPr/>
        </p:nvSpPr>
        <p:spPr>
          <a:xfrm>
            <a:off x="4941735" y="4392717"/>
            <a:ext cx="3840480" cy="1674684"/>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Warrantless protective sweep of a vehicle permitted with reasonable suspicion suspect is armed and dangerous.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Reasonable suspicion found: furtive movement, known gang affiliation, parole status for robbery.</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Combination of factors exceeded a mere hunch and met the low bar for reasonable suspicion.</a:t>
            </a:r>
            <a:endParaRPr lang="en-US" sz="1200" dirty="0"/>
          </a:p>
        </p:txBody>
      </p:sp>
      <p:sp>
        <p:nvSpPr>
          <p:cNvPr id="25" name="Text 2"/>
          <p:cNvSpPr/>
          <p:nvPr/>
        </p:nvSpPr>
        <p:spPr>
          <a:xfrm>
            <a:off x="373708" y="327454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Raban</a:t>
            </a:r>
            <a:endParaRPr lang="en-US" sz="1300" dirty="0"/>
          </a:p>
        </p:txBody>
      </p:sp>
      <p:sp>
        <p:nvSpPr>
          <p:cNvPr id="26" name="Text 3"/>
          <p:cNvSpPr/>
          <p:nvPr/>
        </p:nvSpPr>
        <p:spPr>
          <a:xfrm>
            <a:off x="373708" y="3592810"/>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7" name="Text 6"/>
          <p:cNvSpPr/>
          <p:nvPr/>
        </p:nvSpPr>
        <p:spPr>
          <a:xfrm>
            <a:off x="373709" y="3791920"/>
            <a:ext cx="4115179" cy="228667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Fourth Amendment violation for warrantless vehicle search during protective sweep.</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may rely on training, experience, and common-sense inferences when assessing danger.</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single factor justified the search, but the totality of circumstances did: Occurred in a high‑crime area w/ recent gang violence; Driver had clear gang affiliation; In rival gang’s territory; Armed, violent gang member arrived and monitored the stop; Officers reasonably believed gang members are often armed.</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6" grpId="0" animBg="1"/>
      <p:bldP spid="17" grpId="0" animBg="1"/>
      <p:bldP spid="18" grpId="0" animBg="1"/>
      <p:bldP spid="19" grpId="0" animBg="1"/>
      <p:bldP spid="20" grpId="0" animBg="1"/>
      <p:bldP spid="21" grpId="0" animBg="1"/>
      <p:bldP spid="25" grpId="0" animBg="1"/>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80" y="1543050"/>
            <a:ext cx="8770289"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6" name="Shape 4"/>
          <p:cNvSpPr/>
          <p:nvPr/>
        </p:nvSpPr>
        <p:spPr>
          <a:xfrm>
            <a:off x="365760" y="1671066"/>
            <a:ext cx="841248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p:cNvSpPr/>
          <p:nvPr/>
        </p:nvSpPr>
        <p:spPr>
          <a:xfrm>
            <a:off x="365760" y="1671066"/>
            <a:ext cx="841248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0" name="Text 8"/>
          <p:cNvSpPr/>
          <p:nvPr/>
        </p:nvSpPr>
        <p:spPr>
          <a:xfrm>
            <a:off x="365760" y="3672518"/>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Watkins</a:t>
            </a:r>
            <a:endParaRPr lang="en-US" sz="1300" dirty="0"/>
          </a:p>
        </p:txBody>
      </p:sp>
      <p:sp>
        <p:nvSpPr>
          <p:cNvPr id="11" name="Text 9"/>
          <p:cNvSpPr/>
          <p:nvPr/>
        </p:nvSpPr>
        <p:spPr>
          <a:xfrm>
            <a:off x="365760" y="396969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4" name="Text 12"/>
          <p:cNvSpPr/>
          <p:nvPr/>
        </p:nvSpPr>
        <p:spPr>
          <a:xfrm>
            <a:off x="365760" y="4198299"/>
            <a:ext cx="3840480" cy="1513067"/>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breach of curtilage — officer stood on a publicly accessible walkway and observed through a small gap in the curtains.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Observation using unaided senses from a public space does not constitute a search.</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Plain view from a public place is not protected by the Fourth Amendment.</a:t>
            </a:r>
            <a:endParaRPr lang="en-US" sz="1200" dirty="0"/>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3600" b="1" dirty="0">
                <a:solidFill>
                  <a:srgbClr val="FFFFFF"/>
                </a:solidFill>
                <a:latin typeface="Calibri" pitchFamily="34" charset="0"/>
                <a:ea typeface="Calibri" pitchFamily="34" charset="-122"/>
                <a:cs typeface="Calibri" pitchFamily="34" charset="-120"/>
              </a:rPr>
              <a:t>Search &amp; Seizure: Curtilage &amp; Plain View</a:t>
            </a:r>
            <a:endParaRPr lang="en-US" sz="3600" dirty="0"/>
          </a:p>
        </p:txBody>
      </p:sp>
      <p:sp>
        <p:nvSpPr>
          <p:cNvPr id="22" name="Text 8"/>
          <p:cNvSpPr/>
          <p:nvPr/>
        </p:nvSpPr>
        <p:spPr>
          <a:xfrm>
            <a:off x="365760" y="1816461"/>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Anderson</a:t>
            </a:r>
            <a:endParaRPr lang="en-US" sz="1300" dirty="0"/>
          </a:p>
        </p:txBody>
      </p:sp>
      <p:sp>
        <p:nvSpPr>
          <p:cNvPr id="23" name="Text 9"/>
          <p:cNvSpPr/>
          <p:nvPr/>
        </p:nvSpPr>
        <p:spPr>
          <a:xfrm>
            <a:off x="365760" y="2127225"/>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27" name="Text 12"/>
          <p:cNvSpPr/>
          <p:nvPr/>
        </p:nvSpPr>
        <p:spPr>
          <a:xfrm>
            <a:off x="365760" y="2319382"/>
            <a:ext cx="3840480" cy="1513067"/>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reasonable expectation of privacy in vehicle registration or driver records maintained by the government.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Police may run license plate/records checks without a warrant, even in a private lot open to the public.</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Outstanding warrants justify briefly detaining the driver to confirm identity.</a:t>
            </a:r>
            <a:endParaRPr lang="en-US" sz="1200" dirty="0"/>
          </a:p>
        </p:txBody>
      </p:sp>
      <p:sp>
        <p:nvSpPr>
          <p:cNvPr id="31" name="Text 2"/>
          <p:cNvSpPr/>
          <p:nvPr/>
        </p:nvSpPr>
        <p:spPr>
          <a:xfrm>
            <a:off x="4937760" y="1838608"/>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Leatham</a:t>
            </a:r>
            <a:endParaRPr lang="en-US" sz="1300" dirty="0"/>
          </a:p>
        </p:txBody>
      </p:sp>
      <p:sp>
        <p:nvSpPr>
          <p:cNvPr id="32" name="Text 3"/>
          <p:cNvSpPr/>
          <p:nvPr/>
        </p:nvSpPr>
        <p:spPr>
          <a:xfrm>
            <a:off x="4937760" y="2170477"/>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33" name="Text 6"/>
          <p:cNvSpPr/>
          <p:nvPr/>
        </p:nvSpPr>
        <p:spPr>
          <a:xfrm>
            <a:off x="4937760" y="2404833"/>
            <a:ext cx="3840480" cy="140349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justified in impounding a car and conducting an inventory search.</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Absent a policy allowing removal, officers are not required to let passengers retrieve belongings.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Inventory searches protect property, shield officers from liability, and ensure safety.</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10" grpId="0" animBg="1"/>
      <p:bldP spid="11" grpId="0" animBg="1"/>
      <p:bldP spid="14" grpId="0" animBg="1"/>
      <p:bldP spid="22" grpId="0" animBg="1"/>
      <p:bldP spid="23" grpId="0" animBg="1"/>
      <p:bldP spid="27" grpId="0" animBg="1"/>
      <p:bldP spid="31" grpId="0" animBg="1"/>
      <p:bldP spid="32" grpId="0" animBg="1"/>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7"/>
          <p:cNvSpPr/>
          <p:nvPr/>
        </p:nvSpPr>
        <p:spPr>
          <a:xfrm>
            <a:off x="159026" y="1497330"/>
            <a:ext cx="8802094" cy="441198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4983484" y="3450204"/>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Armendariz v. City of Colorado Springs</a:t>
            </a:r>
            <a:endParaRPr lang="en-US" sz="1300" dirty="0"/>
          </a:p>
        </p:txBody>
      </p:sp>
      <p:sp>
        <p:nvSpPr>
          <p:cNvPr id="5" name="Text 3"/>
          <p:cNvSpPr/>
          <p:nvPr/>
        </p:nvSpPr>
        <p:spPr>
          <a:xfrm>
            <a:off x="4983484" y="377938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8" name="Text 6"/>
          <p:cNvSpPr/>
          <p:nvPr/>
        </p:nvSpPr>
        <p:spPr>
          <a:xfrm>
            <a:off x="4983484" y="3953125"/>
            <a:ext cx="3840480" cy="2017149"/>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Warrant was too broad: search and seizure of </a:t>
            </a:r>
            <a:r>
              <a:rPr lang="en-US" sz="1200" u="sng" dirty="0">
                <a:solidFill>
                  <a:srgbClr val="1A1A2E"/>
                </a:solidFill>
                <a:latin typeface="Calibri" pitchFamily="34" charset="0"/>
                <a:ea typeface="Calibri" pitchFamily="34" charset="-122"/>
                <a:cs typeface="Calibri" pitchFamily="34" charset="-120"/>
              </a:rPr>
              <a:t>all </a:t>
            </a:r>
            <a:r>
              <a:rPr lang="en-US" sz="1200" dirty="0">
                <a:solidFill>
                  <a:srgbClr val="1A1A2E"/>
                </a:solidFill>
                <a:latin typeface="Calibri" pitchFamily="34" charset="0"/>
                <a:ea typeface="Calibri" pitchFamily="34" charset="-122"/>
                <a:cs typeface="Calibri" pitchFamily="34" charset="-120"/>
              </a:rPr>
              <a:t>subscriber information, Facebook posts, chats, and events in the timeframe regardless of relevance.</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Temporal limits alone are not enough — a warrant must have a demonstrable nexus to the alleged crime.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Judicial approval is a presumption, not an absolute shield.</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Warrant must explain why evidence of the specific offense is likely on the particular device.</a:t>
            </a:r>
            <a:endParaRPr lang="en-US" sz="1200" dirty="0"/>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Search &amp; Seizure</a:t>
            </a:r>
            <a:endParaRPr lang="en-US" sz="4000" dirty="0"/>
          </a:p>
        </p:txBody>
      </p:sp>
      <p:sp>
        <p:nvSpPr>
          <p:cNvPr id="18" name="Text 11">
            <a:extLst>
              <a:ext uri="{FF2B5EF4-FFF2-40B4-BE49-F238E27FC236}">
                <a16:creationId xmlns:a16="http://schemas.microsoft.com/office/drawing/2014/main" id="{55B5999E-CD12-82CA-2395-729D6E264EFA}"/>
              </a:ext>
            </a:extLst>
          </p:cNvPr>
          <p:cNvSpPr/>
          <p:nvPr/>
        </p:nvSpPr>
        <p:spPr>
          <a:xfrm>
            <a:off x="4937760" y="1645640"/>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19" name="Shape 10">
            <a:extLst>
              <a:ext uri="{FF2B5EF4-FFF2-40B4-BE49-F238E27FC236}">
                <a16:creationId xmlns:a16="http://schemas.microsoft.com/office/drawing/2014/main" id="{39B77FBD-D905-62FE-FD46-9EBD5C661D2A}"/>
              </a:ext>
            </a:extLst>
          </p:cNvPr>
          <p:cNvSpPr/>
          <p:nvPr/>
        </p:nvSpPr>
        <p:spPr>
          <a:xfrm>
            <a:off x="457200" y="1593386"/>
            <a:ext cx="8275320" cy="246888"/>
          </a:xfrm>
          <a:prstGeom prst="roundRect">
            <a:avLst>
              <a:gd name="adj" fmla="val 14815"/>
            </a:avLst>
          </a:prstGeom>
          <a:solidFill>
            <a:srgbClr val="8B1A1A"/>
          </a:solidFill>
          <a:ln w="12700">
            <a:solidFill>
              <a:srgbClr val="8B1A1A"/>
            </a:solidFill>
            <a:prstDash val="solid"/>
          </a:ln>
        </p:spPr>
        <p:txBody>
          <a:bodyPr/>
          <a:lstStyle/>
          <a:p>
            <a:endParaRPr lang="en-US" dirty="0"/>
          </a:p>
        </p:txBody>
      </p:sp>
      <p:sp>
        <p:nvSpPr>
          <p:cNvPr id="21" name="Text 5">
            <a:extLst>
              <a:ext uri="{FF2B5EF4-FFF2-40B4-BE49-F238E27FC236}">
                <a16:creationId xmlns:a16="http://schemas.microsoft.com/office/drawing/2014/main" id="{58DE84D8-95F4-6227-55DE-191598C79C73}"/>
              </a:ext>
            </a:extLst>
          </p:cNvPr>
          <p:cNvSpPr/>
          <p:nvPr/>
        </p:nvSpPr>
        <p:spPr>
          <a:xfrm>
            <a:off x="502920" y="1592152"/>
            <a:ext cx="827532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34" name="Text 8"/>
          <p:cNvSpPr/>
          <p:nvPr/>
        </p:nvSpPr>
        <p:spPr>
          <a:xfrm>
            <a:off x="411478" y="3382009"/>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Robbins</a:t>
            </a:r>
            <a:endParaRPr lang="en-US" sz="1300" dirty="0"/>
          </a:p>
        </p:txBody>
      </p:sp>
      <p:sp>
        <p:nvSpPr>
          <p:cNvPr id="35" name="Text 9"/>
          <p:cNvSpPr/>
          <p:nvPr/>
        </p:nvSpPr>
        <p:spPr>
          <a:xfrm>
            <a:off x="457199" y="371303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36" name="Text 12"/>
          <p:cNvSpPr/>
          <p:nvPr/>
        </p:nvSpPr>
        <p:spPr>
          <a:xfrm>
            <a:off x="457200" y="3930339"/>
            <a:ext cx="4114800" cy="180354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When asked about travel plans, passenger reported all the states visited through the trip. Driver answered with location of where they just stopped. Officer ordered drug canine sniff.</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violated the Fourth Amendment by prolonging the traffic stop — drug evidence suppressed.</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Clear, indisputable lies about travel plans can support reasonable suspicion; ambiguous differences cannot.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Discrepancy here was an arguable inconsistency — insufficient by itself to create reasonable suspicion.</a:t>
            </a:r>
            <a:endParaRPr lang="en-US" sz="1200" dirty="0"/>
          </a:p>
        </p:txBody>
      </p:sp>
      <p:sp>
        <p:nvSpPr>
          <p:cNvPr id="42" name="Text 3"/>
          <p:cNvSpPr/>
          <p:nvPr/>
        </p:nvSpPr>
        <p:spPr>
          <a:xfrm>
            <a:off x="4978511" y="1744371"/>
            <a:ext cx="3793430" cy="502920"/>
          </a:xfrm>
          <a:prstGeom prst="rect">
            <a:avLst/>
          </a:prstGeom>
          <a:noFill/>
          <a:ln/>
        </p:spPr>
        <p:txBody>
          <a:bodyPr wrap="square" lIns="0" tIns="0" rIns="0" bIns="0" rtlCol="0" anchor="ctr"/>
          <a:lstStyle/>
          <a:p>
            <a:r>
              <a:rPr lang="en-US" sz="1300" b="1" dirty="0">
                <a:solidFill>
                  <a:srgbClr val="002060"/>
                </a:solidFill>
                <a:latin typeface="Cambria" pitchFamily="34" charset="0"/>
                <a:ea typeface="Cambria" pitchFamily="34" charset="-122"/>
                <a:cs typeface="Cambria" pitchFamily="34" charset="-120"/>
              </a:rPr>
              <a:t>United States v. Williams</a:t>
            </a:r>
            <a:endParaRPr lang="en-US" sz="1300" dirty="0">
              <a:solidFill>
                <a:srgbClr val="002060"/>
              </a:solidFill>
            </a:endParaRPr>
          </a:p>
        </p:txBody>
      </p:sp>
      <p:sp>
        <p:nvSpPr>
          <p:cNvPr id="43" name="Text 5"/>
          <p:cNvSpPr/>
          <p:nvPr/>
        </p:nvSpPr>
        <p:spPr>
          <a:xfrm>
            <a:off x="4983484" y="2087474"/>
            <a:ext cx="3969350" cy="1846455"/>
          </a:xfrm>
          <a:prstGeom prst="rect">
            <a:avLst/>
          </a:prstGeom>
          <a:noFill/>
          <a:ln/>
        </p:spPr>
        <p:txBody>
          <a:bodyPr wrap="square" lIns="0" tIns="127000" rIns="127000" bIns="0" rtlCol="0" anchor="t"/>
          <a:lstStyle/>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Vehicle search violated the Fourth Amendment.</a:t>
            </a:r>
            <a:endParaRPr lang="en-US" sz="1200" dirty="0"/>
          </a:p>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Legitimate safety concerns about one person do not automatically extend to associate (e.g., a passenger).</a:t>
            </a:r>
            <a:endParaRPr lang="en-US" sz="1200" dirty="0"/>
          </a:p>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Officers must have individualized, fact-based reasons to believe a person is dangerous before conducting a protective search.</a:t>
            </a:r>
            <a:endParaRPr lang="en-US" sz="1200" dirty="0"/>
          </a:p>
        </p:txBody>
      </p:sp>
      <p:sp>
        <p:nvSpPr>
          <p:cNvPr id="44" name="Text 9">
            <a:extLst>
              <a:ext uri="{FF2B5EF4-FFF2-40B4-BE49-F238E27FC236}">
                <a16:creationId xmlns:a16="http://schemas.microsoft.com/office/drawing/2014/main" id="{66B1A657-2ED7-ADF2-4BB8-13315EFE4FFF}"/>
              </a:ext>
            </a:extLst>
          </p:cNvPr>
          <p:cNvSpPr/>
          <p:nvPr/>
        </p:nvSpPr>
        <p:spPr>
          <a:xfrm>
            <a:off x="4977180" y="2045369"/>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46" name="Text 2"/>
          <p:cNvSpPr/>
          <p:nvPr/>
        </p:nvSpPr>
        <p:spPr>
          <a:xfrm>
            <a:off x="457200" y="1738744"/>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Huerta</a:t>
            </a:r>
            <a:endParaRPr lang="en-US" sz="1300" dirty="0"/>
          </a:p>
        </p:txBody>
      </p:sp>
      <p:sp>
        <p:nvSpPr>
          <p:cNvPr id="47" name="Text 3"/>
          <p:cNvSpPr/>
          <p:nvPr/>
        </p:nvSpPr>
        <p:spPr>
          <a:xfrm>
            <a:off x="457199" y="2038160"/>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48" name="Text 6"/>
          <p:cNvSpPr/>
          <p:nvPr/>
        </p:nvSpPr>
        <p:spPr>
          <a:xfrm>
            <a:off x="457200" y="2213589"/>
            <a:ext cx="4114800" cy="140312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lacked reasonable suspicion that defendant was armed and dangerous.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Connection between the group and the shooting suspect was too attenuated.</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Suspect's description did not match defendant; group’s exiting of car at gas station was innocuous.</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5" grpId="0" animBg="1"/>
      <p:bldP spid="8" grpId="0" animBg="1"/>
      <p:bldP spid="18" grpId="0" animBg="1"/>
      <p:bldP spid="19" grpId="0" animBg="1"/>
      <p:bldP spid="21" grpId="0" animBg="1"/>
      <p:bldP spid="34" grpId="0" animBg="1"/>
      <p:bldP spid="35" grpId="0" animBg="1"/>
      <p:bldP spid="36" grpId="0" animBg="1"/>
      <p:bldP spid="42" grpId="0" animBg="1"/>
      <p:bldP spid="43" grpId="0" animBg="1"/>
      <p:bldP spid="44" grpId="0" animBg="1"/>
      <p:bldP spid="46" grpId="0" animBg="1"/>
      <p:bldP spid="47" grpId="0" animBg="1"/>
      <p:bldP spid="4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cs typeface="Cambria" pitchFamily="34" charset="-120"/>
              </a:rPr>
              <a:t>Unlawful Arrest &amp; Detention</a:t>
            </a:r>
            <a:endParaRPr lang="en-US" sz="4400" dirty="0">
              <a:latin typeface="+mj-lt"/>
            </a:endParaRPr>
          </a:p>
        </p:txBody>
      </p:sp>
      <p:sp>
        <p:nvSpPr>
          <p:cNvPr id="4" name="Text 2"/>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6 Cases — 10</a:t>
            </a:r>
            <a:r>
              <a:rPr lang="en-US" sz="1600" baseline="30000" dirty="0">
                <a:solidFill>
                  <a:schemeClr val="bg1"/>
                </a:solidFill>
                <a:latin typeface="Calibri" pitchFamily="34" charset="0"/>
                <a:ea typeface="Calibri" pitchFamily="34" charset="-122"/>
                <a:cs typeface="Calibri" pitchFamily="34" charset="-120"/>
              </a:rPr>
              <a:t>th</a:t>
            </a:r>
            <a:r>
              <a:rPr lang="en-US" sz="1600" dirty="0">
                <a:solidFill>
                  <a:schemeClr val="bg1"/>
                </a:solidFill>
                <a:latin typeface="Calibri" pitchFamily="34" charset="0"/>
                <a:ea typeface="Calibri" pitchFamily="34" charset="-122"/>
                <a:cs typeface="Calibri" pitchFamily="34" charset="-120"/>
              </a:rPr>
              <a:t> Circuit</a:t>
            </a:r>
            <a:endParaRPr lang="en-US" sz="1600"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81" y="1497330"/>
            <a:ext cx="4320537" cy="441198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5" name="Text 3"/>
          <p:cNvSpPr/>
          <p:nvPr/>
        </p:nvSpPr>
        <p:spPr>
          <a:xfrm>
            <a:off x="320039" y="196824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9" name="Shape 7"/>
          <p:cNvSpPr/>
          <p:nvPr/>
        </p:nvSpPr>
        <p:spPr>
          <a:xfrm>
            <a:off x="4754880" y="1497330"/>
            <a:ext cx="4206240" cy="441198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0" name="Text 8"/>
          <p:cNvSpPr/>
          <p:nvPr/>
        </p:nvSpPr>
        <p:spPr>
          <a:xfrm>
            <a:off x="320039" y="1687389"/>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Htoo</a:t>
            </a:r>
            <a:endParaRPr lang="en-US" sz="1300" dirty="0"/>
          </a:p>
        </p:txBody>
      </p:sp>
      <p:sp>
        <p:nvSpPr>
          <p:cNvPr id="11" name="Text 9"/>
          <p:cNvSpPr/>
          <p:nvPr/>
        </p:nvSpPr>
        <p:spPr>
          <a:xfrm>
            <a:off x="4937760" y="197281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2" name="Shape 10"/>
          <p:cNvSpPr/>
          <p:nvPr/>
        </p:nvSpPr>
        <p:spPr>
          <a:xfrm>
            <a:off x="388620" y="1581584"/>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13" name="Text 11"/>
          <p:cNvSpPr/>
          <p:nvPr/>
        </p:nvSpPr>
        <p:spPr>
          <a:xfrm>
            <a:off x="388620" y="158158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4" name="Text 12"/>
          <p:cNvSpPr/>
          <p:nvPr/>
        </p:nvSpPr>
        <p:spPr>
          <a:xfrm>
            <a:off x="297179" y="2140342"/>
            <a:ext cx="4137660" cy="1391196"/>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had reasonable suspicion to detain based on: walking with a known violent gang member, high-crime area, flight when officers turned around, gun imprint and waistband-holding while running.</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Factors considered together under totality of circumstances gave officers a specific, objective basis to suspect criminal activity.</a:t>
            </a:r>
            <a:endParaRPr lang="en-US" sz="1200" dirty="0"/>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Unlawful Arrest &amp; Detention</a:t>
            </a:r>
            <a:endParaRPr lang="en-US" sz="4000" dirty="0"/>
          </a:p>
        </p:txBody>
      </p:sp>
      <p:sp>
        <p:nvSpPr>
          <p:cNvPr id="6" name="Shape 4"/>
          <p:cNvSpPr/>
          <p:nvPr/>
        </p:nvSpPr>
        <p:spPr>
          <a:xfrm>
            <a:off x="4983480" y="1581584"/>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7" name="Text 5"/>
          <p:cNvSpPr/>
          <p:nvPr/>
        </p:nvSpPr>
        <p:spPr>
          <a:xfrm>
            <a:off x="4983480" y="158158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8" name="Text 6"/>
          <p:cNvSpPr/>
          <p:nvPr/>
        </p:nvSpPr>
        <p:spPr>
          <a:xfrm>
            <a:off x="4914901" y="2153407"/>
            <a:ext cx="3840480" cy="1365069"/>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lacked specific, articulable facts to suspect trespassing or any other crime </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Defendant had an implied license to approach the front door. It is not unlawful to approach a resident or ring a doorbell even at night. </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Merely being present at the front door of a possibly vacant home does not create reasonable suspicion.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evidence defendant was engaged in criminal activity.</a:t>
            </a:r>
            <a:endParaRPr lang="en-US" sz="1200" dirty="0"/>
          </a:p>
        </p:txBody>
      </p:sp>
      <p:sp>
        <p:nvSpPr>
          <p:cNvPr id="4" name="Text 2"/>
          <p:cNvSpPr/>
          <p:nvPr/>
        </p:nvSpPr>
        <p:spPr>
          <a:xfrm>
            <a:off x="4937760" y="1687389"/>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Gonzalez v. Brunnemer</a:t>
            </a:r>
            <a:endParaRPr lang="en-US" sz="1300" dirty="0"/>
          </a:p>
        </p:txBody>
      </p:sp>
      <p:sp>
        <p:nvSpPr>
          <p:cNvPr id="16" name="Text 2"/>
          <p:cNvSpPr/>
          <p:nvPr/>
        </p:nvSpPr>
        <p:spPr>
          <a:xfrm>
            <a:off x="342899" y="344396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Jarvis v. County of Teton, Wyoming</a:t>
            </a:r>
            <a:endParaRPr lang="en-US" sz="1300" dirty="0"/>
          </a:p>
        </p:txBody>
      </p:sp>
      <p:sp>
        <p:nvSpPr>
          <p:cNvPr id="17" name="Text 3"/>
          <p:cNvSpPr/>
          <p:nvPr/>
        </p:nvSpPr>
        <p:spPr>
          <a:xfrm>
            <a:off x="342899" y="3742212"/>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8" name="Text 6"/>
          <p:cNvSpPr/>
          <p:nvPr/>
        </p:nvSpPr>
        <p:spPr>
          <a:xfrm>
            <a:off x="342899" y="3935120"/>
            <a:ext cx="4091940" cy="443768"/>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had probable cause to arrest based on reports of threats and possible gun possession.</a:t>
            </a:r>
            <a:endParaRPr lang="en-US" sz="1200" dirty="0"/>
          </a:p>
        </p:txBody>
      </p:sp>
      <p:sp>
        <p:nvSpPr>
          <p:cNvPr id="19" name="Text 8"/>
          <p:cNvSpPr/>
          <p:nvPr/>
        </p:nvSpPr>
        <p:spPr>
          <a:xfrm>
            <a:off x="4937760" y="370469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Leon</a:t>
            </a:r>
            <a:endParaRPr lang="en-US" sz="1300" dirty="0"/>
          </a:p>
        </p:txBody>
      </p:sp>
      <p:sp>
        <p:nvSpPr>
          <p:cNvPr id="20" name="Text 9"/>
          <p:cNvSpPr/>
          <p:nvPr/>
        </p:nvSpPr>
        <p:spPr>
          <a:xfrm>
            <a:off x="4937760" y="403648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1" name="Text 12"/>
          <p:cNvSpPr/>
          <p:nvPr/>
        </p:nvSpPr>
        <p:spPr>
          <a:xfrm>
            <a:off x="4914901" y="4283891"/>
            <a:ext cx="3840480" cy="1365069"/>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lacked reasonable suspicion to extend the traffic stop. </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Factors: Characterization of visited states as drug hubs did not matter, stated travel plans were not unusual or logistically unrealistic, no further questioning, interior of vehicle, no extreme nervousness, vehicle ownership </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Totality of circumstances did not bring the facts to the level of reasonable suspicion.</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0" grpId="0" animBg="1"/>
      <p:bldP spid="11" grpId="0" animBg="1"/>
      <p:bldP spid="12" grpId="0" animBg="1"/>
      <p:bldP spid="13" grpId="0" animBg="1"/>
      <p:bldP spid="14" grpId="0" animBg="1"/>
      <p:bldP spid="6" grpId="0" animBg="1"/>
      <p:bldP spid="7" grpId="0" animBg="1"/>
      <p:bldP spid="8" grpId="0" animBg="1"/>
      <p:bldP spid="4" grpId="0" animBg="1"/>
      <p:bldP spid="16" grpId="0" animBg="1"/>
      <p:bldP spid="17" grpId="0" animBg="1"/>
      <p:bldP spid="18" grpId="0" animBg="1"/>
      <p:bldP spid="19" grpId="0" animBg="1"/>
      <p:bldP spid="20"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C85CB-9D57-FAF0-EFE0-C87248C8051C}"/>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2020B35F-73E4-711D-3593-34FA530F9438}"/>
              </a:ext>
            </a:extLst>
          </p:cNvPr>
          <p:cNvSpPr/>
          <p:nvPr/>
        </p:nvSpPr>
        <p:spPr>
          <a:xfrm>
            <a:off x="182881" y="1497330"/>
            <a:ext cx="4320537" cy="441198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9" name="Shape 7">
            <a:extLst>
              <a:ext uri="{FF2B5EF4-FFF2-40B4-BE49-F238E27FC236}">
                <a16:creationId xmlns:a16="http://schemas.microsoft.com/office/drawing/2014/main" id="{1CD19FFC-1C7D-1805-1C87-ACC896E1F89B}"/>
              </a:ext>
            </a:extLst>
          </p:cNvPr>
          <p:cNvSpPr/>
          <p:nvPr/>
        </p:nvSpPr>
        <p:spPr>
          <a:xfrm>
            <a:off x="4754880" y="1497330"/>
            <a:ext cx="4206240" cy="441198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1" name="Text 9">
            <a:extLst>
              <a:ext uri="{FF2B5EF4-FFF2-40B4-BE49-F238E27FC236}">
                <a16:creationId xmlns:a16="http://schemas.microsoft.com/office/drawing/2014/main" id="{B5CF4AB2-B6D5-DD30-AFDC-549A85F028BD}"/>
              </a:ext>
            </a:extLst>
          </p:cNvPr>
          <p:cNvSpPr/>
          <p:nvPr/>
        </p:nvSpPr>
        <p:spPr>
          <a:xfrm>
            <a:off x="4937760" y="197281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2" name="Shape 10">
            <a:extLst>
              <a:ext uri="{FF2B5EF4-FFF2-40B4-BE49-F238E27FC236}">
                <a16:creationId xmlns:a16="http://schemas.microsoft.com/office/drawing/2014/main" id="{335651E4-69D2-ED05-D9E3-258C3D2DE819}"/>
              </a:ext>
            </a:extLst>
          </p:cNvPr>
          <p:cNvSpPr/>
          <p:nvPr/>
        </p:nvSpPr>
        <p:spPr>
          <a:xfrm>
            <a:off x="388620" y="1581584"/>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13" name="Text 11">
            <a:extLst>
              <a:ext uri="{FF2B5EF4-FFF2-40B4-BE49-F238E27FC236}">
                <a16:creationId xmlns:a16="http://schemas.microsoft.com/office/drawing/2014/main" id="{8A978EEE-9C7A-5F77-5FD9-42F65B65335C}"/>
              </a:ext>
            </a:extLst>
          </p:cNvPr>
          <p:cNvSpPr/>
          <p:nvPr/>
        </p:nvSpPr>
        <p:spPr>
          <a:xfrm>
            <a:off x="388620" y="158158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5" name="Text 13">
            <a:extLst>
              <a:ext uri="{FF2B5EF4-FFF2-40B4-BE49-F238E27FC236}">
                <a16:creationId xmlns:a16="http://schemas.microsoft.com/office/drawing/2014/main" id="{55FAE00F-1923-F260-7CC9-5E89C749AE02}"/>
              </a:ext>
            </a:extLst>
          </p:cNvPr>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Unlawful Arrest &amp; Detention</a:t>
            </a:r>
            <a:endParaRPr lang="en-US" sz="4000" dirty="0"/>
          </a:p>
        </p:txBody>
      </p:sp>
      <p:sp>
        <p:nvSpPr>
          <p:cNvPr id="6" name="Shape 4">
            <a:extLst>
              <a:ext uri="{FF2B5EF4-FFF2-40B4-BE49-F238E27FC236}">
                <a16:creationId xmlns:a16="http://schemas.microsoft.com/office/drawing/2014/main" id="{1F9C68D4-5FBB-D569-C6E0-47CE656DF756}"/>
              </a:ext>
            </a:extLst>
          </p:cNvPr>
          <p:cNvSpPr/>
          <p:nvPr/>
        </p:nvSpPr>
        <p:spPr>
          <a:xfrm>
            <a:off x="4983480" y="1581584"/>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7" name="Text 5">
            <a:extLst>
              <a:ext uri="{FF2B5EF4-FFF2-40B4-BE49-F238E27FC236}">
                <a16:creationId xmlns:a16="http://schemas.microsoft.com/office/drawing/2014/main" id="{FC164F41-DBFD-54D7-FAAD-D53D1A7B8752}"/>
              </a:ext>
            </a:extLst>
          </p:cNvPr>
          <p:cNvSpPr/>
          <p:nvPr/>
        </p:nvSpPr>
        <p:spPr>
          <a:xfrm>
            <a:off x="4983480" y="158158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8" name="Text 6">
            <a:extLst>
              <a:ext uri="{FF2B5EF4-FFF2-40B4-BE49-F238E27FC236}">
                <a16:creationId xmlns:a16="http://schemas.microsoft.com/office/drawing/2014/main" id="{7CE0BEC1-5B68-C703-F771-303945CF474D}"/>
              </a:ext>
            </a:extLst>
          </p:cNvPr>
          <p:cNvSpPr/>
          <p:nvPr/>
        </p:nvSpPr>
        <p:spPr>
          <a:xfrm>
            <a:off x="4914901" y="2153407"/>
            <a:ext cx="3840480" cy="184399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shot Mr. Ward multiple times, resulting in death. Officers detained Ms. Ward for several hours, seized her cell phone and vehicle, and transported her to a sheriff’s office facility.</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Alleged excessive force against Mr. Ward, unlawfully detained Ms. Ward Stamp and seized her property in violation of the Fourth Amendment. </a:t>
            </a:r>
          </a:p>
          <a:p>
            <a:pPr marL="342900" indent="-342900">
              <a:spcAft>
                <a:spcPts val="600"/>
              </a:spcAft>
              <a:buSzPct val="100000"/>
              <a:buChar char="•"/>
            </a:pPr>
            <a:r>
              <a:rPr lang="en-US" sz="1200" dirty="0">
                <a:latin typeface="+mj-lt"/>
              </a:rPr>
              <a:t>Denied qualified immunity: a reasonable jury could find constitutional violations and the relevant rights were clearly established.</a:t>
            </a:r>
          </a:p>
        </p:txBody>
      </p:sp>
      <p:sp>
        <p:nvSpPr>
          <p:cNvPr id="4" name="Text 2">
            <a:extLst>
              <a:ext uri="{FF2B5EF4-FFF2-40B4-BE49-F238E27FC236}">
                <a16:creationId xmlns:a16="http://schemas.microsoft.com/office/drawing/2014/main" id="{FA179CDB-9E71-5CCA-A795-394631BC89BB}"/>
              </a:ext>
            </a:extLst>
          </p:cNvPr>
          <p:cNvSpPr/>
          <p:nvPr/>
        </p:nvSpPr>
        <p:spPr>
          <a:xfrm>
            <a:off x="4937760" y="1687389"/>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Estate of Ward v. Lucero </a:t>
            </a:r>
            <a:endParaRPr lang="en-US" sz="1300" dirty="0"/>
          </a:p>
        </p:txBody>
      </p:sp>
      <p:sp>
        <p:nvSpPr>
          <p:cNvPr id="22" name="Text 2">
            <a:extLst>
              <a:ext uri="{FF2B5EF4-FFF2-40B4-BE49-F238E27FC236}">
                <a16:creationId xmlns:a16="http://schemas.microsoft.com/office/drawing/2014/main" id="{AE1DCD6B-CE8A-CDF6-38B2-F286D3E27662}"/>
              </a:ext>
            </a:extLst>
          </p:cNvPr>
          <p:cNvSpPr/>
          <p:nvPr/>
        </p:nvSpPr>
        <p:spPr>
          <a:xfrm>
            <a:off x="342899" y="1721353"/>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Puller v. Greco</a:t>
            </a:r>
            <a:endParaRPr lang="en-US" sz="1300" dirty="0"/>
          </a:p>
        </p:txBody>
      </p:sp>
      <p:sp>
        <p:nvSpPr>
          <p:cNvPr id="23" name="Text 3">
            <a:extLst>
              <a:ext uri="{FF2B5EF4-FFF2-40B4-BE49-F238E27FC236}">
                <a16:creationId xmlns:a16="http://schemas.microsoft.com/office/drawing/2014/main" id="{2D98B651-D487-582D-5AF1-4117F2001111}"/>
              </a:ext>
            </a:extLst>
          </p:cNvPr>
          <p:cNvSpPr/>
          <p:nvPr/>
        </p:nvSpPr>
        <p:spPr>
          <a:xfrm>
            <a:off x="342899" y="201706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4" name="Text 6">
            <a:extLst>
              <a:ext uri="{FF2B5EF4-FFF2-40B4-BE49-F238E27FC236}">
                <a16:creationId xmlns:a16="http://schemas.microsoft.com/office/drawing/2014/main" id="{32DE2BA9-C391-C25D-4D14-29E337EBE8C7}"/>
              </a:ext>
            </a:extLst>
          </p:cNvPr>
          <p:cNvSpPr/>
          <p:nvPr/>
        </p:nvSpPr>
        <p:spPr>
          <a:xfrm>
            <a:off x="342899" y="2215183"/>
            <a:ext cx="4091940" cy="86194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Plaintiffs were sitting in a when an unidentified individual opened fire on them. Drove away from the scene. Both men were arrested. </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Qualified immunity requires plaintiffs to allege constitutional violations AND identify prior case law clearly establishing the officer's conduct was unlawful in similar circumstances.</a:t>
            </a:r>
            <a:endParaRPr lang="en-US" sz="1200" dirty="0"/>
          </a:p>
        </p:txBody>
      </p:sp>
    </p:spTree>
    <p:extLst>
      <p:ext uri="{BB962C8B-B14F-4D97-AF65-F5344CB8AC3E}">
        <p14:creationId xmlns:p14="http://schemas.microsoft.com/office/powerpoint/2010/main" val="235065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animBg="1"/>
      <p:bldP spid="12" grpId="0" animBg="1"/>
      <p:bldP spid="13" grpId="0" animBg="1"/>
      <p:bldP spid="6" grpId="0" animBg="1"/>
      <p:bldP spid="7" grpId="0" animBg="1"/>
      <p:bldP spid="8" grpId="0" animBg="1"/>
      <p:bldP spid="4" grpId="0" animBg="1"/>
      <p:bldP spid="22" grpId="0" animBg="1"/>
      <p:bldP spid="23"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rPr>
              <a:t>Violation</a:t>
            </a:r>
            <a:r>
              <a:rPr lang="en-US" sz="4400" b="1" dirty="0">
                <a:solidFill>
                  <a:srgbClr val="FFFFFF"/>
                </a:solidFill>
                <a:latin typeface="Cambria" pitchFamily="34" charset="0"/>
                <a:ea typeface="Cambria" pitchFamily="34" charset="-122"/>
              </a:rPr>
              <a:t> of Due Process</a:t>
            </a:r>
            <a:endParaRPr lang="en-US" sz="4400" dirty="0"/>
          </a:p>
        </p:txBody>
      </p:sp>
      <p:sp>
        <p:nvSpPr>
          <p:cNvPr id="4" name="Text 2"/>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2 Cases — 10</a:t>
            </a:r>
            <a:r>
              <a:rPr lang="en-US" sz="1600" baseline="30000" dirty="0">
                <a:solidFill>
                  <a:schemeClr val="bg1"/>
                </a:solidFill>
                <a:latin typeface="Calibri" pitchFamily="34" charset="0"/>
                <a:ea typeface="Calibri" pitchFamily="34" charset="-122"/>
                <a:cs typeface="Calibri" pitchFamily="34" charset="-120"/>
              </a:rPr>
              <a:t>th</a:t>
            </a:r>
            <a:r>
              <a:rPr lang="en-US" sz="1600" dirty="0">
                <a:solidFill>
                  <a:schemeClr val="bg1"/>
                </a:solidFill>
                <a:latin typeface="Calibri" pitchFamily="34" charset="0"/>
                <a:ea typeface="Calibri" pitchFamily="34" charset="-122"/>
                <a:cs typeface="Calibri" pitchFamily="34" charset="-120"/>
              </a:rPr>
              <a:t> Circuit &amp; Court of Appeals</a:t>
            </a:r>
            <a:endParaRPr lang="en-US" sz="16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65760" y="807720"/>
            <a:ext cx="8229600" cy="411480"/>
          </a:xfrm>
          <a:prstGeom prst="rect">
            <a:avLst/>
          </a:prstGeom>
          <a:noFill/>
          <a:ln/>
        </p:spPr>
        <p:txBody>
          <a:bodyPr wrap="square" lIns="0" tIns="0" rIns="0" bIns="0" rtlCol="0" anchor="ctr"/>
          <a:lstStyle/>
          <a:p>
            <a:r>
              <a:rPr lang="en-US" sz="4000" b="1" dirty="0">
                <a:solidFill>
                  <a:srgbClr val="FFFFFF"/>
                </a:solidFill>
                <a:latin typeface="+mj-lt"/>
                <a:ea typeface="Cambria" pitchFamily="34" charset="-122"/>
                <a:cs typeface="Cambria" pitchFamily="34" charset="-120"/>
              </a:rPr>
              <a:t>Agenda</a:t>
            </a:r>
            <a:endParaRPr lang="en-US" sz="4000" dirty="0">
              <a:latin typeface="+mj-lt"/>
            </a:endParaRPr>
          </a:p>
        </p:txBody>
      </p:sp>
      <p:sp>
        <p:nvSpPr>
          <p:cNvPr id="4" name="Shape 2"/>
          <p:cNvSpPr/>
          <p:nvPr/>
        </p:nvSpPr>
        <p:spPr>
          <a:xfrm>
            <a:off x="274320" y="1587797"/>
            <a:ext cx="411480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dirty="0"/>
          </a:p>
        </p:txBody>
      </p:sp>
      <p:sp>
        <p:nvSpPr>
          <p:cNvPr id="5" name="Text 3"/>
          <p:cNvSpPr/>
          <p:nvPr/>
        </p:nvSpPr>
        <p:spPr>
          <a:xfrm>
            <a:off x="411480" y="1679238"/>
            <a:ext cx="502920"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01</a:t>
            </a:r>
            <a:endParaRPr lang="en-US" sz="2200" dirty="0">
              <a:solidFill>
                <a:srgbClr val="C00000"/>
              </a:solidFill>
            </a:endParaRPr>
          </a:p>
        </p:txBody>
      </p:sp>
      <p:sp>
        <p:nvSpPr>
          <p:cNvPr id="6" name="Text 4"/>
          <p:cNvSpPr/>
          <p:nvPr/>
        </p:nvSpPr>
        <p:spPr>
          <a:xfrm>
            <a:off x="950543" y="1869314"/>
            <a:ext cx="2667869" cy="237067"/>
          </a:xfrm>
          <a:prstGeom prst="rect">
            <a:avLst/>
          </a:prstGeom>
          <a:noFill/>
          <a:ln/>
        </p:spPr>
        <p:txBody>
          <a:bodyPr wrap="square" lIns="0" tIns="0" rIns="0" bIns="0" rtlCol="0" anchor="ctr"/>
          <a:lstStyle/>
          <a:p>
            <a:pPr algn="ctr"/>
            <a:r>
              <a:rPr lang="en-US" sz="2400" b="1" dirty="0">
                <a:solidFill>
                  <a:schemeClr val="accent6">
                    <a:lumMod val="50000"/>
                  </a:schemeClr>
                </a:solidFill>
                <a:latin typeface="Cambria" pitchFamily="34" charset="0"/>
                <a:ea typeface="Cambria" pitchFamily="34" charset="-122"/>
              </a:rPr>
              <a:t>Excessive Force</a:t>
            </a:r>
            <a:endParaRPr lang="en-US" sz="2400" dirty="0">
              <a:solidFill>
                <a:schemeClr val="accent6">
                  <a:lumMod val="50000"/>
                </a:schemeClr>
              </a:solidFill>
            </a:endParaRPr>
          </a:p>
        </p:txBody>
      </p:sp>
      <p:sp>
        <p:nvSpPr>
          <p:cNvPr id="8" name="Shape 6"/>
          <p:cNvSpPr/>
          <p:nvPr/>
        </p:nvSpPr>
        <p:spPr>
          <a:xfrm>
            <a:off x="4754880" y="1587797"/>
            <a:ext cx="411480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9" name="Text 7"/>
          <p:cNvSpPr/>
          <p:nvPr/>
        </p:nvSpPr>
        <p:spPr>
          <a:xfrm>
            <a:off x="4892040" y="1679238"/>
            <a:ext cx="502920"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02</a:t>
            </a:r>
            <a:endParaRPr lang="en-US" sz="2200" dirty="0">
              <a:solidFill>
                <a:srgbClr val="C00000"/>
              </a:solidFill>
            </a:endParaRPr>
          </a:p>
        </p:txBody>
      </p:sp>
      <p:sp>
        <p:nvSpPr>
          <p:cNvPr id="10" name="Text 8"/>
          <p:cNvSpPr/>
          <p:nvPr/>
        </p:nvSpPr>
        <p:spPr>
          <a:xfrm>
            <a:off x="5303520" y="1885951"/>
            <a:ext cx="3291840" cy="237067"/>
          </a:xfrm>
          <a:prstGeom prst="rect">
            <a:avLst/>
          </a:prstGeom>
          <a:noFill/>
          <a:ln/>
        </p:spPr>
        <p:txBody>
          <a:bodyPr wrap="square" lIns="0" tIns="0" rIns="0" bIns="0" rtlCol="0" anchor="ctr"/>
          <a:lstStyle/>
          <a:p>
            <a:pPr algn="ctr"/>
            <a:r>
              <a:rPr lang="en-US" sz="2000" b="1" dirty="0">
                <a:solidFill>
                  <a:schemeClr val="accent6">
                    <a:lumMod val="50000"/>
                  </a:schemeClr>
                </a:solidFill>
                <a:latin typeface="Cambria" pitchFamily="34" charset="0"/>
                <a:ea typeface="Cambria" pitchFamily="34" charset="-122"/>
              </a:rPr>
              <a:t>Malicious Prosecution &amp; Excessive Bail</a:t>
            </a:r>
            <a:endParaRPr lang="en-US" sz="2000" dirty="0">
              <a:solidFill>
                <a:schemeClr val="accent6">
                  <a:lumMod val="50000"/>
                </a:schemeClr>
              </a:solidFill>
            </a:endParaRPr>
          </a:p>
        </p:txBody>
      </p:sp>
      <p:sp>
        <p:nvSpPr>
          <p:cNvPr id="12" name="Shape 10"/>
          <p:cNvSpPr/>
          <p:nvPr/>
        </p:nvSpPr>
        <p:spPr>
          <a:xfrm>
            <a:off x="274320" y="2696507"/>
            <a:ext cx="411480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3" name="Text 11"/>
          <p:cNvSpPr/>
          <p:nvPr/>
        </p:nvSpPr>
        <p:spPr>
          <a:xfrm>
            <a:off x="411480" y="2787948"/>
            <a:ext cx="502920"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03</a:t>
            </a:r>
            <a:endParaRPr lang="en-US" sz="2200" dirty="0">
              <a:solidFill>
                <a:srgbClr val="C00000"/>
              </a:solidFill>
            </a:endParaRPr>
          </a:p>
        </p:txBody>
      </p:sp>
      <p:sp>
        <p:nvSpPr>
          <p:cNvPr id="14" name="Text 12"/>
          <p:cNvSpPr/>
          <p:nvPr/>
        </p:nvSpPr>
        <p:spPr>
          <a:xfrm>
            <a:off x="997784" y="2978024"/>
            <a:ext cx="2573383" cy="237067"/>
          </a:xfrm>
          <a:prstGeom prst="rect">
            <a:avLst/>
          </a:prstGeom>
          <a:noFill/>
          <a:ln/>
        </p:spPr>
        <p:txBody>
          <a:bodyPr wrap="square" lIns="0" tIns="0" rIns="0" bIns="0" rtlCol="0" anchor="ctr"/>
          <a:lstStyle/>
          <a:p>
            <a:pPr algn="ctr"/>
            <a:r>
              <a:rPr lang="en-US" sz="2400" b="1" dirty="0">
                <a:solidFill>
                  <a:schemeClr val="accent6">
                    <a:lumMod val="50000"/>
                  </a:schemeClr>
                </a:solidFill>
                <a:latin typeface="Cambria" pitchFamily="34" charset="0"/>
                <a:ea typeface="Cambria" pitchFamily="34" charset="-122"/>
                <a:cs typeface="Cambria" pitchFamily="34" charset="-120"/>
              </a:rPr>
              <a:t>Search &amp; Seizure</a:t>
            </a:r>
            <a:endParaRPr lang="en-US" sz="2400" dirty="0">
              <a:solidFill>
                <a:schemeClr val="accent6">
                  <a:lumMod val="50000"/>
                </a:schemeClr>
              </a:solidFill>
            </a:endParaRPr>
          </a:p>
        </p:txBody>
      </p:sp>
      <p:sp>
        <p:nvSpPr>
          <p:cNvPr id="16" name="Shape 14"/>
          <p:cNvSpPr/>
          <p:nvPr/>
        </p:nvSpPr>
        <p:spPr>
          <a:xfrm>
            <a:off x="4754880" y="2696507"/>
            <a:ext cx="411480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7" name="Text 15"/>
          <p:cNvSpPr/>
          <p:nvPr/>
        </p:nvSpPr>
        <p:spPr>
          <a:xfrm>
            <a:off x="4892040" y="2787948"/>
            <a:ext cx="502920"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04</a:t>
            </a:r>
            <a:endParaRPr lang="en-US" sz="2200" dirty="0">
              <a:solidFill>
                <a:srgbClr val="C00000"/>
              </a:solidFill>
            </a:endParaRPr>
          </a:p>
        </p:txBody>
      </p:sp>
      <p:sp>
        <p:nvSpPr>
          <p:cNvPr id="18" name="Text 16"/>
          <p:cNvSpPr/>
          <p:nvPr/>
        </p:nvSpPr>
        <p:spPr>
          <a:xfrm>
            <a:off x="5166360" y="2991445"/>
            <a:ext cx="3291840" cy="237067"/>
          </a:xfrm>
          <a:prstGeom prst="rect">
            <a:avLst/>
          </a:prstGeom>
          <a:noFill/>
          <a:ln/>
        </p:spPr>
        <p:txBody>
          <a:bodyPr wrap="square" lIns="0" tIns="0" rIns="0" bIns="0" rtlCol="0" anchor="ctr"/>
          <a:lstStyle/>
          <a:p>
            <a:pPr algn="ctr"/>
            <a:r>
              <a:rPr lang="en-US" sz="2000" b="1" dirty="0">
                <a:solidFill>
                  <a:schemeClr val="accent6">
                    <a:lumMod val="50000"/>
                  </a:schemeClr>
                </a:solidFill>
                <a:latin typeface="Cambria" pitchFamily="34" charset="0"/>
                <a:ea typeface="Cambria" pitchFamily="34" charset="-122"/>
                <a:cs typeface="Cambria" pitchFamily="34" charset="-120"/>
              </a:rPr>
              <a:t>Unlawful Arrest &amp; Detention</a:t>
            </a:r>
            <a:endParaRPr lang="en-US" sz="2000" dirty="0">
              <a:solidFill>
                <a:schemeClr val="accent6">
                  <a:lumMod val="50000"/>
                </a:schemeClr>
              </a:solidFill>
            </a:endParaRPr>
          </a:p>
        </p:txBody>
      </p:sp>
      <p:sp>
        <p:nvSpPr>
          <p:cNvPr id="20" name="Shape 18"/>
          <p:cNvSpPr/>
          <p:nvPr/>
        </p:nvSpPr>
        <p:spPr>
          <a:xfrm>
            <a:off x="274320" y="3805217"/>
            <a:ext cx="411480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21" name="Text 19"/>
          <p:cNvSpPr/>
          <p:nvPr/>
        </p:nvSpPr>
        <p:spPr>
          <a:xfrm>
            <a:off x="411480" y="3896658"/>
            <a:ext cx="502920"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05</a:t>
            </a:r>
            <a:endParaRPr lang="en-US" sz="2200" dirty="0">
              <a:solidFill>
                <a:srgbClr val="C00000"/>
              </a:solidFill>
            </a:endParaRPr>
          </a:p>
        </p:txBody>
      </p:sp>
      <p:sp>
        <p:nvSpPr>
          <p:cNvPr id="22" name="Text 20"/>
          <p:cNvSpPr/>
          <p:nvPr/>
        </p:nvSpPr>
        <p:spPr>
          <a:xfrm>
            <a:off x="685800" y="4058371"/>
            <a:ext cx="3291840" cy="237067"/>
          </a:xfrm>
          <a:prstGeom prst="rect">
            <a:avLst/>
          </a:prstGeom>
          <a:noFill/>
          <a:ln/>
        </p:spPr>
        <p:txBody>
          <a:bodyPr wrap="square" lIns="0" tIns="0" rIns="0" bIns="0" rtlCol="0" anchor="ctr"/>
          <a:lstStyle/>
          <a:p>
            <a:pPr algn="ctr"/>
            <a:r>
              <a:rPr lang="en-US" sz="2000" b="1" dirty="0">
                <a:solidFill>
                  <a:schemeClr val="accent6">
                    <a:lumMod val="50000"/>
                  </a:schemeClr>
                </a:solidFill>
                <a:latin typeface="Cambria" pitchFamily="34" charset="0"/>
                <a:ea typeface="Cambria" pitchFamily="34" charset="-122"/>
                <a:cs typeface="Cambria" pitchFamily="34" charset="-120"/>
              </a:rPr>
              <a:t>Violation of Due Process</a:t>
            </a:r>
            <a:endParaRPr lang="en-US" sz="2000" dirty="0">
              <a:solidFill>
                <a:schemeClr val="accent6">
                  <a:lumMod val="50000"/>
                </a:schemeClr>
              </a:solidFill>
            </a:endParaRPr>
          </a:p>
        </p:txBody>
      </p:sp>
      <p:sp>
        <p:nvSpPr>
          <p:cNvPr id="24" name="Shape 22"/>
          <p:cNvSpPr/>
          <p:nvPr/>
        </p:nvSpPr>
        <p:spPr>
          <a:xfrm>
            <a:off x="4754880" y="3805217"/>
            <a:ext cx="411480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dirty="0"/>
          </a:p>
        </p:txBody>
      </p:sp>
      <p:sp>
        <p:nvSpPr>
          <p:cNvPr id="25" name="Text 23"/>
          <p:cNvSpPr/>
          <p:nvPr/>
        </p:nvSpPr>
        <p:spPr>
          <a:xfrm>
            <a:off x="4892040" y="3896658"/>
            <a:ext cx="502920"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06</a:t>
            </a:r>
            <a:endParaRPr lang="en-US" sz="2200" dirty="0">
              <a:solidFill>
                <a:srgbClr val="C00000"/>
              </a:solidFill>
            </a:endParaRPr>
          </a:p>
        </p:txBody>
      </p:sp>
      <p:sp>
        <p:nvSpPr>
          <p:cNvPr id="26" name="Text 24"/>
          <p:cNvSpPr/>
          <p:nvPr/>
        </p:nvSpPr>
        <p:spPr>
          <a:xfrm>
            <a:off x="5213605" y="4086734"/>
            <a:ext cx="3291840" cy="237067"/>
          </a:xfrm>
          <a:prstGeom prst="rect">
            <a:avLst/>
          </a:prstGeom>
          <a:noFill/>
          <a:ln/>
        </p:spPr>
        <p:txBody>
          <a:bodyPr wrap="square" lIns="0" tIns="0" rIns="0" bIns="0" rtlCol="0" anchor="ctr"/>
          <a:lstStyle/>
          <a:p>
            <a:pPr algn="ctr"/>
            <a:r>
              <a:rPr lang="en-US" sz="2400" b="1" dirty="0">
                <a:solidFill>
                  <a:schemeClr val="accent6">
                    <a:lumMod val="50000"/>
                  </a:schemeClr>
                </a:solidFill>
                <a:latin typeface="Cambria" pitchFamily="34" charset="0"/>
                <a:ea typeface="Cambria" pitchFamily="34" charset="-122"/>
              </a:rPr>
              <a:t>Warrants</a:t>
            </a:r>
            <a:endParaRPr lang="en-US" sz="2400" dirty="0">
              <a:solidFill>
                <a:schemeClr val="accent6">
                  <a:lumMod val="50000"/>
                </a:schemeClr>
              </a:solidFill>
            </a:endParaRPr>
          </a:p>
        </p:txBody>
      </p:sp>
      <p:sp>
        <p:nvSpPr>
          <p:cNvPr id="28" name="Shape 18">
            <a:extLst>
              <a:ext uri="{FF2B5EF4-FFF2-40B4-BE49-F238E27FC236}">
                <a16:creationId xmlns:a16="http://schemas.microsoft.com/office/drawing/2014/main" id="{F6D056FC-4BE9-03F6-0444-53985A97284D}"/>
              </a:ext>
            </a:extLst>
          </p:cNvPr>
          <p:cNvSpPr/>
          <p:nvPr/>
        </p:nvSpPr>
        <p:spPr>
          <a:xfrm>
            <a:off x="274320" y="4925357"/>
            <a:ext cx="8595360" cy="800100"/>
          </a:xfrm>
          <a:prstGeom prst="roundRect">
            <a:avLst>
              <a:gd name="adj" fmla="val 5926"/>
            </a:avLst>
          </a:prstGeom>
          <a:solidFill>
            <a:schemeClr val="bg1"/>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29" name="Text 19">
            <a:extLst>
              <a:ext uri="{FF2B5EF4-FFF2-40B4-BE49-F238E27FC236}">
                <a16:creationId xmlns:a16="http://schemas.microsoft.com/office/drawing/2014/main" id="{6FC8A7C6-6716-F25A-1880-4D55379C1F64}"/>
              </a:ext>
            </a:extLst>
          </p:cNvPr>
          <p:cNvSpPr/>
          <p:nvPr/>
        </p:nvSpPr>
        <p:spPr>
          <a:xfrm>
            <a:off x="411480" y="5016798"/>
            <a:ext cx="1050544" cy="325967"/>
          </a:xfrm>
          <a:prstGeom prst="rect">
            <a:avLst/>
          </a:prstGeom>
          <a:noFill/>
          <a:ln/>
        </p:spPr>
        <p:txBody>
          <a:bodyPr wrap="square" lIns="0" tIns="0" rIns="0" bIns="0" rtlCol="0" anchor="ctr"/>
          <a:lstStyle/>
          <a:p>
            <a:r>
              <a:rPr lang="en-US" sz="2200" b="1" dirty="0">
                <a:solidFill>
                  <a:srgbClr val="C00000"/>
                </a:solidFill>
                <a:latin typeface="Cambria" pitchFamily="34" charset="0"/>
                <a:ea typeface="Cambria" pitchFamily="34" charset="-122"/>
                <a:cs typeface="Cambria" pitchFamily="34" charset="-120"/>
              </a:rPr>
              <a:t>07</a:t>
            </a:r>
            <a:endParaRPr lang="en-US" sz="2200" dirty="0">
              <a:solidFill>
                <a:srgbClr val="C00000"/>
              </a:solidFill>
            </a:endParaRPr>
          </a:p>
        </p:txBody>
      </p:sp>
      <p:sp>
        <p:nvSpPr>
          <p:cNvPr id="30" name="Text 20">
            <a:extLst>
              <a:ext uri="{FF2B5EF4-FFF2-40B4-BE49-F238E27FC236}">
                <a16:creationId xmlns:a16="http://schemas.microsoft.com/office/drawing/2014/main" id="{CB13208A-AAEA-B579-1F55-5F9DE88BE9A9}"/>
              </a:ext>
            </a:extLst>
          </p:cNvPr>
          <p:cNvSpPr/>
          <p:nvPr/>
        </p:nvSpPr>
        <p:spPr>
          <a:xfrm>
            <a:off x="1316736" y="5218304"/>
            <a:ext cx="6876288" cy="237067"/>
          </a:xfrm>
          <a:prstGeom prst="rect">
            <a:avLst/>
          </a:prstGeom>
          <a:noFill/>
          <a:ln/>
        </p:spPr>
        <p:txBody>
          <a:bodyPr wrap="square" lIns="0" tIns="0" rIns="0" bIns="0" rtlCol="0" anchor="ctr"/>
          <a:lstStyle/>
          <a:p>
            <a:pPr algn="ctr"/>
            <a:r>
              <a:rPr lang="en-US" sz="2400" b="1" dirty="0">
                <a:solidFill>
                  <a:schemeClr val="accent6">
                    <a:lumMod val="50000"/>
                  </a:schemeClr>
                </a:solidFill>
                <a:latin typeface="Cambria" pitchFamily="34" charset="0"/>
                <a:ea typeface="Cambria" pitchFamily="34" charset="-122"/>
              </a:rPr>
              <a:t>Non-4</a:t>
            </a:r>
            <a:r>
              <a:rPr lang="en-US" sz="2400" b="1" baseline="30000" dirty="0">
                <a:solidFill>
                  <a:schemeClr val="accent6">
                    <a:lumMod val="50000"/>
                  </a:schemeClr>
                </a:solidFill>
                <a:latin typeface="Cambria" pitchFamily="34" charset="0"/>
                <a:ea typeface="Cambria" pitchFamily="34" charset="-122"/>
              </a:rPr>
              <a:t>th</a:t>
            </a:r>
            <a:r>
              <a:rPr lang="en-US" sz="2400" b="1" dirty="0">
                <a:solidFill>
                  <a:schemeClr val="accent6">
                    <a:lumMod val="50000"/>
                  </a:schemeClr>
                </a:solidFill>
                <a:latin typeface="Cambria" pitchFamily="34" charset="0"/>
                <a:ea typeface="Cambria" pitchFamily="34" charset="-122"/>
              </a:rPr>
              <a:t> Amendment </a:t>
            </a:r>
            <a:endParaRPr lang="en-US" sz="2400" dirty="0">
              <a:solidFill>
                <a:schemeClr val="accent6">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ACA14-5E32-A841-5193-1C78906FD2D8}"/>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F58CF576-00FC-D4A6-80F7-DB5A1021438D}"/>
              </a:ext>
            </a:extLst>
          </p:cNvPr>
          <p:cNvSpPr/>
          <p:nvPr/>
        </p:nvSpPr>
        <p:spPr>
          <a:xfrm>
            <a:off x="182881"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5" name="Text 3">
            <a:extLst>
              <a:ext uri="{FF2B5EF4-FFF2-40B4-BE49-F238E27FC236}">
                <a16:creationId xmlns:a16="http://schemas.microsoft.com/office/drawing/2014/main" id="{D951D005-8441-D4E4-E7D0-4F2C33E91BB7}"/>
              </a:ext>
            </a:extLst>
          </p:cNvPr>
          <p:cNvSpPr/>
          <p:nvPr/>
        </p:nvSpPr>
        <p:spPr>
          <a:xfrm>
            <a:off x="388620" y="2229035"/>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9" name="Shape 7">
            <a:extLst>
              <a:ext uri="{FF2B5EF4-FFF2-40B4-BE49-F238E27FC236}">
                <a16:creationId xmlns:a16="http://schemas.microsoft.com/office/drawing/2014/main" id="{96507CA3-A9D6-750E-197B-753FB79220EB}"/>
              </a:ext>
            </a:extLst>
          </p:cNvPr>
          <p:cNvSpPr/>
          <p:nvPr/>
        </p:nvSpPr>
        <p:spPr>
          <a:xfrm>
            <a:off x="4754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2" name="Shape 10">
            <a:extLst>
              <a:ext uri="{FF2B5EF4-FFF2-40B4-BE49-F238E27FC236}">
                <a16:creationId xmlns:a16="http://schemas.microsoft.com/office/drawing/2014/main" id="{4F78E4E5-D597-646D-8AFB-62C80F812380}"/>
              </a:ext>
            </a:extLst>
          </p:cNvPr>
          <p:cNvSpPr/>
          <p:nvPr/>
        </p:nvSpPr>
        <p:spPr>
          <a:xfrm>
            <a:off x="388620" y="1712214"/>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13" name="Text 11">
            <a:extLst>
              <a:ext uri="{FF2B5EF4-FFF2-40B4-BE49-F238E27FC236}">
                <a16:creationId xmlns:a16="http://schemas.microsoft.com/office/drawing/2014/main" id="{133EAE10-D89E-F7E0-ABBE-5A143257AECF}"/>
              </a:ext>
            </a:extLst>
          </p:cNvPr>
          <p:cNvSpPr/>
          <p:nvPr/>
        </p:nvSpPr>
        <p:spPr>
          <a:xfrm>
            <a:off x="388620" y="171221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5" name="Text 13">
            <a:extLst>
              <a:ext uri="{FF2B5EF4-FFF2-40B4-BE49-F238E27FC236}">
                <a16:creationId xmlns:a16="http://schemas.microsoft.com/office/drawing/2014/main" id="{5168E967-CF83-5295-CF73-F706D6AF1335}"/>
              </a:ext>
            </a:extLst>
          </p:cNvPr>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Violation of Due Process</a:t>
            </a:r>
            <a:endParaRPr lang="en-US" sz="4000" dirty="0"/>
          </a:p>
        </p:txBody>
      </p:sp>
      <p:sp>
        <p:nvSpPr>
          <p:cNvPr id="6" name="Shape 4">
            <a:extLst>
              <a:ext uri="{FF2B5EF4-FFF2-40B4-BE49-F238E27FC236}">
                <a16:creationId xmlns:a16="http://schemas.microsoft.com/office/drawing/2014/main" id="{2A906B0B-42B2-3A25-7A69-B2798F7870E2}"/>
              </a:ext>
            </a:extLst>
          </p:cNvPr>
          <p:cNvSpPr/>
          <p:nvPr/>
        </p:nvSpPr>
        <p:spPr>
          <a:xfrm>
            <a:off x="4983480" y="1712214"/>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7" name="Text 5">
            <a:extLst>
              <a:ext uri="{FF2B5EF4-FFF2-40B4-BE49-F238E27FC236}">
                <a16:creationId xmlns:a16="http://schemas.microsoft.com/office/drawing/2014/main" id="{CB014EA1-706D-15F9-E3C7-C625F65CD446}"/>
              </a:ext>
            </a:extLst>
          </p:cNvPr>
          <p:cNvSpPr/>
          <p:nvPr/>
        </p:nvSpPr>
        <p:spPr>
          <a:xfrm>
            <a:off x="4983480" y="171221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22" name="Text 8"/>
          <p:cNvSpPr/>
          <p:nvPr/>
        </p:nvSpPr>
        <p:spPr>
          <a:xfrm>
            <a:off x="388621" y="195299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Salcido v. City of Las Vegas</a:t>
            </a:r>
            <a:endParaRPr lang="en-US" sz="1300" dirty="0"/>
          </a:p>
        </p:txBody>
      </p:sp>
      <p:sp>
        <p:nvSpPr>
          <p:cNvPr id="23" name="Text 12"/>
          <p:cNvSpPr/>
          <p:nvPr/>
        </p:nvSpPr>
        <p:spPr>
          <a:xfrm>
            <a:off x="388621" y="2462207"/>
            <a:ext cx="3840480" cy="2287774"/>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Woman was held hostage and then shot by boyfriend. Officers did not enter after first shot was heard as shooter was actively firing at officers. Woman passed as result of gunshot wounds. </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Law enforcement is not constitutionally required to protect individuals from private violence — even when aware of the danger.</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Danger was created by the shooter, not the police. Officers did not affirmatively increase the risk.</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Failing to act is not the same as affirmatively causing harm. All state-law claims also rejected.</a:t>
            </a:r>
            <a:endParaRPr lang="en-US" sz="1200" dirty="0"/>
          </a:p>
        </p:txBody>
      </p:sp>
      <p:sp>
        <p:nvSpPr>
          <p:cNvPr id="24" name="Text 8">
            <a:extLst>
              <a:ext uri="{FF2B5EF4-FFF2-40B4-BE49-F238E27FC236}">
                <a16:creationId xmlns:a16="http://schemas.microsoft.com/office/drawing/2014/main" id="{1EBC706E-119E-7E29-1EFB-A118B76E6AF4}"/>
              </a:ext>
            </a:extLst>
          </p:cNvPr>
          <p:cNvSpPr/>
          <p:nvPr/>
        </p:nvSpPr>
        <p:spPr>
          <a:xfrm>
            <a:off x="4983480" y="1959287"/>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Anderson</a:t>
            </a:r>
            <a:endParaRPr lang="en-US" sz="1300" dirty="0"/>
          </a:p>
        </p:txBody>
      </p:sp>
      <p:sp>
        <p:nvSpPr>
          <p:cNvPr id="25" name="Text 9">
            <a:extLst>
              <a:ext uri="{FF2B5EF4-FFF2-40B4-BE49-F238E27FC236}">
                <a16:creationId xmlns:a16="http://schemas.microsoft.com/office/drawing/2014/main" id="{3BCA4EC4-9E9A-1A2C-4AB2-DD98E9D9C6E0}"/>
              </a:ext>
            </a:extLst>
          </p:cNvPr>
          <p:cNvSpPr/>
          <p:nvPr/>
        </p:nvSpPr>
        <p:spPr>
          <a:xfrm>
            <a:off x="4983480" y="2261529"/>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26" name="Text 12">
            <a:extLst>
              <a:ext uri="{FF2B5EF4-FFF2-40B4-BE49-F238E27FC236}">
                <a16:creationId xmlns:a16="http://schemas.microsoft.com/office/drawing/2014/main" id="{23F65767-7080-088C-3C59-C0847AD94BEC}"/>
              </a:ext>
            </a:extLst>
          </p:cNvPr>
          <p:cNvSpPr/>
          <p:nvPr/>
        </p:nvSpPr>
        <p:spPr>
          <a:xfrm>
            <a:off x="4983480" y="2518051"/>
            <a:ext cx="3840480" cy="1546912"/>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reasonable expectation of privacy in vehicle registration or driver records maintained by the government.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Police may run license plate/records checks without a warrant, even in a private lot open to the public.</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Outstanding warrants justify briefly detaining the driver to confirm identity.</a:t>
            </a:r>
            <a:endParaRPr lang="en-US" sz="1200" dirty="0"/>
          </a:p>
        </p:txBody>
      </p:sp>
    </p:spTree>
    <p:extLst>
      <p:ext uri="{BB962C8B-B14F-4D97-AF65-F5344CB8AC3E}">
        <p14:creationId xmlns:p14="http://schemas.microsoft.com/office/powerpoint/2010/main" val="319882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2" grpId="0" animBg="1"/>
      <p:bldP spid="13" grpId="0" animBg="1"/>
      <p:bldP spid="6" grpId="0" animBg="1"/>
      <p:bldP spid="7" grpId="0" animBg="1"/>
      <p:bldP spid="22" grpId="0" animBg="1"/>
      <p:bldP spid="23" grpId="0" animBg="1"/>
      <p:bldP spid="24" grpId="0" animBg="1"/>
      <p:bldP spid="25"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cs typeface="Cambria" pitchFamily="34" charset="-120"/>
              </a:rPr>
              <a:t>Warrants</a:t>
            </a:r>
            <a:endParaRPr lang="en-US" sz="4400" dirty="0">
              <a:latin typeface="+mj-lt"/>
            </a:endParaRPr>
          </a:p>
        </p:txBody>
      </p:sp>
      <p:sp>
        <p:nvSpPr>
          <p:cNvPr id="4" name="Text 2"/>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7 Cases — Scope, Good Faith, &amp; Emergency Aid</a:t>
            </a:r>
            <a:endParaRPr lang="en-US" sz="1600"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80" y="1497331"/>
            <a:ext cx="8721423" cy="434092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365760" y="1731514"/>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Case v. Montana</a:t>
            </a:r>
            <a:endParaRPr lang="en-US" sz="1300" dirty="0"/>
          </a:p>
        </p:txBody>
      </p:sp>
      <p:sp>
        <p:nvSpPr>
          <p:cNvPr id="5" name="Text 3"/>
          <p:cNvSpPr/>
          <p:nvPr/>
        </p:nvSpPr>
        <p:spPr>
          <a:xfrm>
            <a:off x="365760" y="2074414"/>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SCOTUS</a:t>
            </a:r>
            <a:endParaRPr lang="en-US" sz="1000" dirty="0"/>
          </a:p>
        </p:txBody>
      </p:sp>
      <p:sp>
        <p:nvSpPr>
          <p:cNvPr id="6" name="Shape 4"/>
          <p:cNvSpPr/>
          <p:nvPr/>
        </p:nvSpPr>
        <p:spPr>
          <a:xfrm>
            <a:off x="365760" y="1594354"/>
            <a:ext cx="8316601" cy="22695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p:cNvSpPr/>
          <p:nvPr/>
        </p:nvSpPr>
        <p:spPr>
          <a:xfrm>
            <a:off x="365760" y="1594354"/>
            <a:ext cx="8316600" cy="211954"/>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8" name="Text 6"/>
          <p:cNvSpPr/>
          <p:nvPr/>
        </p:nvSpPr>
        <p:spPr>
          <a:xfrm>
            <a:off x="364600" y="2255233"/>
            <a:ext cx="3986080" cy="176479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Emergency established: 911 call threat of suicide, previous attempts, pop sound when Case hung up, officers saw beer cans and holster through window.</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may enter a home without a warrant when there is an objectively reasonable basis to believe someone inside is seriously injured or imminently threatened.</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Emergency-aid doctrine is non-investigatory — it is not rooted in criminal probable cause principles.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Probable cause is not required for emergency-aid entries.</a:t>
            </a:r>
            <a:endParaRPr lang="en-US" sz="1200" dirty="0"/>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Warrants</a:t>
            </a:r>
            <a:endParaRPr lang="en-US" sz="4000" dirty="0"/>
          </a:p>
        </p:txBody>
      </p:sp>
      <p:sp>
        <p:nvSpPr>
          <p:cNvPr id="16" name="Text 2"/>
          <p:cNvSpPr/>
          <p:nvPr/>
        </p:nvSpPr>
        <p:spPr>
          <a:xfrm>
            <a:off x="365759" y="4082383"/>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Davis</a:t>
            </a:r>
            <a:endParaRPr lang="en-US" sz="1300" dirty="0"/>
          </a:p>
        </p:txBody>
      </p:sp>
      <p:sp>
        <p:nvSpPr>
          <p:cNvPr id="17" name="Text 3"/>
          <p:cNvSpPr/>
          <p:nvPr/>
        </p:nvSpPr>
        <p:spPr>
          <a:xfrm>
            <a:off x="365758" y="438618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8" name="Text 6"/>
          <p:cNvSpPr/>
          <p:nvPr/>
        </p:nvSpPr>
        <p:spPr>
          <a:xfrm>
            <a:off x="364600" y="4669158"/>
            <a:ext cx="3986080" cy="115214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Even if a warrant was defective (wrong address), suppression was unwarranted under the good-faith exception.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Suppression is meant to deter police misconduct — nothing in the record suggested misconduct.</a:t>
            </a:r>
            <a:endParaRPr lang="en-US" sz="1200" dirty="0"/>
          </a:p>
        </p:txBody>
      </p:sp>
      <p:sp>
        <p:nvSpPr>
          <p:cNvPr id="19" name="Text 8"/>
          <p:cNvSpPr/>
          <p:nvPr/>
        </p:nvSpPr>
        <p:spPr>
          <a:xfrm>
            <a:off x="4680750" y="1731514"/>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Holt</a:t>
            </a:r>
            <a:endParaRPr lang="en-US" sz="1300" dirty="0"/>
          </a:p>
        </p:txBody>
      </p:sp>
      <p:sp>
        <p:nvSpPr>
          <p:cNvPr id="20" name="Text 9"/>
          <p:cNvSpPr/>
          <p:nvPr/>
        </p:nvSpPr>
        <p:spPr>
          <a:xfrm>
            <a:off x="4680751" y="2068377"/>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1" name="Text 12"/>
          <p:cNvSpPr/>
          <p:nvPr/>
        </p:nvSpPr>
        <p:spPr>
          <a:xfrm>
            <a:off x="4680751" y="2303015"/>
            <a:ext cx="3840480" cy="132295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Conviction upheld from residential search using a warrant from a tribal judge but not a state judge.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Warrant was supported by probable cause based on the totality of the investigation.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Even if deficient, officers acted in good faith by relying on a warrant issued by a neutral magistrate.</a:t>
            </a:r>
            <a:endParaRPr lang="en-US" sz="1200" dirty="0"/>
          </a:p>
        </p:txBody>
      </p:sp>
      <p:sp>
        <p:nvSpPr>
          <p:cNvPr id="22" name="Text 8"/>
          <p:cNvSpPr/>
          <p:nvPr/>
        </p:nvSpPr>
        <p:spPr>
          <a:xfrm>
            <a:off x="4680171" y="358984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of Utah v. Tran</a:t>
            </a:r>
            <a:endParaRPr lang="en-US" sz="1300" dirty="0"/>
          </a:p>
        </p:txBody>
      </p:sp>
      <p:sp>
        <p:nvSpPr>
          <p:cNvPr id="23" name="Text 9"/>
          <p:cNvSpPr/>
          <p:nvPr/>
        </p:nvSpPr>
        <p:spPr>
          <a:xfrm>
            <a:off x="4680171" y="391254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Supreme Court of Utah</a:t>
            </a:r>
            <a:endParaRPr lang="en-US" sz="1000" dirty="0"/>
          </a:p>
        </p:txBody>
      </p:sp>
      <p:sp>
        <p:nvSpPr>
          <p:cNvPr id="24" name="Text 12"/>
          <p:cNvSpPr/>
          <p:nvPr/>
        </p:nvSpPr>
        <p:spPr>
          <a:xfrm>
            <a:off x="4680171" y="4136796"/>
            <a:ext cx="3840480" cy="149815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Emergency aid exception justified warrantless entry based on totality of circumstances.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Failed to answer phone, unresponsive to knocking, tarp covering bloody object, infant in home, prior violent incident.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had an objectively reasonable basis to believe immediate aid was needed.</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1">
            <a:extLst>
              <a:ext uri="{FF2B5EF4-FFF2-40B4-BE49-F238E27FC236}">
                <a16:creationId xmlns:a16="http://schemas.microsoft.com/office/drawing/2014/main" id="{288814F6-0CB2-AA85-16D9-FEA5D6AB46AC}"/>
              </a:ext>
            </a:extLst>
          </p:cNvPr>
          <p:cNvSpPr/>
          <p:nvPr/>
        </p:nvSpPr>
        <p:spPr>
          <a:xfrm>
            <a:off x="182880" y="4254118"/>
            <a:ext cx="8778240" cy="1600434"/>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3" name="Shape 1"/>
          <p:cNvSpPr/>
          <p:nvPr/>
        </p:nvSpPr>
        <p:spPr>
          <a:xfrm>
            <a:off x="182880" y="1477106"/>
            <a:ext cx="4206240" cy="2705796"/>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9" name="Shape 7"/>
          <p:cNvSpPr/>
          <p:nvPr/>
        </p:nvSpPr>
        <p:spPr>
          <a:xfrm>
            <a:off x="4594860" y="1477106"/>
            <a:ext cx="4366260" cy="2705796"/>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Warrants</a:t>
            </a:r>
            <a:endParaRPr lang="en-US" sz="4000" dirty="0"/>
          </a:p>
        </p:txBody>
      </p:sp>
      <p:sp>
        <p:nvSpPr>
          <p:cNvPr id="16" name="Text 8"/>
          <p:cNvSpPr/>
          <p:nvPr/>
        </p:nvSpPr>
        <p:spPr>
          <a:xfrm>
            <a:off x="330249" y="4563677"/>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Allen</a:t>
            </a:r>
            <a:endParaRPr lang="en-US" sz="1300" dirty="0"/>
          </a:p>
        </p:txBody>
      </p:sp>
      <p:sp>
        <p:nvSpPr>
          <p:cNvPr id="17" name="Text 9"/>
          <p:cNvSpPr/>
          <p:nvPr/>
        </p:nvSpPr>
        <p:spPr>
          <a:xfrm>
            <a:off x="330249" y="4802179"/>
            <a:ext cx="910216" cy="502919"/>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18" name="Shape 10"/>
          <p:cNvSpPr/>
          <p:nvPr/>
        </p:nvSpPr>
        <p:spPr>
          <a:xfrm>
            <a:off x="388620" y="4343873"/>
            <a:ext cx="8425131" cy="246888"/>
          </a:xfrm>
          <a:prstGeom prst="roundRect">
            <a:avLst>
              <a:gd name="adj" fmla="val 14815"/>
            </a:avLst>
          </a:prstGeom>
          <a:solidFill>
            <a:srgbClr val="2B4A8A"/>
          </a:solidFill>
          <a:ln w="12700">
            <a:solidFill>
              <a:srgbClr val="2B4A8A"/>
            </a:solidFill>
            <a:prstDash val="solid"/>
          </a:ln>
        </p:spPr>
        <p:txBody>
          <a:bodyPr/>
          <a:lstStyle/>
          <a:p>
            <a:endParaRPr lang="en-US"/>
          </a:p>
        </p:txBody>
      </p:sp>
      <p:sp>
        <p:nvSpPr>
          <p:cNvPr id="19" name="Text 11"/>
          <p:cNvSpPr/>
          <p:nvPr/>
        </p:nvSpPr>
        <p:spPr>
          <a:xfrm>
            <a:off x="388620" y="4343873"/>
            <a:ext cx="8425131"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PROCEDURAL</a:t>
            </a:r>
            <a:endParaRPr lang="en-US" sz="900" dirty="0"/>
          </a:p>
        </p:txBody>
      </p:sp>
      <p:sp>
        <p:nvSpPr>
          <p:cNvPr id="20" name="Text 12"/>
          <p:cNvSpPr/>
          <p:nvPr/>
        </p:nvSpPr>
        <p:spPr>
          <a:xfrm>
            <a:off x="1387835" y="4661977"/>
            <a:ext cx="7425915" cy="133877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Conviction for failure to stop upheld: dashcam footage of extended pursuit, traffic violations, and evasive driving.</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Conviction for refusal to submit to chemical test vacated — warrant only authorized blood draw, not testing.</a:t>
            </a:r>
          </a:p>
          <a:p>
            <a:pPr marL="342900" indent="-342900">
              <a:spcAft>
                <a:spcPts val="600"/>
              </a:spcAft>
              <a:buSzPct val="100000"/>
              <a:buChar char="•"/>
            </a:pPr>
            <a:r>
              <a:rPr lang="en-US" sz="1200" dirty="0">
                <a:latin typeface="+mj-lt"/>
              </a:rPr>
              <a:t>The warrant only authorized the draw of blood. Utah law required proof that the defendant refused testing after a warrant was authorized for testing of blood. The state failed to prove this essential element.</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State failed to prove defendant refused testing after a warrant specifically authorizing testing was issued.</a:t>
            </a:r>
            <a:endParaRPr lang="en-US" sz="1200" dirty="0"/>
          </a:p>
        </p:txBody>
      </p:sp>
      <p:sp>
        <p:nvSpPr>
          <p:cNvPr id="21" name="Shape 4"/>
          <p:cNvSpPr/>
          <p:nvPr/>
        </p:nvSpPr>
        <p:spPr>
          <a:xfrm>
            <a:off x="4793119" y="1671616"/>
            <a:ext cx="3929193" cy="228600"/>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22" name="Text 5"/>
          <p:cNvSpPr/>
          <p:nvPr/>
        </p:nvSpPr>
        <p:spPr>
          <a:xfrm>
            <a:off x="4793119" y="1671616"/>
            <a:ext cx="3929193" cy="228600"/>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23" name="Text 2"/>
          <p:cNvSpPr/>
          <p:nvPr/>
        </p:nvSpPr>
        <p:spPr>
          <a:xfrm>
            <a:off x="4791342" y="1786162"/>
            <a:ext cx="3912554"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Armendariz v. City of Colorado Springs</a:t>
            </a:r>
            <a:endParaRPr lang="en-US" sz="1300" dirty="0"/>
          </a:p>
        </p:txBody>
      </p:sp>
      <p:sp>
        <p:nvSpPr>
          <p:cNvPr id="24" name="Text 3"/>
          <p:cNvSpPr/>
          <p:nvPr/>
        </p:nvSpPr>
        <p:spPr>
          <a:xfrm>
            <a:off x="4791342" y="2122004"/>
            <a:ext cx="3912554"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5" name="Text 6"/>
          <p:cNvSpPr/>
          <p:nvPr/>
        </p:nvSpPr>
        <p:spPr>
          <a:xfrm>
            <a:off x="4793118" y="2341239"/>
            <a:ext cx="4007982" cy="1587327"/>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Warrant was too broad: search and seizure of </a:t>
            </a:r>
            <a:r>
              <a:rPr lang="en-US" sz="1200" u="sng" dirty="0">
                <a:solidFill>
                  <a:srgbClr val="1A1A2E"/>
                </a:solidFill>
                <a:latin typeface="Calibri" pitchFamily="34" charset="0"/>
                <a:ea typeface="Calibri" pitchFamily="34" charset="-122"/>
                <a:cs typeface="Calibri" pitchFamily="34" charset="-120"/>
              </a:rPr>
              <a:t>all </a:t>
            </a:r>
            <a:r>
              <a:rPr lang="en-US" sz="1200" dirty="0">
                <a:solidFill>
                  <a:srgbClr val="1A1A2E"/>
                </a:solidFill>
                <a:latin typeface="Calibri" pitchFamily="34" charset="0"/>
                <a:ea typeface="Calibri" pitchFamily="34" charset="-122"/>
                <a:cs typeface="Calibri" pitchFamily="34" charset="-120"/>
              </a:rPr>
              <a:t>subscriber information, Facebook posts, chats, and events in the timeframe regardless of relevance.</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Temporal limits alone are not enough: a warrant must have a demonstrable nexus to the alleged crime.</a:t>
            </a:r>
            <a:r>
              <a:rPr lang="en-US" sz="1200" dirty="0"/>
              <a:t> </a:t>
            </a:r>
            <a:r>
              <a:rPr lang="en-US" sz="1200" dirty="0">
                <a:solidFill>
                  <a:srgbClr val="1A1A2E"/>
                </a:solidFill>
                <a:latin typeface="Calibri" pitchFamily="34" charset="0"/>
                <a:ea typeface="Calibri" pitchFamily="34" charset="-122"/>
                <a:cs typeface="Calibri" pitchFamily="34" charset="-120"/>
              </a:rPr>
              <a:t>Must explain why evidence of the specific offense is likely on the particular device.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Judicial authorization is a presumption, not a shield — no explanation means no cure.</a:t>
            </a:r>
            <a:endParaRPr lang="en-US" sz="1200" dirty="0"/>
          </a:p>
        </p:txBody>
      </p:sp>
      <p:sp>
        <p:nvSpPr>
          <p:cNvPr id="26" name="Text 2"/>
          <p:cNvSpPr/>
          <p:nvPr/>
        </p:nvSpPr>
        <p:spPr>
          <a:xfrm>
            <a:off x="342900" y="1899961"/>
            <a:ext cx="3749040" cy="292018"/>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United States v. Wiggins</a:t>
            </a:r>
            <a:endParaRPr lang="en-US" sz="1300" dirty="0"/>
          </a:p>
        </p:txBody>
      </p:sp>
      <p:sp>
        <p:nvSpPr>
          <p:cNvPr id="27" name="Text 3"/>
          <p:cNvSpPr/>
          <p:nvPr/>
        </p:nvSpPr>
        <p:spPr>
          <a:xfrm>
            <a:off x="342900" y="2172197"/>
            <a:ext cx="3749040" cy="132735"/>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8" name="Text 6"/>
          <p:cNvSpPr/>
          <p:nvPr/>
        </p:nvSpPr>
        <p:spPr>
          <a:xfrm>
            <a:off x="342900" y="2345813"/>
            <a:ext cx="3994736" cy="164592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may perform "ordinary inquiries" during a traffic stop, including warrant checks. (e.g.; checking driver’s license, outstanding warrants check, and inspecting registration and proof of insurance)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Warrant check initiated almost immediately and completed within minutes — did not improperly extend the stop.</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A stop is not unlawful merely because officers performed routine tasks, even if original suspicion dissipates.</a:t>
            </a:r>
            <a:endParaRPr lang="en-US" sz="1200" dirty="0"/>
          </a:p>
        </p:txBody>
      </p:sp>
      <p:sp>
        <p:nvSpPr>
          <p:cNvPr id="29" name="Shape 10">
            <a:extLst>
              <a:ext uri="{FF2B5EF4-FFF2-40B4-BE49-F238E27FC236}">
                <a16:creationId xmlns:a16="http://schemas.microsoft.com/office/drawing/2014/main" id="{8ABB6174-0C84-0DBA-5FF4-82F21D4085E9}"/>
              </a:ext>
            </a:extLst>
          </p:cNvPr>
          <p:cNvSpPr/>
          <p:nvPr/>
        </p:nvSpPr>
        <p:spPr>
          <a:xfrm>
            <a:off x="388620" y="1646270"/>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30" name="Text 11">
            <a:extLst>
              <a:ext uri="{FF2B5EF4-FFF2-40B4-BE49-F238E27FC236}">
                <a16:creationId xmlns:a16="http://schemas.microsoft.com/office/drawing/2014/main" id="{A9D6DB1B-E7C9-DA05-92F3-4D9E406D7210}"/>
              </a:ext>
            </a:extLst>
          </p:cNvPr>
          <p:cNvSpPr/>
          <p:nvPr/>
        </p:nvSpPr>
        <p:spPr>
          <a:xfrm>
            <a:off x="388620" y="1646270"/>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 grpId="0" animBg="1"/>
      <p:bldP spid="9"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cs typeface="Cambria" pitchFamily="34" charset="-120"/>
              </a:rPr>
              <a:t>Non-4th Amendment Cases</a:t>
            </a:r>
            <a:endParaRPr lang="en-US" sz="4400" dirty="0">
              <a:latin typeface="+mj-lt"/>
            </a:endParaRPr>
          </a:p>
        </p:txBody>
      </p:sp>
      <p:sp>
        <p:nvSpPr>
          <p:cNvPr id="4" name="Text 2"/>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Ineffective Assistance · Impairment · Entrapment · Double Jeopardy</a:t>
            </a:r>
            <a:endParaRPr lang="en-US" sz="1600"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7"/>
          <p:cNvSpPr/>
          <p:nvPr/>
        </p:nvSpPr>
        <p:spPr>
          <a:xfrm>
            <a:off x="4754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3" name="Shape 1"/>
          <p:cNvSpPr/>
          <p:nvPr/>
        </p:nvSpPr>
        <p:spPr>
          <a:xfrm>
            <a:off x="182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365760" y="185141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Alvarado</a:t>
            </a:r>
            <a:endParaRPr lang="en-US" sz="1300" dirty="0"/>
          </a:p>
        </p:txBody>
      </p:sp>
      <p:sp>
        <p:nvSpPr>
          <p:cNvPr id="5" name="Text 3"/>
          <p:cNvSpPr/>
          <p:nvPr/>
        </p:nvSpPr>
        <p:spPr>
          <a:xfrm>
            <a:off x="365760" y="215569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6" name="Shape 4"/>
          <p:cNvSpPr/>
          <p:nvPr/>
        </p:nvSpPr>
        <p:spPr>
          <a:xfrm>
            <a:off x="5029200" y="1735074"/>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7" name="Text 5"/>
          <p:cNvSpPr/>
          <p:nvPr/>
        </p:nvSpPr>
        <p:spPr>
          <a:xfrm>
            <a:off x="5029200" y="1735074"/>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8" name="Text 6"/>
          <p:cNvSpPr/>
          <p:nvPr/>
        </p:nvSpPr>
        <p:spPr>
          <a:xfrm>
            <a:off x="365760" y="2379327"/>
            <a:ext cx="3840480" cy="1257966"/>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Defendant received ineffective assistance of counsel — attorney failed to request an adverse inference jury instruction.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Trial court likely would have given the instruction, creating a reasonable probability of a more favorable result on the fleeing charge.</a:t>
            </a:r>
            <a:endParaRPr lang="en-US" sz="1200" dirty="0"/>
          </a:p>
        </p:txBody>
      </p:sp>
      <p:sp>
        <p:nvSpPr>
          <p:cNvPr id="13" name="Text 11"/>
          <p:cNvSpPr/>
          <p:nvPr/>
        </p:nvSpPr>
        <p:spPr>
          <a:xfrm>
            <a:off x="4937760" y="2430018"/>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PROCEDURAL</a:t>
            </a:r>
            <a:endParaRPr lang="en-US" sz="900" dirty="0"/>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Non-4th Amendment</a:t>
            </a:r>
            <a:endParaRPr lang="en-US" sz="4000" dirty="0"/>
          </a:p>
        </p:txBody>
      </p:sp>
      <p:sp>
        <p:nvSpPr>
          <p:cNvPr id="16" name="Shape 10"/>
          <p:cNvSpPr/>
          <p:nvPr/>
        </p:nvSpPr>
        <p:spPr>
          <a:xfrm>
            <a:off x="365760" y="1736938"/>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17" name="Text 11"/>
          <p:cNvSpPr/>
          <p:nvPr/>
        </p:nvSpPr>
        <p:spPr>
          <a:xfrm>
            <a:off x="365760" y="1736938"/>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8" name="Text 8"/>
          <p:cNvSpPr/>
          <p:nvPr/>
        </p:nvSpPr>
        <p:spPr>
          <a:xfrm>
            <a:off x="5029200" y="192218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Qayum</a:t>
            </a:r>
            <a:endParaRPr lang="en-US" sz="1300" dirty="0"/>
          </a:p>
        </p:txBody>
      </p:sp>
      <p:sp>
        <p:nvSpPr>
          <p:cNvPr id="19" name="Text 9"/>
          <p:cNvSpPr/>
          <p:nvPr/>
        </p:nvSpPr>
        <p:spPr>
          <a:xfrm>
            <a:off x="5029200" y="2232682"/>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20" name="Text 12"/>
          <p:cNvSpPr/>
          <p:nvPr/>
        </p:nvSpPr>
        <p:spPr>
          <a:xfrm>
            <a:off x="5029200" y="2423220"/>
            <a:ext cx="3840480" cy="1082765"/>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Entrapment did not apply as a matter of law — suspect had multiple opportunities to disengage from sexual conversation with a supposed minor.</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A reasonable jury could find suspect acted voluntarily, so the issue was properly left to the jury.</a:t>
            </a:r>
            <a:endParaRPr lang="en-US" sz="1200" dirty="0"/>
          </a:p>
        </p:txBody>
      </p:sp>
      <p:sp>
        <p:nvSpPr>
          <p:cNvPr id="21" name="Text 2"/>
          <p:cNvSpPr/>
          <p:nvPr/>
        </p:nvSpPr>
        <p:spPr>
          <a:xfrm>
            <a:off x="365760" y="3485085"/>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Abdelgader v. Utah DOT</a:t>
            </a:r>
            <a:endParaRPr lang="en-US" sz="1300" dirty="0"/>
          </a:p>
        </p:txBody>
      </p:sp>
      <p:sp>
        <p:nvSpPr>
          <p:cNvPr id="22" name="Text 3"/>
          <p:cNvSpPr/>
          <p:nvPr/>
        </p:nvSpPr>
        <p:spPr>
          <a:xfrm>
            <a:off x="365760" y="379851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23" name="Text 6"/>
          <p:cNvSpPr/>
          <p:nvPr/>
        </p:nvSpPr>
        <p:spPr>
          <a:xfrm>
            <a:off x="365760" y="4014195"/>
            <a:ext cx="3840480" cy="171734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Decisions on whether to include additional highway safety features are protected discretionary policy decisions.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Allowing lawsuits to focus on isolated steps in the policy process would undermine discretionary immunity.</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As long as highways meet basic safety standards, decisions about extra features (especially with limited funding) are insulated from judicial second-guessing.</a:t>
            </a:r>
            <a:endParaRPr lang="en-US" sz="1200" dirty="0"/>
          </a:p>
        </p:txBody>
      </p:sp>
      <p:sp>
        <p:nvSpPr>
          <p:cNvPr id="27" name="Text 8"/>
          <p:cNvSpPr/>
          <p:nvPr/>
        </p:nvSpPr>
        <p:spPr>
          <a:xfrm>
            <a:off x="4983479" y="365161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Montgomery</a:t>
            </a:r>
            <a:endParaRPr lang="en-US" sz="1300" dirty="0"/>
          </a:p>
        </p:txBody>
      </p:sp>
      <p:sp>
        <p:nvSpPr>
          <p:cNvPr id="28" name="Text 9"/>
          <p:cNvSpPr/>
          <p:nvPr/>
        </p:nvSpPr>
        <p:spPr>
          <a:xfrm>
            <a:off x="4984810" y="3956949"/>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9" name="Text 12"/>
          <p:cNvSpPr/>
          <p:nvPr/>
        </p:nvSpPr>
        <p:spPr>
          <a:xfrm>
            <a:off x="4986142" y="4173496"/>
            <a:ext cx="3840480" cy="1375024"/>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Breath test admissibility requires an initial mouth check before observation begins.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Continuous observation or video recording cannot substitute for that initial step.</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failed to perform a mouth check — breath test results were inadmissible.</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4" grpId="0" animBg="1"/>
      <p:bldP spid="5" grpId="0" animBg="1"/>
      <p:bldP spid="6" grpId="0" animBg="1"/>
      <p:bldP spid="7" grpId="0" animBg="1"/>
      <p:bldP spid="8" grpId="0" animBg="1"/>
      <p:bldP spid="13" grpId="0" animBg="1"/>
      <p:bldP spid="16" grpId="0" animBg="1"/>
      <p:bldP spid="17" grpId="0" animBg="1"/>
      <p:bldP spid="18" grpId="0" animBg="1"/>
      <p:bldP spid="19" grpId="0" animBg="1"/>
      <p:bldP spid="20" grpId="0" animBg="1"/>
      <p:bldP spid="21" grpId="0" animBg="1"/>
      <p:bldP spid="22" grpId="0" animBg="1"/>
      <p:bldP spid="23" grpId="0" animBg="1"/>
      <p:bldP spid="27" grpId="0" animBg="1"/>
      <p:bldP spid="28" grpId="0" animBg="1"/>
      <p:bldP spid="2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1">
            <a:extLst>
              <a:ext uri="{FF2B5EF4-FFF2-40B4-BE49-F238E27FC236}">
                <a16:creationId xmlns:a16="http://schemas.microsoft.com/office/drawing/2014/main" id="{4BA4FB69-7AD3-F11F-A07D-C195C23F3177}"/>
              </a:ext>
            </a:extLst>
          </p:cNvPr>
          <p:cNvSpPr/>
          <p:nvPr/>
        </p:nvSpPr>
        <p:spPr>
          <a:xfrm>
            <a:off x="138303" y="1543050"/>
            <a:ext cx="4256333"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3" name="Shape 1"/>
          <p:cNvSpPr/>
          <p:nvPr/>
        </p:nvSpPr>
        <p:spPr>
          <a:xfrm>
            <a:off x="4621619" y="1543050"/>
            <a:ext cx="4362582"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4937760" y="3546548"/>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Barrett v. United States</a:t>
            </a:r>
            <a:endParaRPr lang="en-US" sz="1300" dirty="0"/>
          </a:p>
        </p:txBody>
      </p:sp>
      <p:sp>
        <p:nvSpPr>
          <p:cNvPr id="5" name="Text 3"/>
          <p:cNvSpPr/>
          <p:nvPr/>
        </p:nvSpPr>
        <p:spPr>
          <a:xfrm>
            <a:off x="4937760" y="3862016"/>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SCOTUS</a:t>
            </a:r>
            <a:endParaRPr lang="en-US" sz="1000" dirty="0"/>
          </a:p>
        </p:txBody>
      </p:sp>
      <p:sp>
        <p:nvSpPr>
          <p:cNvPr id="6" name="Shape 4"/>
          <p:cNvSpPr/>
          <p:nvPr/>
        </p:nvSpPr>
        <p:spPr>
          <a:xfrm>
            <a:off x="4834270" y="1693927"/>
            <a:ext cx="3943970" cy="246887"/>
          </a:xfrm>
          <a:prstGeom prst="roundRect">
            <a:avLst>
              <a:gd name="adj" fmla="val 14815"/>
            </a:avLst>
          </a:prstGeom>
          <a:solidFill>
            <a:srgbClr val="2B4A8A"/>
          </a:solidFill>
          <a:ln w="12700">
            <a:solidFill>
              <a:srgbClr val="2B4A8A"/>
            </a:solidFill>
            <a:prstDash val="solid"/>
          </a:ln>
        </p:spPr>
        <p:txBody>
          <a:bodyPr/>
          <a:lstStyle/>
          <a:p>
            <a:endParaRPr lang="en-US"/>
          </a:p>
        </p:txBody>
      </p:sp>
      <p:sp>
        <p:nvSpPr>
          <p:cNvPr id="7" name="Text 5"/>
          <p:cNvSpPr/>
          <p:nvPr/>
        </p:nvSpPr>
        <p:spPr>
          <a:xfrm>
            <a:off x="4834269" y="1693927"/>
            <a:ext cx="3943970" cy="246887"/>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PROCEDURAL</a:t>
            </a:r>
            <a:endParaRPr lang="en-US" sz="900" dirty="0"/>
          </a:p>
        </p:txBody>
      </p:sp>
      <p:sp>
        <p:nvSpPr>
          <p:cNvPr id="8" name="Text 6"/>
          <p:cNvSpPr/>
          <p:nvPr/>
        </p:nvSpPr>
        <p:spPr>
          <a:xfrm>
            <a:off x="4918229" y="4088242"/>
            <a:ext cx="3840480" cy="115638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Congress did not authorize two convictions for a single act violating two subsections of the same statute.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Where both apply to the same conduct, only one conviction can be entered — the other subsection is an alternative sentencing pathway.</a:t>
            </a:r>
          </a:p>
        </p:txBody>
      </p:sp>
      <p:sp>
        <p:nvSpPr>
          <p:cNvPr id="15" name="Text 13"/>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Non-4th Amendment</a:t>
            </a:r>
            <a:endParaRPr lang="en-US" sz="4000" dirty="0"/>
          </a:p>
        </p:txBody>
      </p:sp>
      <p:sp>
        <p:nvSpPr>
          <p:cNvPr id="16" name="Text 8"/>
          <p:cNvSpPr/>
          <p:nvPr/>
        </p:nvSpPr>
        <p:spPr>
          <a:xfrm>
            <a:off x="4937760" y="1865287"/>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State v. Deuel</a:t>
            </a:r>
            <a:endParaRPr lang="en-US" sz="1300" dirty="0"/>
          </a:p>
        </p:txBody>
      </p:sp>
      <p:sp>
        <p:nvSpPr>
          <p:cNvPr id="17" name="Text 9"/>
          <p:cNvSpPr/>
          <p:nvPr/>
        </p:nvSpPr>
        <p:spPr>
          <a:xfrm>
            <a:off x="4937760" y="215332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Utah Court of Appeals</a:t>
            </a:r>
            <a:endParaRPr lang="en-US" sz="1000" dirty="0"/>
          </a:p>
        </p:txBody>
      </p:sp>
      <p:sp>
        <p:nvSpPr>
          <p:cNvPr id="19" name="Text 12"/>
          <p:cNvSpPr/>
          <p:nvPr/>
        </p:nvSpPr>
        <p:spPr>
          <a:xfrm>
            <a:off x="4918229" y="2379549"/>
            <a:ext cx="3840480" cy="1156383"/>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New trial ordered — jury likely misled by evidence of drug concentration.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Utah law does not establish a drug concentration level that proves impairment.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Improperly admitted evidence warranted a new trial.</a:t>
            </a:r>
            <a:endParaRPr lang="en-US" sz="1200" dirty="0"/>
          </a:p>
        </p:txBody>
      </p:sp>
      <p:sp>
        <p:nvSpPr>
          <p:cNvPr id="10" name="Text 2">
            <a:extLst>
              <a:ext uri="{FF2B5EF4-FFF2-40B4-BE49-F238E27FC236}">
                <a16:creationId xmlns:a16="http://schemas.microsoft.com/office/drawing/2014/main" id="{99206469-DDBC-BA32-4153-3F0F554EAB30}"/>
              </a:ext>
            </a:extLst>
          </p:cNvPr>
          <p:cNvSpPr/>
          <p:nvPr/>
        </p:nvSpPr>
        <p:spPr>
          <a:xfrm>
            <a:off x="365760" y="1841921"/>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Jarvis v. Liggett</a:t>
            </a:r>
            <a:endParaRPr lang="en-US" sz="1300" dirty="0"/>
          </a:p>
        </p:txBody>
      </p:sp>
      <p:sp>
        <p:nvSpPr>
          <p:cNvPr id="11" name="Text 3">
            <a:extLst>
              <a:ext uri="{FF2B5EF4-FFF2-40B4-BE49-F238E27FC236}">
                <a16:creationId xmlns:a16="http://schemas.microsoft.com/office/drawing/2014/main" id="{AC3260BE-C468-9A97-6BE6-C845F300A9FF}"/>
              </a:ext>
            </a:extLst>
          </p:cNvPr>
          <p:cNvSpPr/>
          <p:nvPr/>
        </p:nvSpPr>
        <p:spPr>
          <a:xfrm>
            <a:off x="365760" y="2146203"/>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a:t>
            </a:r>
            <a:r>
              <a:rPr lang="en-US" sz="1000" baseline="30000" dirty="0">
                <a:solidFill>
                  <a:srgbClr val="5B6A8A"/>
                </a:solidFill>
                <a:latin typeface="Calibri" pitchFamily="34" charset="0"/>
                <a:ea typeface="Calibri" pitchFamily="34" charset="-122"/>
                <a:cs typeface="Calibri" pitchFamily="34" charset="-120"/>
              </a:rPr>
              <a:t>th</a:t>
            </a:r>
            <a:r>
              <a:rPr lang="en-US" sz="1000" dirty="0">
                <a:solidFill>
                  <a:srgbClr val="5B6A8A"/>
                </a:solidFill>
                <a:latin typeface="Calibri" pitchFamily="34" charset="0"/>
                <a:ea typeface="Calibri" pitchFamily="34" charset="-122"/>
                <a:cs typeface="Calibri" pitchFamily="34" charset="-120"/>
              </a:rPr>
              <a:t> Circuit</a:t>
            </a:r>
            <a:endParaRPr lang="en-US" sz="1000" dirty="0"/>
          </a:p>
        </p:txBody>
      </p:sp>
      <p:sp>
        <p:nvSpPr>
          <p:cNvPr id="12" name="Text 6">
            <a:extLst>
              <a:ext uri="{FF2B5EF4-FFF2-40B4-BE49-F238E27FC236}">
                <a16:creationId xmlns:a16="http://schemas.microsoft.com/office/drawing/2014/main" id="{783D966E-89A2-5150-B60F-97FD1C634CBB}"/>
              </a:ext>
            </a:extLst>
          </p:cNvPr>
          <p:cNvSpPr/>
          <p:nvPr/>
        </p:nvSpPr>
        <p:spPr>
          <a:xfrm>
            <a:off x="365760" y="2369832"/>
            <a:ext cx="3840480" cy="1679636"/>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Pretrial detainee claimed violation of his 8</a:t>
            </a:r>
            <a:r>
              <a:rPr lang="en-US" sz="1200" baseline="30000" dirty="0">
                <a:solidFill>
                  <a:srgbClr val="1A1A2E"/>
                </a:solidFill>
                <a:latin typeface="Calibri" pitchFamily="34" charset="0"/>
                <a:ea typeface="Calibri" pitchFamily="34" charset="-122"/>
                <a:cs typeface="Calibri" pitchFamily="34" charset="-120"/>
              </a:rPr>
              <a:t>th</a:t>
            </a:r>
            <a:r>
              <a:rPr lang="en-US" sz="1200" dirty="0">
                <a:solidFill>
                  <a:srgbClr val="1A1A2E"/>
                </a:solidFill>
                <a:latin typeface="Calibri" pitchFamily="34" charset="0"/>
                <a:ea typeface="Calibri" pitchFamily="34" charset="-122"/>
                <a:cs typeface="Calibri" pitchFamily="34" charset="-120"/>
              </a:rPr>
              <a:t> &amp; 14</a:t>
            </a:r>
            <a:r>
              <a:rPr lang="en-US" sz="1200" baseline="30000" dirty="0">
                <a:solidFill>
                  <a:srgbClr val="1A1A2E"/>
                </a:solidFill>
                <a:latin typeface="Calibri" pitchFamily="34" charset="0"/>
                <a:ea typeface="Calibri" pitchFamily="34" charset="-122"/>
                <a:cs typeface="Calibri" pitchFamily="34" charset="-120"/>
              </a:rPr>
              <a:t>th</a:t>
            </a:r>
            <a:r>
              <a:rPr lang="en-US" sz="1200" dirty="0">
                <a:solidFill>
                  <a:srgbClr val="1A1A2E"/>
                </a:solidFill>
                <a:latin typeface="Calibri" pitchFamily="34" charset="0"/>
                <a:ea typeface="Calibri" pitchFamily="34" charset="-122"/>
                <a:cs typeface="Calibri" pitchFamily="34" charset="-120"/>
              </a:rPr>
              <a:t> amendment rights when he did not receive dental treatment (oral rinses and appointments)</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Court found no constitutional violation</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responded reasonably to the situation rather than consciously disregarding a serious medical risk. Responsibility to arrange follow-up care falls to other staff members. </a:t>
            </a:r>
            <a:endParaRPr lang="en-US" sz="1200" dirty="0"/>
          </a:p>
        </p:txBody>
      </p:sp>
      <p:sp>
        <p:nvSpPr>
          <p:cNvPr id="13" name="Shape 10">
            <a:extLst>
              <a:ext uri="{FF2B5EF4-FFF2-40B4-BE49-F238E27FC236}">
                <a16:creationId xmlns:a16="http://schemas.microsoft.com/office/drawing/2014/main" id="{D21BA5A1-8B22-3BC9-0E25-ACF1A743C62D}"/>
              </a:ext>
            </a:extLst>
          </p:cNvPr>
          <p:cNvSpPr/>
          <p:nvPr/>
        </p:nvSpPr>
        <p:spPr>
          <a:xfrm>
            <a:off x="365760" y="1699091"/>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14" name="Text 11">
            <a:extLst>
              <a:ext uri="{FF2B5EF4-FFF2-40B4-BE49-F238E27FC236}">
                <a16:creationId xmlns:a16="http://schemas.microsoft.com/office/drawing/2014/main" id="{45C47BDC-2966-A339-68AE-7CC56D33617A}"/>
              </a:ext>
            </a:extLst>
          </p:cNvPr>
          <p:cNvSpPr/>
          <p:nvPr/>
        </p:nvSpPr>
        <p:spPr>
          <a:xfrm>
            <a:off x="365760" y="1699091"/>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8" name="Text 2">
            <a:extLst>
              <a:ext uri="{FF2B5EF4-FFF2-40B4-BE49-F238E27FC236}">
                <a16:creationId xmlns:a16="http://schemas.microsoft.com/office/drawing/2014/main" id="{9E1E0F7E-F8DA-AFFD-FD85-9C06D47A5252}"/>
              </a:ext>
            </a:extLst>
          </p:cNvPr>
          <p:cNvSpPr/>
          <p:nvPr/>
        </p:nvSpPr>
        <p:spPr>
          <a:xfrm>
            <a:off x="365760" y="3872884"/>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United States v. Medina </a:t>
            </a:r>
            <a:endParaRPr lang="en-US" sz="1300" dirty="0"/>
          </a:p>
        </p:txBody>
      </p:sp>
      <p:sp>
        <p:nvSpPr>
          <p:cNvPr id="20" name="Text 3">
            <a:extLst>
              <a:ext uri="{FF2B5EF4-FFF2-40B4-BE49-F238E27FC236}">
                <a16:creationId xmlns:a16="http://schemas.microsoft.com/office/drawing/2014/main" id="{0D984B30-4CA7-6665-717A-782FBE1E525F}"/>
              </a:ext>
            </a:extLst>
          </p:cNvPr>
          <p:cNvSpPr/>
          <p:nvPr/>
        </p:nvSpPr>
        <p:spPr>
          <a:xfrm>
            <a:off x="365760" y="4177166"/>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a:t>
            </a:r>
            <a:r>
              <a:rPr lang="en-US" sz="1000" baseline="30000" dirty="0">
                <a:solidFill>
                  <a:srgbClr val="5B6A8A"/>
                </a:solidFill>
                <a:latin typeface="Calibri" pitchFamily="34" charset="0"/>
                <a:ea typeface="Calibri" pitchFamily="34" charset="-122"/>
                <a:cs typeface="Calibri" pitchFamily="34" charset="-120"/>
              </a:rPr>
              <a:t>th</a:t>
            </a:r>
            <a:r>
              <a:rPr lang="en-US" sz="1000" dirty="0">
                <a:solidFill>
                  <a:srgbClr val="5B6A8A"/>
                </a:solidFill>
                <a:latin typeface="Calibri" pitchFamily="34" charset="0"/>
                <a:ea typeface="Calibri" pitchFamily="34" charset="-122"/>
                <a:cs typeface="Calibri" pitchFamily="34" charset="-120"/>
              </a:rPr>
              <a:t> Circuit</a:t>
            </a:r>
            <a:endParaRPr lang="en-US" sz="1000" dirty="0"/>
          </a:p>
        </p:txBody>
      </p:sp>
      <p:sp>
        <p:nvSpPr>
          <p:cNvPr id="21" name="Text 6">
            <a:extLst>
              <a:ext uri="{FF2B5EF4-FFF2-40B4-BE49-F238E27FC236}">
                <a16:creationId xmlns:a16="http://schemas.microsoft.com/office/drawing/2014/main" id="{DEDF4777-5201-FAA0-7BC8-BFDFBB6245E6}"/>
              </a:ext>
            </a:extLst>
          </p:cNvPr>
          <p:cNvSpPr/>
          <p:nvPr/>
        </p:nvSpPr>
        <p:spPr>
          <a:xfrm>
            <a:off x="365760" y="4400795"/>
            <a:ext cx="3840480" cy="1679636"/>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Governmental wiretapping was valid because traditional methods were insufficient in collecting evidence</a:t>
            </a:r>
          </a:p>
          <a:p>
            <a:pPr marL="342900" indent="-342900">
              <a:spcAft>
                <a:spcPts val="600"/>
              </a:spcAft>
              <a:buSzPct val="100000"/>
              <a:buChar char="•"/>
            </a:pPr>
            <a:r>
              <a:rPr lang="en-US" sz="1200" dirty="0">
                <a:latin typeface="+mj-lt"/>
              </a:rPr>
              <a:t>Investigators are not required to exhaust every conceivable method before resorting to wiretaps- just need a practical, common-sense explanation of why further use of those methods would not be effective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4" grpId="0" animBg="1"/>
      <p:bldP spid="5" grpId="0" animBg="1"/>
      <p:bldP spid="6" grpId="0" animBg="1"/>
      <p:bldP spid="7" grpId="0" animBg="1"/>
      <p:bldP spid="8" grpId="0" animBg="1"/>
      <p:bldP spid="16" grpId="0" animBg="1"/>
      <p:bldP spid="17" grpId="0" animBg="1"/>
      <p:bldP spid="19" grpId="0" animBg="1"/>
      <p:bldP spid="10" grpId="0" animBg="1"/>
      <p:bldP spid="11" grpId="0" animBg="1"/>
      <p:bldP spid="12" grpId="0" animBg="1"/>
      <p:bldP spid="13" grpId="0" animBg="1"/>
      <p:bldP spid="14" grpId="0" animBg="1"/>
      <p:bldP spid="18" grpId="0" animBg="1"/>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1588770"/>
            <a:ext cx="7315200" cy="640080"/>
          </a:xfrm>
          <a:prstGeom prst="rect">
            <a:avLst/>
          </a:prstGeom>
          <a:noFill/>
          <a:ln/>
        </p:spPr>
        <p:txBody>
          <a:bodyPr wrap="square" lIns="0" tIns="0" rIns="0" bIns="0" rtlCol="0" anchor="ctr"/>
          <a:lstStyle/>
          <a:p>
            <a:r>
              <a:rPr lang="en-US" sz="3400" b="1" dirty="0">
                <a:solidFill>
                  <a:srgbClr val="FFFFFF"/>
                </a:solidFill>
                <a:latin typeface="+mj-lt"/>
                <a:ea typeface="Cambria" pitchFamily="34" charset="-122"/>
                <a:cs typeface="Cambria" pitchFamily="34" charset="-120"/>
              </a:rPr>
              <a:t>Key Takeaways</a:t>
            </a:r>
            <a:endParaRPr lang="en-US" sz="3400" dirty="0">
              <a:latin typeface="+mj-lt"/>
            </a:endParaRPr>
          </a:p>
        </p:txBody>
      </p:sp>
      <p:sp>
        <p:nvSpPr>
          <p:cNvPr id="4" name="Text 2"/>
          <p:cNvSpPr/>
          <p:nvPr/>
        </p:nvSpPr>
        <p:spPr>
          <a:xfrm>
            <a:off x="365760" y="2366010"/>
            <a:ext cx="8412480" cy="3200400"/>
          </a:xfrm>
          <a:prstGeom prst="rect">
            <a:avLst/>
          </a:prstGeom>
          <a:noFill/>
          <a:ln/>
        </p:spPr>
        <p:txBody>
          <a:bodyPr wrap="square" lIns="0" tIns="0" rIns="0" bIns="0" rtlCol="0" anchor="t"/>
          <a:lstStyle/>
          <a:p>
            <a:pPr marL="342900" indent="-342900">
              <a:spcAft>
                <a:spcPts val="1000"/>
              </a:spcAft>
              <a:buSzPct val="100000"/>
              <a:buChar char="•"/>
            </a:pPr>
            <a:r>
              <a:rPr lang="en-US" dirty="0">
                <a:solidFill>
                  <a:srgbClr val="FFFFFF"/>
                </a:solidFill>
                <a:latin typeface="Calibri" pitchFamily="34" charset="0"/>
                <a:ea typeface="Calibri" pitchFamily="34" charset="-122"/>
                <a:cs typeface="Calibri" pitchFamily="34" charset="-120"/>
              </a:rPr>
              <a:t>Totality of circumstances governs nearly every Fourth Amendment analysis — no single factor controls.</a:t>
            </a:r>
            <a:endParaRPr lang="en-US" dirty="0"/>
          </a:p>
          <a:p>
            <a:pPr marL="342900" indent="-342900">
              <a:spcAft>
                <a:spcPts val="1000"/>
              </a:spcAft>
              <a:buSzPct val="100000"/>
              <a:buChar char="•"/>
            </a:pPr>
            <a:r>
              <a:rPr lang="en-US" dirty="0">
                <a:solidFill>
                  <a:srgbClr val="FFFFFF"/>
                </a:solidFill>
                <a:latin typeface="Calibri" pitchFamily="34" charset="0"/>
                <a:ea typeface="Calibri" pitchFamily="34" charset="-122"/>
                <a:cs typeface="Calibri" pitchFamily="34" charset="-120"/>
              </a:rPr>
              <a:t>Qualified immunity remains strong but requires clearly established law at a specific, not abstract, level.</a:t>
            </a:r>
            <a:endParaRPr lang="en-US" dirty="0"/>
          </a:p>
          <a:p>
            <a:pPr marL="342900" indent="-342900">
              <a:spcAft>
                <a:spcPts val="1000"/>
              </a:spcAft>
              <a:buSzPct val="100000"/>
              <a:buChar char="•"/>
            </a:pPr>
            <a:r>
              <a:rPr lang="en-US" dirty="0">
                <a:solidFill>
                  <a:srgbClr val="FFFFFF"/>
                </a:solidFill>
                <a:latin typeface="Calibri" pitchFamily="34" charset="0"/>
                <a:ea typeface="Calibri" pitchFamily="34" charset="-122"/>
                <a:cs typeface="Calibri" pitchFamily="34" charset="-120"/>
              </a:rPr>
              <a:t>Officers must have individualized justification for each person they search or detain.</a:t>
            </a:r>
            <a:endParaRPr lang="en-US" dirty="0"/>
          </a:p>
          <a:p>
            <a:pPr marL="342900" indent="-342900">
              <a:spcAft>
                <a:spcPts val="1000"/>
              </a:spcAft>
              <a:buSzPct val="100000"/>
              <a:buChar char="•"/>
            </a:pPr>
            <a:r>
              <a:rPr lang="en-US" dirty="0">
                <a:solidFill>
                  <a:srgbClr val="FFFFFF"/>
                </a:solidFill>
                <a:latin typeface="Calibri" pitchFamily="34" charset="0"/>
                <a:ea typeface="Calibri" pitchFamily="34" charset="-122"/>
                <a:cs typeface="Calibri" pitchFamily="34" charset="-120"/>
              </a:rPr>
              <a:t>Good-faith reliance on a warrant generally protects officers even when the warrant is later found defective.</a:t>
            </a:r>
          </a:p>
          <a:p>
            <a:pPr marL="342900" indent="-342900">
              <a:spcAft>
                <a:spcPts val="1000"/>
              </a:spcAft>
              <a:buSzPct val="100000"/>
              <a:buChar char="•"/>
            </a:pPr>
            <a:r>
              <a:rPr lang="en-US" dirty="0">
                <a:solidFill>
                  <a:srgbClr val="FFFFFF"/>
                </a:solidFill>
                <a:latin typeface="Calibri" pitchFamily="34" charset="0"/>
                <a:ea typeface="Calibri" pitchFamily="34" charset="-122"/>
                <a:cs typeface="Calibri" pitchFamily="34" charset="-120"/>
              </a:rPr>
              <a:t>Objective reasonableness can be established to justify officer’s actions.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7E0C0-EB3A-5704-2AD8-9DB3FF3EFE5A}"/>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37E555B8-F50F-7FA2-D049-DF175B0FF3BB}"/>
              </a:ext>
            </a:extLst>
          </p:cNvPr>
          <p:cNvSpPr/>
          <p:nvPr/>
        </p:nvSpPr>
        <p:spPr>
          <a:xfrm>
            <a:off x="182880" y="1543050"/>
            <a:ext cx="8801322" cy="501015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5" name="Text 13">
            <a:extLst>
              <a:ext uri="{FF2B5EF4-FFF2-40B4-BE49-F238E27FC236}">
                <a16:creationId xmlns:a16="http://schemas.microsoft.com/office/drawing/2014/main" id="{2A818E1D-51E7-0911-A6FB-147CBF82CA08}"/>
              </a:ext>
            </a:extLst>
          </p:cNvPr>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Case Citations</a:t>
            </a:r>
            <a:endParaRPr lang="en-US" sz="4000" dirty="0"/>
          </a:p>
        </p:txBody>
      </p:sp>
      <p:sp>
        <p:nvSpPr>
          <p:cNvPr id="9" name="Text 2">
            <a:extLst>
              <a:ext uri="{FF2B5EF4-FFF2-40B4-BE49-F238E27FC236}">
                <a16:creationId xmlns:a16="http://schemas.microsoft.com/office/drawing/2014/main" id="{66085FC7-AC7B-DCB5-A92D-43A936A26D64}"/>
              </a:ext>
            </a:extLst>
          </p:cNvPr>
          <p:cNvSpPr/>
          <p:nvPr/>
        </p:nvSpPr>
        <p:spPr>
          <a:xfrm>
            <a:off x="365761" y="1426845"/>
            <a:ext cx="1363803"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Excessive Force</a:t>
            </a:r>
            <a:endParaRPr lang="en-US" sz="1300" dirty="0"/>
          </a:p>
        </p:txBody>
      </p:sp>
      <p:sp>
        <p:nvSpPr>
          <p:cNvPr id="10" name="Text 6">
            <a:extLst>
              <a:ext uri="{FF2B5EF4-FFF2-40B4-BE49-F238E27FC236}">
                <a16:creationId xmlns:a16="http://schemas.microsoft.com/office/drawing/2014/main" id="{D1783690-0CD0-8ED5-C46E-E081D832122F}"/>
              </a:ext>
            </a:extLst>
          </p:cNvPr>
          <p:cNvSpPr/>
          <p:nvPr/>
        </p:nvSpPr>
        <p:spPr>
          <a:xfrm>
            <a:off x="356345" y="1883230"/>
            <a:ext cx="4063255" cy="5050970"/>
          </a:xfrm>
          <a:prstGeom prst="rect">
            <a:avLst/>
          </a:prstGeom>
          <a:noFill/>
          <a:ln/>
        </p:spPr>
        <p:txBody>
          <a:bodyPr wrap="square" lIns="0" tIns="0" rIns="0" bIns="0" rtlCol="0" anchor="t"/>
          <a:lstStyle/>
          <a:p>
            <a:pPr marL="171450" indent="-171450">
              <a:spcAft>
                <a:spcPts val="200"/>
              </a:spcAft>
              <a:buSzPct val="100000"/>
              <a:buFont typeface="Arial" panose="020B0604020202020204" pitchFamily="34" charset="0"/>
              <a:buChar char="•"/>
            </a:pPr>
            <a:r>
              <a:rPr lang="en-US" sz="1100" i="1" dirty="0"/>
              <a:t>Epps v. Christian</a:t>
            </a:r>
            <a:r>
              <a:rPr lang="en-US" sz="1100" dirty="0"/>
              <a:t>, 173 F.4th 1236 (10th Cir. 2026)</a:t>
            </a:r>
          </a:p>
          <a:p>
            <a:pPr marL="171450" indent="-171450">
              <a:spcAft>
                <a:spcPts val="200"/>
              </a:spcAft>
              <a:buSzPct val="100000"/>
              <a:buFont typeface="Arial" panose="020B0604020202020204" pitchFamily="34" charset="0"/>
              <a:buChar char="•"/>
            </a:pPr>
            <a:r>
              <a:rPr lang="en-US" sz="1100" i="1" dirty="0"/>
              <a:t>Barker v. City of Weatherford ex rel. Weatherford Police </a:t>
            </a:r>
            <a:r>
              <a:rPr lang="en-US" sz="1100" i="1" dirty="0" err="1"/>
              <a:t>Dep't</a:t>
            </a:r>
            <a:r>
              <a:rPr lang="en-US" sz="1100" dirty="0"/>
              <a:t>, No. 25-6069, 2026 WL 905304 (10th Cir. Apr. 2, 2026),</a:t>
            </a:r>
            <a:r>
              <a:rPr lang="en-US" sz="1100" i="1" dirty="0"/>
              <a:t> pet. for cert. filed</a:t>
            </a:r>
            <a:r>
              <a:rPr lang="en-US" sz="1100" dirty="0"/>
              <a:t> July 2, 2026</a:t>
            </a:r>
            <a:endParaRPr lang="en-US" sz="1100" i="1" dirty="0"/>
          </a:p>
          <a:p>
            <a:pPr marL="171450" indent="-171450">
              <a:spcAft>
                <a:spcPts val="200"/>
              </a:spcAft>
              <a:buSzPct val="100000"/>
              <a:buFont typeface="Arial" panose="020B0604020202020204" pitchFamily="34" charset="0"/>
              <a:buChar char="•"/>
            </a:pPr>
            <a:r>
              <a:rPr lang="en-US" sz="1100" i="1" dirty="0"/>
              <a:t>Bruner v. Cassidy</a:t>
            </a:r>
            <a:r>
              <a:rPr lang="en-US" sz="1100" dirty="0"/>
              <a:t>, 163 F.4th 1315 (10th Cir. 2026)</a:t>
            </a:r>
          </a:p>
          <a:p>
            <a:pPr marL="171450" indent="-171450">
              <a:spcAft>
                <a:spcPts val="200"/>
              </a:spcAft>
              <a:buSzPct val="100000"/>
              <a:buFont typeface="Arial" panose="020B0604020202020204" pitchFamily="34" charset="0"/>
              <a:buChar char="•"/>
            </a:pPr>
            <a:r>
              <a:rPr lang="en-US" sz="1100" i="1" dirty="0"/>
              <a:t>Manning v. City of Tulsa</a:t>
            </a:r>
            <a:r>
              <a:rPr lang="en-US" sz="1100" dirty="0"/>
              <a:t>, 170 F.4th 1287 (10th Cir. 2026)</a:t>
            </a:r>
          </a:p>
          <a:p>
            <a:pPr marL="171450" indent="-171450">
              <a:spcAft>
                <a:spcPts val="200"/>
              </a:spcAft>
              <a:buSzPct val="100000"/>
              <a:buFont typeface="Arial" panose="020B0604020202020204" pitchFamily="34" charset="0"/>
              <a:buChar char="•"/>
            </a:pPr>
            <a:r>
              <a:rPr lang="en-US" sz="1100" i="1" dirty="0"/>
              <a:t>Packard v. City &amp; </a:t>
            </a:r>
            <a:r>
              <a:rPr lang="en-US" sz="1100" i="1" dirty="0" err="1"/>
              <a:t>Cnty</a:t>
            </a:r>
            <a:r>
              <a:rPr lang="en-US" sz="1100" i="1" dirty="0"/>
              <a:t>. of Denver</a:t>
            </a:r>
            <a:r>
              <a:rPr lang="en-US" sz="1100" dirty="0"/>
              <a:t>, 173 F.4th 1247 (10th Cir. 2026)</a:t>
            </a:r>
          </a:p>
          <a:p>
            <a:pPr marL="171450" indent="-171450">
              <a:spcAft>
                <a:spcPts val="200"/>
              </a:spcAft>
              <a:buSzPct val="100000"/>
              <a:buFont typeface="Arial" panose="020B0604020202020204" pitchFamily="34" charset="0"/>
              <a:buChar char="•"/>
            </a:pPr>
            <a:r>
              <a:rPr lang="en-US" sz="1100" i="1" dirty="0"/>
              <a:t>Root v. Comstock</a:t>
            </a:r>
            <a:r>
              <a:rPr lang="en-US" sz="1100" dirty="0"/>
              <a:t>, No. 25-1123, 2026 WL 100785 (10th Cir. Jan. 14, 2026)</a:t>
            </a:r>
          </a:p>
          <a:p>
            <a:pPr marL="171450" indent="-171450">
              <a:spcAft>
                <a:spcPts val="200"/>
              </a:spcAft>
              <a:buSzPct val="100000"/>
              <a:buFont typeface="Arial" panose="020B0604020202020204" pitchFamily="34" charset="0"/>
              <a:buChar char="•"/>
            </a:pPr>
            <a:r>
              <a:rPr lang="it-IT" sz="1100" i="1" dirty="0"/>
              <a:t>Zorn v. Linton</a:t>
            </a:r>
            <a:r>
              <a:rPr lang="it-IT" sz="1100" dirty="0"/>
              <a:t>, 146 S. Ct. 926, 224 L. Ed. 2d 400 (2026)</a:t>
            </a:r>
          </a:p>
          <a:p>
            <a:pPr marL="171450" indent="-171450">
              <a:spcAft>
                <a:spcPts val="200"/>
              </a:spcAft>
              <a:buSzPct val="100000"/>
              <a:buFont typeface="Arial" panose="020B0604020202020204" pitchFamily="34" charset="0"/>
              <a:buChar char="•"/>
            </a:pPr>
            <a:r>
              <a:rPr lang="it-IT" sz="1100" i="1" dirty="0"/>
              <a:t>Estate of Kevin Dizmang, Plaintiff - Appellant, v. Sean Reed</a:t>
            </a:r>
            <a:r>
              <a:rPr lang="it-IT" sz="1100" dirty="0"/>
              <a:t>, No. 25-1118, 2026 WL 1948098 (10th Cir. July 6, 2026)</a:t>
            </a:r>
          </a:p>
          <a:p>
            <a:pPr marL="171450" indent="-171450">
              <a:spcAft>
                <a:spcPts val="200"/>
              </a:spcAft>
              <a:buSzPct val="100000"/>
              <a:buFont typeface="Arial" panose="020B0604020202020204" pitchFamily="34" charset="0"/>
              <a:buChar char="•"/>
            </a:pPr>
            <a:r>
              <a:rPr lang="en-US" sz="1100" i="1" dirty="0"/>
              <a:t>Lakey v. Bryant</a:t>
            </a:r>
            <a:r>
              <a:rPr lang="en-US" sz="1100" dirty="0"/>
              <a:t>, No. 25-7068, 2026 WL 1954565 (10th Cir. July 7, 2026)</a:t>
            </a:r>
            <a:endParaRPr lang="it-IT" sz="1100" dirty="0"/>
          </a:p>
          <a:p>
            <a:pPr>
              <a:spcAft>
                <a:spcPts val="200"/>
              </a:spcAft>
              <a:buSzPct val="100000"/>
            </a:pPr>
            <a:endParaRPr lang="it-IT" sz="1100" dirty="0"/>
          </a:p>
          <a:p>
            <a:pPr marL="171450" indent="-171450">
              <a:spcAft>
                <a:spcPts val="600"/>
              </a:spcAft>
              <a:buSzPct val="100000"/>
              <a:buFont typeface="Arial" panose="020B0604020202020204" pitchFamily="34" charset="0"/>
              <a:buChar char="•"/>
            </a:pPr>
            <a:r>
              <a:rPr lang="en-US" sz="1100" i="1" dirty="0"/>
              <a:t>Jarvis v. </a:t>
            </a:r>
            <a:r>
              <a:rPr lang="en-US" sz="1100" i="1" dirty="0" err="1"/>
              <a:t>Cnty</a:t>
            </a:r>
            <a:r>
              <a:rPr lang="en-US" sz="1100" i="1" dirty="0"/>
              <a:t>. of Teton Wyo.</a:t>
            </a:r>
            <a:r>
              <a:rPr lang="en-US" sz="1100" dirty="0"/>
              <a:t>, No. 25-8034, 2026 WL 1122106 (10th Cir. Apr. 24, 2026)</a:t>
            </a:r>
          </a:p>
          <a:p>
            <a:pPr>
              <a:spcAft>
                <a:spcPts val="600"/>
              </a:spcAft>
              <a:buSzPct val="100000"/>
            </a:pPr>
            <a:endParaRPr lang="en-US" sz="1100" dirty="0"/>
          </a:p>
          <a:p>
            <a:pPr>
              <a:spcAft>
                <a:spcPts val="600"/>
              </a:spcAft>
              <a:buSzPct val="100000"/>
            </a:pPr>
            <a:endParaRPr lang="en-US" sz="1100" dirty="0"/>
          </a:p>
          <a:p>
            <a:pPr>
              <a:spcAft>
                <a:spcPts val="600"/>
              </a:spcAft>
              <a:buSzPct val="100000"/>
            </a:pPr>
            <a:endParaRPr lang="en-US" sz="1100" dirty="0"/>
          </a:p>
          <a:p>
            <a:pPr>
              <a:spcAft>
                <a:spcPts val="600"/>
              </a:spcAft>
              <a:buSzPct val="100000"/>
            </a:pPr>
            <a:endParaRPr lang="en-US" sz="1100" dirty="0"/>
          </a:p>
          <a:p>
            <a:pPr>
              <a:spcAft>
                <a:spcPts val="600"/>
              </a:spcAft>
              <a:buSzPct val="100000"/>
            </a:pPr>
            <a:endParaRPr lang="en-US" sz="1100" dirty="0"/>
          </a:p>
          <a:p>
            <a:pPr>
              <a:spcAft>
                <a:spcPts val="600"/>
              </a:spcAft>
              <a:buSzPct val="100000"/>
            </a:pPr>
            <a:endParaRPr lang="en-US" sz="1100" dirty="0"/>
          </a:p>
        </p:txBody>
      </p:sp>
      <p:sp>
        <p:nvSpPr>
          <p:cNvPr id="11" name="Text 2">
            <a:extLst>
              <a:ext uri="{FF2B5EF4-FFF2-40B4-BE49-F238E27FC236}">
                <a16:creationId xmlns:a16="http://schemas.microsoft.com/office/drawing/2014/main" id="{073751BB-2DB4-9ADF-7E71-07C24948B44A}"/>
              </a:ext>
            </a:extLst>
          </p:cNvPr>
          <p:cNvSpPr/>
          <p:nvPr/>
        </p:nvSpPr>
        <p:spPr>
          <a:xfrm>
            <a:off x="387150" y="4983480"/>
            <a:ext cx="1363803"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Excessive Bail</a:t>
            </a:r>
            <a:endParaRPr lang="en-US" sz="1300" dirty="0"/>
          </a:p>
        </p:txBody>
      </p:sp>
      <p:sp>
        <p:nvSpPr>
          <p:cNvPr id="12" name="Text 2">
            <a:extLst>
              <a:ext uri="{FF2B5EF4-FFF2-40B4-BE49-F238E27FC236}">
                <a16:creationId xmlns:a16="http://schemas.microsoft.com/office/drawing/2014/main" id="{3973C187-D9AF-3375-6DC1-A769B7E24D01}"/>
              </a:ext>
            </a:extLst>
          </p:cNvPr>
          <p:cNvSpPr/>
          <p:nvPr/>
        </p:nvSpPr>
        <p:spPr>
          <a:xfrm>
            <a:off x="365760" y="5638800"/>
            <a:ext cx="1796194"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Malicious Prosecution</a:t>
            </a:r>
            <a:endParaRPr lang="en-US" sz="1300" dirty="0"/>
          </a:p>
        </p:txBody>
      </p:sp>
      <p:sp>
        <p:nvSpPr>
          <p:cNvPr id="13" name="Text 6">
            <a:extLst>
              <a:ext uri="{FF2B5EF4-FFF2-40B4-BE49-F238E27FC236}">
                <a16:creationId xmlns:a16="http://schemas.microsoft.com/office/drawing/2014/main" id="{A03C8E3C-29E0-54C6-0F6F-C2E09E944FA7}"/>
              </a:ext>
            </a:extLst>
          </p:cNvPr>
          <p:cNvSpPr/>
          <p:nvPr/>
        </p:nvSpPr>
        <p:spPr>
          <a:xfrm>
            <a:off x="4611894" y="1788790"/>
            <a:ext cx="4265406" cy="3960500"/>
          </a:xfrm>
          <a:prstGeom prst="rect">
            <a:avLst/>
          </a:prstGeom>
          <a:noFill/>
          <a:ln/>
        </p:spPr>
        <p:txBody>
          <a:bodyPr wrap="square" lIns="0" tIns="0" rIns="0" bIns="0" rtlCol="0" anchor="t"/>
          <a:lstStyle/>
          <a:p>
            <a:pPr marL="171450" indent="-171450">
              <a:spcAft>
                <a:spcPts val="200"/>
              </a:spcAft>
              <a:buSzPct val="100000"/>
              <a:buFont typeface="Arial" panose="020B0604020202020204" pitchFamily="34" charset="0"/>
              <a:buChar char="•"/>
            </a:pPr>
            <a:r>
              <a:rPr lang="en-US" sz="1200" i="1" dirty="0"/>
              <a:t>Armendariz v. City of Colorado Springs</a:t>
            </a:r>
            <a:r>
              <a:rPr lang="en-US" sz="1200" dirty="0"/>
              <a:t>, 169 F.4th 1036 (10th Cir. 2026)</a:t>
            </a:r>
          </a:p>
          <a:p>
            <a:pPr marL="171450" indent="-171450">
              <a:spcAft>
                <a:spcPts val="200"/>
              </a:spcAft>
              <a:buSzPct val="100000"/>
              <a:buFont typeface="Arial" panose="020B0604020202020204" pitchFamily="34" charset="0"/>
              <a:buChar char="•"/>
            </a:pPr>
            <a:r>
              <a:rPr lang="en-US" sz="1200" i="1" dirty="0"/>
              <a:t>D.C. v. R.W., </a:t>
            </a:r>
            <a:r>
              <a:rPr lang="en-US" sz="1200" dirty="0"/>
              <a:t>146 S. Ct. 1069 (2026)</a:t>
            </a:r>
          </a:p>
          <a:p>
            <a:pPr marL="171450" indent="-171450">
              <a:spcAft>
                <a:spcPts val="200"/>
              </a:spcAft>
              <a:buSzPct val="100000"/>
              <a:buFont typeface="Arial" panose="020B0604020202020204" pitchFamily="34" charset="0"/>
              <a:buChar char="•"/>
            </a:pPr>
            <a:r>
              <a:rPr lang="en-US" sz="1200" i="1" dirty="0"/>
              <a:t>Montgomery v. Cruz</a:t>
            </a:r>
            <a:r>
              <a:rPr lang="en-US" sz="1200" dirty="0"/>
              <a:t>, 162 F.4th 1285 (10th Cir. 2026)</a:t>
            </a:r>
          </a:p>
          <a:p>
            <a:pPr marL="171450" indent="-171450">
              <a:spcAft>
                <a:spcPts val="200"/>
              </a:spcAft>
              <a:buSzPct val="100000"/>
              <a:buFont typeface="Arial" panose="020B0604020202020204" pitchFamily="34" charset="0"/>
              <a:buChar char="•"/>
            </a:pPr>
            <a:r>
              <a:rPr lang="nb-NO" sz="1200" i="1" dirty="0"/>
              <a:t>State v. Anderson</a:t>
            </a:r>
            <a:r>
              <a:rPr lang="nb-NO" sz="1200" dirty="0"/>
              <a:t>, 2020 UT App 135, 475 P.3d 967</a:t>
            </a:r>
          </a:p>
          <a:p>
            <a:pPr marL="171450" indent="-171450">
              <a:spcAft>
                <a:spcPts val="200"/>
              </a:spcAft>
              <a:buSzPct val="100000"/>
              <a:buFont typeface="Arial" panose="020B0604020202020204" pitchFamily="34" charset="0"/>
              <a:buChar char="•"/>
            </a:pPr>
            <a:r>
              <a:rPr lang="nb-NO" sz="1200" i="1" dirty="0"/>
              <a:t>State v. Leatham</a:t>
            </a:r>
            <a:r>
              <a:rPr lang="nb-NO" sz="1200" dirty="0"/>
              <a:t>, 2025 UT App 194, 584 P.3d 336</a:t>
            </a:r>
          </a:p>
          <a:p>
            <a:pPr marL="171450" indent="-171450">
              <a:spcAft>
                <a:spcPts val="200"/>
              </a:spcAft>
              <a:buSzPct val="100000"/>
              <a:buFont typeface="Arial" panose="020B0604020202020204" pitchFamily="34" charset="0"/>
              <a:buChar char="•"/>
            </a:pPr>
            <a:r>
              <a:rPr lang="nb-NO" sz="1200" i="1" dirty="0"/>
              <a:t>State v. Tran</a:t>
            </a:r>
            <a:r>
              <a:rPr lang="nb-NO" sz="1200" dirty="0"/>
              <a:t>, 2024 UT 7, 545 P.3d 248</a:t>
            </a:r>
          </a:p>
          <a:p>
            <a:pPr marL="171450" indent="-171450">
              <a:spcAft>
                <a:spcPts val="200"/>
              </a:spcAft>
              <a:buSzPct val="100000"/>
              <a:buFont typeface="Arial" panose="020B0604020202020204" pitchFamily="34" charset="0"/>
              <a:buChar char="•"/>
            </a:pPr>
            <a:r>
              <a:rPr lang="en-US" sz="1200" i="1" dirty="0"/>
              <a:t>United States v. Chafin</a:t>
            </a:r>
            <a:r>
              <a:rPr lang="en-US" sz="1200" dirty="0"/>
              <a:t>,</a:t>
            </a:r>
            <a:r>
              <a:rPr lang="en-US" sz="1200" i="1" dirty="0"/>
              <a:t> </a:t>
            </a:r>
            <a:r>
              <a:rPr lang="en-US" sz="1200" dirty="0"/>
              <a:t>No. 24-5079, 2026 WL 90830 (10th Cir. Jan. 13, 2026)</a:t>
            </a:r>
            <a:endParaRPr lang="nb-NO" sz="1200" dirty="0"/>
          </a:p>
          <a:p>
            <a:pPr marL="171450" indent="-171450">
              <a:spcAft>
                <a:spcPts val="200"/>
              </a:spcAft>
              <a:buSzPct val="100000"/>
              <a:buFont typeface="Arial" panose="020B0604020202020204" pitchFamily="34" charset="0"/>
              <a:buChar char="•"/>
            </a:pPr>
            <a:r>
              <a:rPr lang="en-US" sz="1200" i="1" dirty="0"/>
              <a:t>United States v. Coronado</a:t>
            </a:r>
            <a:r>
              <a:rPr lang="en-US" sz="1200" dirty="0"/>
              <a:t>, No. 24-2177, 2026 WL 948569 (10th Cir. Apr. 8, 2026)</a:t>
            </a:r>
            <a:endParaRPr lang="nb-NO" sz="1200" dirty="0"/>
          </a:p>
          <a:p>
            <a:pPr marL="171450" indent="-171450">
              <a:spcAft>
                <a:spcPts val="200"/>
              </a:spcAft>
              <a:buSzPct val="100000"/>
              <a:buFont typeface="Arial" panose="020B0604020202020204" pitchFamily="34" charset="0"/>
              <a:buChar char="•"/>
            </a:pPr>
            <a:r>
              <a:rPr lang="en-US" sz="1200" i="1" dirty="0"/>
              <a:t>United States v. Huerta</a:t>
            </a:r>
            <a:r>
              <a:rPr lang="en-US" sz="1200" dirty="0"/>
              <a:t>, 166 F.4th 866 (10th Cir. 2025)</a:t>
            </a:r>
          </a:p>
          <a:p>
            <a:pPr marL="171450" indent="-171450">
              <a:spcAft>
                <a:spcPts val="200"/>
              </a:spcAft>
              <a:buSzPct val="100000"/>
              <a:buFont typeface="Arial" panose="020B0604020202020204" pitchFamily="34" charset="0"/>
              <a:buChar char="•"/>
            </a:pPr>
            <a:r>
              <a:rPr lang="en-US" sz="1200" i="1" dirty="0"/>
              <a:t>United States v. Jackson</a:t>
            </a:r>
            <a:r>
              <a:rPr lang="en-US" sz="1200" dirty="0"/>
              <a:t>, No. 24-1341, 2026 WL 1031098 (10th Cir. Apr. 16, 2026)</a:t>
            </a:r>
          </a:p>
          <a:p>
            <a:pPr marL="171450" indent="-171450">
              <a:spcAft>
                <a:spcPts val="200"/>
              </a:spcAft>
              <a:buSzPct val="100000"/>
              <a:buFont typeface="Arial" panose="020B0604020202020204" pitchFamily="34" charset="0"/>
              <a:buChar char="•"/>
            </a:pPr>
            <a:r>
              <a:rPr lang="en-US" sz="1200" i="1" dirty="0"/>
              <a:t>United States v. Labs</a:t>
            </a:r>
            <a:r>
              <a:rPr lang="en-US" sz="1200" dirty="0"/>
              <a:t>, No. 25-1094, 2026 WL 555549 (10th Cir. Feb. 27, 2026)</a:t>
            </a:r>
          </a:p>
          <a:p>
            <a:pPr marL="171450" indent="-171450">
              <a:spcAft>
                <a:spcPts val="200"/>
              </a:spcAft>
              <a:buSzPct val="100000"/>
              <a:buFont typeface="Arial" panose="020B0604020202020204" pitchFamily="34" charset="0"/>
              <a:buChar char="•"/>
            </a:pPr>
            <a:r>
              <a:rPr lang="en-US" sz="1200" i="1" dirty="0"/>
              <a:t>United States v. Jackson</a:t>
            </a:r>
            <a:r>
              <a:rPr lang="en-US" sz="1200" dirty="0"/>
              <a:t>, No. 25-5037, 2026 WL 913721 (10th Cir. Apr. 3, 2026)</a:t>
            </a:r>
          </a:p>
          <a:p>
            <a:pPr marL="171450" indent="-171450">
              <a:spcAft>
                <a:spcPts val="200"/>
              </a:spcAft>
              <a:buSzPct val="100000"/>
              <a:buFont typeface="Arial" panose="020B0604020202020204" pitchFamily="34" charset="0"/>
              <a:buChar char="•"/>
            </a:pPr>
            <a:r>
              <a:rPr lang="en-US" sz="1200" i="1" dirty="0"/>
              <a:t>United States v. Jackson</a:t>
            </a:r>
            <a:r>
              <a:rPr lang="en-US" sz="1200" dirty="0"/>
              <a:t>, No. 24-1505, 2026 WL 936810 (10th Cir. Apr. 7, 2026)</a:t>
            </a:r>
          </a:p>
          <a:p>
            <a:pPr>
              <a:spcAft>
                <a:spcPts val="600"/>
              </a:spcAft>
              <a:buSzPct val="100000"/>
            </a:pPr>
            <a:endParaRPr lang="en-US" sz="1200" dirty="0"/>
          </a:p>
          <a:p>
            <a:pPr>
              <a:spcAft>
                <a:spcPts val="600"/>
              </a:spcAft>
              <a:buSzPct val="100000"/>
            </a:pPr>
            <a:endParaRPr lang="en-US" sz="1200" dirty="0"/>
          </a:p>
          <a:p>
            <a:pPr>
              <a:spcAft>
                <a:spcPts val="600"/>
              </a:spcAft>
              <a:buSzPct val="100000"/>
            </a:pPr>
            <a:endParaRPr lang="en-US" sz="1200" dirty="0"/>
          </a:p>
          <a:p>
            <a:pPr>
              <a:spcAft>
                <a:spcPts val="600"/>
              </a:spcAft>
              <a:buSzPct val="100000"/>
            </a:pPr>
            <a:endParaRPr lang="en-US" sz="1200" dirty="0"/>
          </a:p>
          <a:p>
            <a:pPr>
              <a:spcAft>
                <a:spcPts val="600"/>
              </a:spcAft>
              <a:buSzPct val="100000"/>
            </a:pPr>
            <a:endParaRPr lang="en-US" sz="1200" dirty="0"/>
          </a:p>
        </p:txBody>
      </p:sp>
      <p:sp>
        <p:nvSpPr>
          <p:cNvPr id="14" name="Text 2">
            <a:extLst>
              <a:ext uri="{FF2B5EF4-FFF2-40B4-BE49-F238E27FC236}">
                <a16:creationId xmlns:a16="http://schemas.microsoft.com/office/drawing/2014/main" id="{2115D120-60D9-9EC8-0AEA-9C352F9935B9}"/>
              </a:ext>
            </a:extLst>
          </p:cNvPr>
          <p:cNvSpPr/>
          <p:nvPr/>
        </p:nvSpPr>
        <p:spPr>
          <a:xfrm>
            <a:off x="4634599" y="1426845"/>
            <a:ext cx="1363803"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Search &amp; Seizure</a:t>
            </a:r>
            <a:endParaRPr lang="en-US" sz="1300" dirty="0"/>
          </a:p>
        </p:txBody>
      </p:sp>
      <p:sp>
        <p:nvSpPr>
          <p:cNvPr id="4" name="Text 6">
            <a:extLst>
              <a:ext uri="{FF2B5EF4-FFF2-40B4-BE49-F238E27FC236}">
                <a16:creationId xmlns:a16="http://schemas.microsoft.com/office/drawing/2014/main" id="{4CB0AEC1-6F9B-379C-0BA4-73950C8C8AEA}"/>
              </a:ext>
            </a:extLst>
          </p:cNvPr>
          <p:cNvSpPr/>
          <p:nvPr/>
        </p:nvSpPr>
        <p:spPr>
          <a:xfrm>
            <a:off x="365760" y="6019800"/>
            <a:ext cx="3840480" cy="179515"/>
          </a:xfrm>
          <a:prstGeom prst="rect">
            <a:avLst/>
          </a:prstGeom>
          <a:noFill/>
          <a:ln/>
        </p:spPr>
        <p:txBody>
          <a:bodyPr wrap="square" lIns="0" tIns="0" rIns="0" bIns="0" rtlCol="0" anchor="t"/>
          <a:lstStyle/>
          <a:p>
            <a:pPr marL="171450" indent="-171450">
              <a:spcAft>
                <a:spcPts val="600"/>
              </a:spcAft>
              <a:buSzPct val="100000"/>
              <a:buFont typeface="Arial" panose="020B0604020202020204" pitchFamily="34" charset="0"/>
              <a:buChar char="•"/>
            </a:pPr>
            <a:r>
              <a:rPr lang="en-US" sz="1100" i="1" dirty="0"/>
              <a:t>Puller v. Greco</a:t>
            </a:r>
            <a:r>
              <a:rPr lang="en-US" sz="1100" dirty="0"/>
              <a:t>, No. 25-1028, 2026 WL 1113803 (10th Cir. Apr. 24, 2026)</a:t>
            </a:r>
          </a:p>
          <a:p>
            <a:pPr>
              <a:spcAft>
                <a:spcPts val="600"/>
              </a:spcAft>
              <a:buSzPct val="100000"/>
            </a:pPr>
            <a:endParaRPr lang="en-US" sz="1200" dirty="0"/>
          </a:p>
          <a:p>
            <a:pPr>
              <a:spcAft>
                <a:spcPts val="600"/>
              </a:spcAft>
              <a:buSzPct val="100000"/>
            </a:pPr>
            <a:endParaRPr lang="en-US" sz="1200" dirty="0"/>
          </a:p>
          <a:p>
            <a:pPr>
              <a:spcAft>
                <a:spcPts val="600"/>
              </a:spcAft>
              <a:buSzPct val="100000"/>
            </a:pPr>
            <a:endParaRPr lang="en-US" sz="1200" dirty="0"/>
          </a:p>
        </p:txBody>
      </p:sp>
    </p:spTree>
    <p:extLst>
      <p:ext uri="{BB962C8B-B14F-4D97-AF65-F5344CB8AC3E}">
        <p14:creationId xmlns:p14="http://schemas.microsoft.com/office/powerpoint/2010/main" val="2787973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BFFE8-8B7E-33FB-3B07-5CCBDEDC2579}"/>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4C94B625-0AFA-9E7E-3313-1D1EE3568392}"/>
              </a:ext>
            </a:extLst>
          </p:cNvPr>
          <p:cNvSpPr/>
          <p:nvPr/>
        </p:nvSpPr>
        <p:spPr>
          <a:xfrm>
            <a:off x="182880" y="1485900"/>
            <a:ext cx="8801322" cy="506730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dirty="0"/>
          </a:p>
        </p:txBody>
      </p:sp>
      <p:sp>
        <p:nvSpPr>
          <p:cNvPr id="15" name="Text 13">
            <a:extLst>
              <a:ext uri="{FF2B5EF4-FFF2-40B4-BE49-F238E27FC236}">
                <a16:creationId xmlns:a16="http://schemas.microsoft.com/office/drawing/2014/main" id="{67A95170-5C45-2617-4E64-CC58AF8DF403}"/>
              </a:ext>
            </a:extLst>
          </p:cNvPr>
          <p:cNvSpPr/>
          <p:nvPr/>
        </p:nvSpPr>
        <p:spPr>
          <a:xfrm>
            <a:off x="365760" y="9144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Case Citations</a:t>
            </a:r>
            <a:endParaRPr lang="en-US" sz="4000" dirty="0"/>
          </a:p>
        </p:txBody>
      </p:sp>
      <p:sp>
        <p:nvSpPr>
          <p:cNvPr id="9" name="Text 2">
            <a:extLst>
              <a:ext uri="{FF2B5EF4-FFF2-40B4-BE49-F238E27FC236}">
                <a16:creationId xmlns:a16="http://schemas.microsoft.com/office/drawing/2014/main" id="{7C234E64-098F-95B8-A676-891EA5D9160A}"/>
              </a:ext>
            </a:extLst>
          </p:cNvPr>
          <p:cNvSpPr/>
          <p:nvPr/>
        </p:nvSpPr>
        <p:spPr>
          <a:xfrm>
            <a:off x="365758" y="4145280"/>
            <a:ext cx="3426519"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Unlawful/False Arrest, Stop, or Detainment</a:t>
            </a:r>
            <a:endParaRPr lang="en-US" sz="1300" dirty="0"/>
          </a:p>
        </p:txBody>
      </p:sp>
      <p:sp>
        <p:nvSpPr>
          <p:cNvPr id="10" name="Text 6">
            <a:extLst>
              <a:ext uri="{FF2B5EF4-FFF2-40B4-BE49-F238E27FC236}">
                <a16:creationId xmlns:a16="http://schemas.microsoft.com/office/drawing/2014/main" id="{A3C3C5A8-62B6-4400-782F-831E1DD728DE}"/>
              </a:ext>
            </a:extLst>
          </p:cNvPr>
          <p:cNvSpPr/>
          <p:nvPr/>
        </p:nvSpPr>
        <p:spPr>
          <a:xfrm>
            <a:off x="372848" y="4535675"/>
            <a:ext cx="3840480" cy="1331725"/>
          </a:xfrm>
          <a:prstGeom prst="rect">
            <a:avLst/>
          </a:prstGeom>
          <a:noFill/>
          <a:ln/>
        </p:spPr>
        <p:txBody>
          <a:bodyPr wrap="square" lIns="0" tIns="0" rIns="0" bIns="0" rtlCol="0" anchor="t"/>
          <a:lstStyle/>
          <a:p>
            <a:pPr marL="171450" indent="-171450">
              <a:spcAft>
                <a:spcPts val="200"/>
              </a:spcAft>
              <a:buSzPct val="100000"/>
              <a:buFont typeface="Arial" panose="020B0604020202020204" pitchFamily="34" charset="0"/>
              <a:buChar char="•"/>
            </a:pPr>
            <a:r>
              <a:rPr lang="en-US" sz="1100" i="1" dirty="0"/>
              <a:t>Gonzalez v. Brunnemer</a:t>
            </a:r>
            <a:r>
              <a:rPr lang="en-US" sz="1100" dirty="0"/>
              <a:t>, No. 24-1200, 2025 WL 3296031 (10th Cir. Nov. 26, 2025)</a:t>
            </a:r>
          </a:p>
          <a:p>
            <a:pPr marL="171450" indent="-171450">
              <a:spcAft>
                <a:spcPts val="200"/>
              </a:spcAft>
              <a:buSzPct val="100000"/>
              <a:buFont typeface="Arial" panose="020B0604020202020204" pitchFamily="34" charset="0"/>
              <a:buChar char="•"/>
            </a:pPr>
            <a:r>
              <a:rPr lang="en-US" sz="1100" i="1" dirty="0"/>
              <a:t>United States v. Htoo</a:t>
            </a:r>
            <a:r>
              <a:rPr lang="en-US" sz="1100" dirty="0"/>
              <a:t>, No. 24-1387, 2025 WL 3537605 (10th Cir. Dec. 10, 2025)</a:t>
            </a:r>
          </a:p>
          <a:p>
            <a:pPr marL="171450" indent="-171450">
              <a:spcAft>
                <a:spcPts val="200"/>
              </a:spcAft>
              <a:buSzPct val="100000"/>
              <a:buFont typeface="Arial" panose="020B0604020202020204" pitchFamily="34" charset="0"/>
              <a:buChar char="•"/>
            </a:pPr>
            <a:r>
              <a:rPr lang="en-US" sz="1100" i="1" dirty="0"/>
              <a:t>United States v. Leon</a:t>
            </a:r>
            <a:r>
              <a:rPr lang="en-US" sz="1100" dirty="0"/>
              <a:t>, 80 F.4th 1160 (10th Cir. 2023)</a:t>
            </a:r>
          </a:p>
          <a:p>
            <a:pPr marL="171450" indent="-171450">
              <a:spcAft>
                <a:spcPts val="200"/>
              </a:spcAft>
              <a:buSzPct val="100000"/>
              <a:buFont typeface="Arial" panose="020B0604020202020204" pitchFamily="34" charset="0"/>
              <a:buChar char="•"/>
            </a:pPr>
            <a:r>
              <a:rPr lang="en-US" sz="1100" i="1" dirty="0"/>
              <a:t>Est. of Ward by &amp; through Stamp v. Lucero</a:t>
            </a:r>
            <a:r>
              <a:rPr lang="en-US" sz="1100" dirty="0"/>
              <a:t>, 178 F.4th 604 (10th Cir. 2026)</a:t>
            </a:r>
          </a:p>
          <a:p>
            <a:pPr marL="171450" indent="-171450">
              <a:spcAft>
                <a:spcPts val="200"/>
              </a:spcAft>
              <a:buSzPct val="100000"/>
              <a:buFont typeface="Arial" panose="020B0604020202020204" pitchFamily="34" charset="0"/>
              <a:buChar char="•"/>
            </a:pPr>
            <a:endParaRPr lang="en-US" sz="1100" dirty="0"/>
          </a:p>
          <a:p>
            <a:pPr marL="171450" indent="-171450">
              <a:spcAft>
                <a:spcPts val="200"/>
              </a:spcAft>
              <a:buSzPct val="100000"/>
              <a:buFont typeface="Arial" panose="020B0604020202020204" pitchFamily="34" charset="0"/>
              <a:buChar char="•"/>
            </a:pPr>
            <a:endParaRPr lang="en-US" sz="1100" dirty="0"/>
          </a:p>
          <a:p>
            <a:pPr marL="171450" indent="-171450">
              <a:spcAft>
                <a:spcPts val="200"/>
              </a:spcAft>
              <a:buSzPct val="100000"/>
              <a:buFont typeface="Arial" panose="020B0604020202020204" pitchFamily="34" charset="0"/>
              <a:buChar char="•"/>
            </a:pPr>
            <a:endParaRPr lang="en-US" sz="1100" dirty="0"/>
          </a:p>
        </p:txBody>
      </p:sp>
      <p:sp>
        <p:nvSpPr>
          <p:cNvPr id="11" name="Text 2">
            <a:extLst>
              <a:ext uri="{FF2B5EF4-FFF2-40B4-BE49-F238E27FC236}">
                <a16:creationId xmlns:a16="http://schemas.microsoft.com/office/drawing/2014/main" id="{AAFCCCC9-CBF5-9915-7F9C-921DCD6D2BDA}"/>
              </a:ext>
            </a:extLst>
          </p:cNvPr>
          <p:cNvSpPr/>
          <p:nvPr/>
        </p:nvSpPr>
        <p:spPr>
          <a:xfrm>
            <a:off x="365757" y="5811002"/>
            <a:ext cx="2880714"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Violation of Due Process</a:t>
            </a:r>
            <a:endParaRPr lang="en-US" sz="1300" dirty="0"/>
          </a:p>
        </p:txBody>
      </p:sp>
      <p:sp>
        <p:nvSpPr>
          <p:cNvPr id="12" name="Text 2">
            <a:extLst>
              <a:ext uri="{FF2B5EF4-FFF2-40B4-BE49-F238E27FC236}">
                <a16:creationId xmlns:a16="http://schemas.microsoft.com/office/drawing/2014/main" id="{E17F1A2D-2994-EE2B-CFF3-2C111E584333}"/>
              </a:ext>
            </a:extLst>
          </p:cNvPr>
          <p:cNvSpPr/>
          <p:nvPr/>
        </p:nvSpPr>
        <p:spPr>
          <a:xfrm>
            <a:off x="4538251" y="1381990"/>
            <a:ext cx="1796194"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Warrants</a:t>
            </a:r>
            <a:endParaRPr lang="en-US" sz="1300" dirty="0"/>
          </a:p>
        </p:txBody>
      </p:sp>
      <p:sp>
        <p:nvSpPr>
          <p:cNvPr id="13" name="Text 6">
            <a:extLst>
              <a:ext uri="{FF2B5EF4-FFF2-40B4-BE49-F238E27FC236}">
                <a16:creationId xmlns:a16="http://schemas.microsoft.com/office/drawing/2014/main" id="{D6DF3A65-B727-A910-1AB3-EB6D5CEC2D2A}"/>
              </a:ext>
            </a:extLst>
          </p:cNvPr>
          <p:cNvSpPr/>
          <p:nvPr/>
        </p:nvSpPr>
        <p:spPr>
          <a:xfrm>
            <a:off x="4537177" y="3655690"/>
            <a:ext cx="4389120" cy="2668910"/>
          </a:xfrm>
          <a:prstGeom prst="rect">
            <a:avLst/>
          </a:prstGeom>
          <a:noFill/>
          <a:ln/>
        </p:spPr>
        <p:txBody>
          <a:bodyPr wrap="square" lIns="0" tIns="0" rIns="0" bIns="0" rtlCol="0" anchor="t"/>
          <a:lstStyle/>
          <a:p>
            <a:pPr marL="171450" indent="-171450">
              <a:spcAft>
                <a:spcPts val="200"/>
              </a:spcAft>
              <a:buSzPct val="100000"/>
              <a:buFont typeface="Arial" panose="020B0604020202020204" pitchFamily="34" charset="0"/>
              <a:buChar char="•"/>
            </a:pPr>
            <a:r>
              <a:rPr lang="nb-NO" sz="1200" i="1" dirty="0"/>
              <a:t>State v. Alvarado</a:t>
            </a:r>
            <a:r>
              <a:rPr lang="nb-NO" sz="1200" dirty="0"/>
              <a:t>, 2023 UT App 123, 538 P.3d 633</a:t>
            </a:r>
          </a:p>
          <a:p>
            <a:pPr marL="171450" indent="-171450">
              <a:spcAft>
                <a:spcPts val="200"/>
              </a:spcAft>
              <a:buSzPct val="100000"/>
              <a:buFont typeface="Arial" panose="020B0604020202020204" pitchFamily="34" charset="0"/>
              <a:buChar char="•"/>
            </a:pPr>
            <a:r>
              <a:rPr lang="nb-NO" sz="1200" i="1" dirty="0"/>
              <a:t>Abdelgader v. Utah Dep't of Transp</a:t>
            </a:r>
            <a:r>
              <a:rPr lang="nb-NO" sz="1200" dirty="0"/>
              <a:t>., 2026 UT App 50, 589 P.3d 1199</a:t>
            </a:r>
          </a:p>
          <a:p>
            <a:pPr marL="171450" indent="-171450">
              <a:spcAft>
                <a:spcPts val="200"/>
              </a:spcAft>
              <a:buSzPct val="100000"/>
              <a:buFont typeface="Arial" panose="020B0604020202020204" pitchFamily="34" charset="0"/>
              <a:buChar char="•"/>
            </a:pPr>
            <a:r>
              <a:rPr lang="nb-NO" sz="1200" i="1" dirty="0"/>
              <a:t>State v. Deuel</a:t>
            </a:r>
            <a:r>
              <a:rPr lang="nb-NO" sz="1200" dirty="0"/>
              <a:t>, 2026 UT App 8, 586 P.3d 1</a:t>
            </a:r>
          </a:p>
          <a:p>
            <a:pPr marL="171450" indent="-171450">
              <a:spcAft>
                <a:spcPts val="200"/>
              </a:spcAft>
              <a:buSzPct val="100000"/>
              <a:buFont typeface="Arial" panose="020B0604020202020204" pitchFamily="34" charset="0"/>
              <a:buChar char="•"/>
            </a:pPr>
            <a:r>
              <a:rPr lang="en-US" sz="1200" i="1" dirty="0"/>
              <a:t>Barrett v. United States</a:t>
            </a:r>
            <a:r>
              <a:rPr lang="en-US" sz="1200" dirty="0"/>
              <a:t>, 607 U.S. 128, 146 S. Ct. 482, 223 L. Ed. 2d 398 (2026)</a:t>
            </a:r>
            <a:endParaRPr lang="nb-NO" sz="1200" dirty="0"/>
          </a:p>
          <a:p>
            <a:pPr marL="171450" indent="-171450">
              <a:spcAft>
                <a:spcPts val="200"/>
              </a:spcAft>
              <a:buSzPct val="100000"/>
              <a:buFont typeface="Arial" panose="020B0604020202020204" pitchFamily="34" charset="0"/>
              <a:buChar char="•"/>
            </a:pPr>
            <a:r>
              <a:rPr lang="en-US" sz="1200" i="1" dirty="0"/>
              <a:t>State v. Qayum</a:t>
            </a:r>
            <a:r>
              <a:rPr lang="en-US" sz="1200" dirty="0"/>
              <a:t>, 2025 UT App 178, 582 P.3d 1245, cert. denied, 585 P.3d 47 (Utah 2026)</a:t>
            </a:r>
          </a:p>
          <a:p>
            <a:pPr marL="171450" indent="-171450">
              <a:spcAft>
                <a:spcPts val="200"/>
              </a:spcAft>
              <a:buSzPct val="100000"/>
              <a:buFont typeface="Arial" panose="020B0604020202020204" pitchFamily="34" charset="0"/>
              <a:buChar char="•"/>
            </a:pPr>
            <a:r>
              <a:rPr lang="en-US" sz="1200" i="1" dirty="0"/>
              <a:t>State v. Montgomery</a:t>
            </a:r>
            <a:r>
              <a:rPr lang="en-US" sz="1200" dirty="0"/>
              <a:t>, 2026 UT App 77</a:t>
            </a:r>
          </a:p>
          <a:p>
            <a:pPr marL="171450" indent="-171450">
              <a:spcAft>
                <a:spcPts val="200"/>
              </a:spcAft>
              <a:buSzPct val="100000"/>
              <a:buFont typeface="Arial" panose="020B0604020202020204" pitchFamily="34" charset="0"/>
              <a:buChar char="•"/>
            </a:pPr>
            <a:r>
              <a:rPr lang="en-US" sz="1200" i="1" dirty="0"/>
              <a:t>Jarvis v. Liggett</a:t>
            </a:r>
            <a:r>
              <a:rPr lang="en-US" sz="1200" dirty="0"/>
              <a:t>, No. 25-8046, 2026 WL 1674796 (10th Cir. June 10, 2026)</a:t>
            </a:r>
          </a:p>
          <a:p>
            <a:pPr marL="171450" indent="-171450">
              <a:spcAft>
                <a:spcPts val="200"/>
              </a:spcAft>
              <a:buSzPct val="100000"/>
              <a:buFont typeface="Arial" panose="020B0604020202020204" pitchFamily="34" charset="0"/>
              <a:buChar char="•"/>
            </a:pPr>
            <a:r>
              <a:rPr lang="en-US" sz="1200" i="1" dirty="0"/>
              <a:t>United States v. Medina</a:t>
            </a:r>
            <a:r>
              <a:rPr lang="en-US" sz="1200" dirty="0"/>
              <a:t>, No. 25-1296, 2026 WL 1691476 (10th Cir. June 11, 2026)</a:t>
            </a:r>
          </a:p>
        </p:txBody>
      </p:sp>
      <p:sp>
        <p:nvSpPr>
          <p:cNvPr id="14" name="Text 2">
            <a:extLst>
              <a:ext uri="{FF2B5EF4-FFF2-40B4-BE49-F238E27FC236}">
                <a16:creationId xmlns:a16="http://schemas.microsoft.com/office/drawing/2014/main" id="{846C884A-79BC-EBBA-42D0-BB7ED5B0A67F}"/>
              </a:ext>
            </a:extLst>
          </p:cNvPr>
          <p:cNvSpPr/>
          <p:nvPr/>
        </p:nvSpPr>
        <p:spPr>
          <a:xfrm>
            <a:off x="4537178" y="3230880"/>
            <a:ext cx="2531767"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Non-Fourth Amendment</a:t>
            </a:r>
            <a:endParaRPr lang="en-US" sz="1300" dirty="0"/>
          </a:p>
        </p:txBody>
      </p:sp>
      <p:sp>
        <p:nvSpPr>
          <p:cNvPr id="4" name="Text 6">
            <a:extLst>
              <a:ext uri="{FF2B5EF4-FFF2-40B4-BE49-F238E27FC236}">
                <a16:creationId xmlns:a16="http://schemas.microsoft.com/office/drawing/2014/main" id="{17E9914F-5EE9-A6B2-1A2F-241970324183}"/>
              </a:ext>
            </a:extLst>
          </p:cNvPr>
          <p:cNvSpPr/>
          <p:nvPr/>
        </p:nvSpPr>
        <p:spPr>
          <a:xfrm>
            <a:off x="365758" y="6145085"/>
            <a:ext cx="3840480" cy="179515"/>
          </a:xfrm>
          <a:prstGeom prst="rect">
            <a:avLst/>
          </a:prstGeom>
          <a:noFill/>
          <a:ln/>
        </p:spPr>
        <p:txBody>
          <a:bodyPr wrap="square" lIns="0" tIns="0" rIns="0" bIns="0" rtlCol="0" anchor="t"/>
          <a:lstStyle/>
          <a:p>
            <a:pPr marL="171450" indent="-171450">
              <a:spcAft>
                <a:spcPts val="600"/>
              </a:spcAft>
              <a:buSzPct val="100000"/>
              <a:buFont typeface="Arial" panose="020B0604020202020204" pitchFamily="34" charset="0"/>
              <a:buChar char="•"/>
            </a:pPr>
            <a:r>
              <a:rPr lang="en-US" sz="1100" i="1" dirty="0"/>
              <a:t>Salcido v. City of Las Vegas</a:t>
            </a:r>
            <a:r>
              <a:rPr lang="en-US" sz="1100" dirty="0"/>
              <a:t>, 169 F.4th 1217 (10th Cir. 2026)</a:t>
            </a:r>
          </a:p>
          <a:p>
            <a:pPr>
              <a:spcAft>
                <a:spcPts val="600"/>
              </a:spcAft>
              <a:buSzPct val="100000"/>
            </a:pPr>
            <a:endParaRPr lang="en-US" sz="1200" dirty="0"/>
          </a:p>
          <a:p>
            <a:pPr>
              <a:spcAft>
                <a:spcPts val="600"/>
              </a:spcAft>
              <a:buSzPct val="100000"/>
            </a:pPr>
            <a:endParaRPr lang="en-US" sz="1200" dirty="0"/>
          </a:p>
          <a:p>
            <a:pPr>
              <a:spcAft>
                <a:spcPts val="600"/>
              </a:spcAft>
              <a:buSzPct val="100000"/>
            </a:pPr>
            <a:endParaRPr lang="en-US" sz="1200" dirty="0"/>
          </a:p>
        </p:txBody>
      </p:sp>
      <p:sp>
        <p:nvSpPr>
          <p:cNvPr id="5" name="Text 6">
            <a:extLst>
              <a:ext uri="{FF2B5EF4-FFF2-40B4-BE49-F238E27FC236}">
                <a16:creationId xmlns:a16="http://schemas.microsoft.com/office/drawing/2014/main" id="{3BAAFC59-F2B6-B495-62AF-53FD36CACB94}"/>
              </a:ext>
            </a:extLst>
          </p:cNvPr>
          <p:cNvSpPr/>
          <p:nvPr/>
        </p:nvSpPr>
        <p:spPr>
          <a:xfrm>
            <a:off x="4537177" y="1770186"/>
            <a:ext cx="4374944" cy="1478451"/>
          </a:xfrm>
          <a:prstGeom prst="rect">
            <a:avLst/>
          </a:prstGeom>
          <a:noFill/>
          <a:ln/>
        </p:spPr>
        <p:txBody>
          <a:bodyPr wrap="square" lIns="0" tIns="0" rIns="0" bIns="0" rtlCol="0" anchor="t"/>
          <a:lstStyle/>
          <a:p>
            <a:pPr marL="171450" indent="-171450">
              <a:spcAft>
                <a:spcPts val="200"/>
              </a:spcAft>
              <a:buSzPct val="100000"/>
              <a:buFont typeface="Arial" panose="020B0604020202020204" pitchFamily="34" charset="0"/>
              <a:buChar char="•"/>
            </a:pPr>
            <a:r>
              <a:rPr lang="en-US" sz="1200" i="1" dirty="0"/>
              <a:t>Case v. Montana</a:t>
            </a:r>
            <a:r>
              <a:rPr lang="en-US" sz="1200" dirty="0"/>
              <a:t>, 607 U.S. 107, 146 S. Ct. 500, 223 L. Ed. 2d 382 (2026)</a:t>
            </a:r>
          </a:p>
          <a:p>
            <a:pPr marL="171450" indent="-171450">
              <a:spcAft>
                <a:spcPts val="200"/>
              </a:spcAft>
              <a:buSzPct val="100000"/>
              <a:buFont typeface="Arial" panose="020B0604020202020204" pitchFamily="34" charset="0"/>
              <a:buChar char="•"/>
            </a:pPr>
            <a:r>
              <a:rPr lang="nb-NO" sz="1200" i="1" dirty="0"/>
              <a:t>State v. Allen</a:t>
            </a:r>
            <a:r>
              <a:rPr lang="nb-NO" sz="1200" dirty="0"/>
              <a:t>, 2026 UT App 47, 589 P.3d 1183</a:t>
            </a:r>
            <a:endParaRPr lang="en-US" sz="1200" dirty="0"/>
          </a:p>
          <a:p>
            <a:pPr marL="171450" indent="-171450">
              <a:spcAft>
                <a:spcPts val="200"/>
              </a:spcAft>
              <a:buSzPct val="100000"/>
              <a:buFont typeface="Arial" panose="020B0604020202020204" pitchFamily="34" charset="0"/>
              <a:buChar char="•"/>
            </a:pPr>
            <a:r>
              <a:rPr lang="en-US" sz="1200" i="1" dirty="0"/>
              <a:t>United States v. Davis</a:t>
            </a:r>
            <a:r>
              <a:rPr lang="en-US" sz="1200" dirty="0"/>
              <a:t>, No. 24-7098, 2026 WL 1031094 (10th Cir. Apr. 16, 2026)</a:t>
            </a:r>
          </a:p>
          <a:p>
            <a:pPr marL="171450" indent="-171450">
              <a:spcAft>
                <a:spcPts val="200"/>
              </a:spcAft>
              <a:buSzPct val="100000"/>
              <a:buFont typeface="Arial" panose="020B0604020202020204" pitchFamily="34" charset="0"/>
              <a:buChar char="•"/>
            </a:pPr>
            <a:r>
              <a:rPr lang="en-US" sz="1200" i="1" dirty="0"/>
              <a:t>United States v. Holt</a:t>
            </a:r>
            <a:r>
              <a:rPr lang="en-US" sz="1200" dirty="0"/>
              <a:t>, 173 F.4th 1335 (10th Cir. 2026)</a:t>
            </a:r>
          </a:p>
          <a:p>
            <a:pPr marL="171450" indent="-171450">
              <a:spcAft>
                <a:spcPts val="200"/>
              </a:spcAft>
              <a:buSzPct val="100000"/>
              <a:buFont typeface="Arial" panose="020B0604020202020204" pitchFamily="34" charset="0"/>
              <a:buChar char="•"/>
            </a:pPr>
            <a:r>
              <a:rPr lang="en-US" sz="1200" i="1" dirty="0"/>
              <a:t>United States v. Wiggins</a:t>
            </a:r>
            <a:r>
              <a:rPr lang="en-US" sz="1200" dirty="0"/>
              <a:t>, No. 25-6013, 2026 WL 1429923 (10th Cir. May 21, 2026)</a:t>
            </a:r>
          </a:p>
        </p:txBody>
      </p:sp>
      <p:sp>
        <p:nvSpPr>
          <p:cNvPr id="6" name="Text 2">
            <a:extLst>
              <a:ext uri="{FF2B5EF4-FFF2-40B4-BE49-F238E27FC236}">
                <a16:creationId xmlns:a16="http://schemas.microsoft.com/office/drawing/2014/main" id="{0D70EBF1-2903-C603-8D9A-49C8B3B87140}"/>
              </a:ext>
            </a:extLst>
          </p:cNvPr>
          <p:cNvSpPr/>
          <p:nvPr/>
        </p:nvSpPr>
        <p:spPr>
          <a:xfrm>
            <a:off x="365761" y="1394682"/>
            <a:ext cx="1363803"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Search &amp; Seizure</a:t>
            </a:r>
            <a:endParaRPr lang="en-US" sz="1300" dirty="0"/>
          </a:p>
        </p:txBody>
      </p:sp>
      <p:sp>
        <p:nvSpPr>
          <p:cNvPr id="7" name="Text 6">
            <a:extLst>
              <a:ext uri="{FF2B5EF4-FFF2-40B4-BE49-F238E27FC236}">
                <a16:creationId xmlns:a16="http://schemas.microsoft.com/office/drawing/2014/main" id="{05962777-A7D0-64B5-1B15-ED75B29970B0}"/>
              </a:ext>
            </a:extLst>
          </p:cNvPr>
          <p:cNvSpPr/>
          <p:nvPr/>
        </p:nvSpPr>
        <p:spPr>
          <a:xfrm>
            <a:off x="308437" y="1614243"/>
            <a:ext cx="4156659" cy="2229703"/>
          </a:xfrm>
          <a:prstGeom prst="rect">
            <a:avLst/>
          </a:prstGeom>
          <a:noFill/>
          <a:ln/>
        </p:spPr>
        <p:txBody>
          <a:bodyPr wrap="square" lIns="0" tIns="0" rIns="0" bIns="0" rtlCol="0" anchor="t"/>
          <a:lstStyle/>
          <a:p>
            <a:pPr>
              <a:spcAft>
                <a:spcPts val="200"/>
              </a:spcAft>
              <a:buSzPct val="100000"/>
            </a:pPr>
            <a:endParaRPr lang="en-US" sz="1200" dirty="0"/>
          </a:p>
          <a:p>
            <a:pPr marL="171450" indent="-171450">
              <a:spcAft>
                <a:spcPts val="200"/>
              </a:spcAft>
              <a:buSzPct val="100000"/>
              <a:buFont typeface="Arial" panose="020B0604020202020204" pitchFamily="34" charset="0"/>
              <a:buChar char="•"/>
            </a:pPr>
            <a:r>
              <a:rPr lang="en-US" sz="1100" dirty="0"/>
              <a:t>United </a:t>
            </a:r>
            <a:r>
              <a:rPr lang="en-US" sz="1100" i="1" dirty="0"/>
              <a:t>States v. McGregor</a:t>
            </a:r>
            <a:r>
              <a:rPr lang="en-US" sz="1100" dirty="0"/>
              <a:t>, 158 F.4th 1082 (10th Cir. 2025), cert. denied, 146 S. Ct. 1619, 224 L. Ed. 2d 32 (2026)</a:t>
            </a:r>
          </a:p>
          <a:p>
            <a:pPr marL="171450" indent="-171450">
              <a:spcAft>
                <a:spcPts val="200"/>
              </a:spcAft>
              <a:buSzPct val="100000"/>
              <a:buFont typeface="Arial" panose="020B0604020202020204" pitchFamily="34" charset="0"/>
              <a:buChar char="•"/>
            </a:pPr>
            <a:r>
              <a:rPr lang="en-US" sz="1100" dirty="0"/>
              <a:t>United </a:t>
            </a:r>
            <a:r>
              <a:rPr lang="en-US" sz="1100" i="1" dirty="0"/>
              <a:t>States v. Raban</a:t>
            </a:r>
            <a:r>
              <a:rPr lang="en-US" sz="1100" dirty="0"/>
              <a:t>, 162 F.4th 1223 (10th Cir. 2025), cert. denied, No. 25-7316, 2026 WL 1780095 (U.S. June 22, 2026)</a:t>
            </a:r>
            <a:endParaRPr lang="en-US" sz="1100" i="1" dirty="0"/>
          </a:p>
          <a:p>
            <a:pPr marL="171450" indent="-171450">
              <a:spcAft>
                <a:spcPts val="200"/>
              </a:spcAft>
              <a:buSzPct val="100000"/>
              <a:buFont typeface="Arial" panose="020B0604020202020204" pitchFamily="34" charset="0"/>
              <a:buChar char="•"/>
            </a:pPr>
            <a:r>
              <a:rPr lang="en-US" sz="1100" i="1" dirty="0"/>
              <a:t>United States v. Robbins</a:t>
            </a:r>
            <a:r>
              <a:rPr lang="en-US" sz="1100" dirty="0"/>
              <a:t>, No. 24-7067, 2026 WL 311867 (10th Cir. Feb. 5, 2026)</a:t>
            </a:r>
          </a:p>
          <a:p>
            <a:pPr marL="171450" indent="-171450">
              <a:spcAft>
                <a:spcPts val="200"/>
              </a:spcAft>
              <a:buSzPct val="100000"/>
              <a:buFont typeface="Arial" panose="020B0604020202020204" pitchFamily="34" charset="0"/>
              <a:buChar char="•"/>
            </a:pPr>
            <a:r>
              <a:rPr lang="en-US" sz="1100" i="1" dirty="0"/>
              <a:t>United States v. Shobert</a:t>
            </a:r>
            <a:r>
              <a:rPr lang="en-US" sz="1100" dirty="0"/>
              <a:t>, No. 24-8058, 2026 WL 279571 (10th Cir. Feb. 3, 2026)</a:t>
            </a:r>
          </a:p>
          <a:p>
            <a:pPr marL="171450" indent="-171450">
              <a:spcAft>
                <a:spcPts val="200"/>
              </a:spcAft>
              <a:buSzPct val="100000"/>
              <a:buFont typeface="Arial" panose="020B0604020202020204" pitchFamily="34" charset="0"/>
              <a:buChar char="•"/>
            </a:pPr>
            <a:r>
              <a:rPr lang="en-US" sz="1100" i="1" dirty="0"/>
              <a:t>United States v. Watkins</a:t>
            </a:r>
            <a:r>
              <a:rPr lang="en-US" sz="1100" dirty="0"/>
              <a:t>, 156 F.4th 1049 (10th Cir. 2025)</a:t>
            </a:r>
          </a:p>
          <a:p>
            <a:pPr marL="171450" indent="-171450">
              <a:spcAft>
                <a:spcPts val="200"/>
              </a:spcAft>
              <a:buSzPct val="100000"/>
              <a:buFont typeface="Arial" panose="020B0604020202020204" pitchFamily="34" charset="0"/>
              <a:buChar char="•"/>
            </a:pPr>
            <a:r>
              <a:rPr lang="en-US" sz="1100" i="1" dirty="0"/>
              <a:t>United States v. Williams</a:t>
            </a:r>
            <a:r>
              <a:rPr lang="en-US" sz="1100" dirty="0"/>
              <a:t>, 169 F.4th 1227 (10th Cir. 2026)</a:t>
            </a:r>
          </a:p>
        </p:txBody>
      </p:sp>
    </p:spTree>
    <p:extLst>
      <p:ext uri="{BB962C8B-B14F-4D97-AF65-F5344CB8AC3E}">
        <p14:creationId xmlns:p14="http://schemas.microsoft.com/office/powerpoint/2010/main" val="2719714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cs typeface="Cambria" pitchFamily="34" charset="-120"/>
              </a:rPr>
              <a:t>Excessive Force</a:t>
            </a:r>
            <a:endParaRPr lang="en-US" sz="4400" dirty="0">
              <a:latin typeface="+mj-lt"/>
            </a:endParaRPr>
          </a:p>
        </p:txBody>
      </p:sp>
      <p:sp>
        <p:nvSpPr>
          <p:cNvPr id="4" name="Text 2"/>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9 Cases — 10th Circuit &amp; SCOTUS</a:t>
            </a:r>
            <a:endParaRPr lang="en-US" sz="1600"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F4C77-28D4-D161-237D-FC61B3AA3B5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05867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7" name="Text 5"/>
          <p:cNvSpPr/>
          <p:nvPr/>
        </p:nvSpPr>
        <p:spPr>
          <a:xfrm>
            <a:off x="365760" y="2430018"/>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9" name="Shape 7"/>
          <p:cNvSpPr/>
          <p:nvPr/>
        </p:nvSpPr>
        <p:spPr>
          <a:xfrm>
            <a:off x="4754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dirty="0"/>
          </a:p>
        </p:txBody>
      </p:sp>
      <p:sp>
        <p:nvSpPr>
          <p:cNvPr id="10" name="Text 8"/>
          <p:cNvSpPr/>
          <p:nvPr/>
        </p:nvSpPr>
        <p:spPr>
          <a:xfrm>
            <a:off x="4937760" y="1954530"/>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Packard v. City and County of Denver</a:t>
            </a:r>
            <a:endParaRPr lang="en-US" sz="1300" dirty="0"/>
          </a:p>
        </p:txBody>
      </p:sp>
      <p:sp>
        <p:nvSpPr>
          <p:cNvPr id="11" name="Text 9"/>
          <p:cNvSpPr/>
          <p:nvPr/>
        </p:nvSpPr>
        <p:spPr>
          <a:xfrm>
            <a:off x="4937760" y="227065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2" name="Shape 10"/>
          <p:cNvSpPr/>
          <p:nvPr/>
        </p:nvSpPr>
        <p:spPr>
          <a:xfrm>
            <a:off x="4983480" y="1780141"/>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13" name="Text 11"/>
          <p:cNvSpPr/>
          <p:nvPr/>
        </p:nvSpPr>
        <p:spPr>
          <a:xfrm>
            <a:off x="4937760" y="1780141"/>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14" name="Text 12"/>
          <p:cNvSpPr/>
          <p:nvPr/>
        </p:nvSpPr>
        <p:spPr>
          <a:xfrm>
            <a:off x="4937760" y="2444387"/>
            <a:ext cx="3840480" cy="283464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violated protestor's First and Fourth Amendment rights.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Denver liable under three theories: unconstitutional policies, failure to train, and ratification of misconduct.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Deliberate indifference shown by pattern of problems or single-incident theory.</a:t>
            </a:r>
            <a:endParaRPr lang="en-US" sz="1200" dirty="0"/>
          </a:p>
        </p:txBody>
      </p:sp>
      <p:sp>
        <p:nvSpPr>
          <p:cNvPr id="15" name="Text 13"/>
          <p:cNvSpPr/>
          <p:nvPr/>
        </p:nvSpPr>
        <p:spPr>
          <a:xfrm>
            <a:off x="365760" y="8382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Excessive Force: Protestors</a:t>
            </a:r>
            <a:endParaRPr lang="en-US" sz="4000" dirty="0"/>
          </a:p>
        </p:txBody>
      </p:sp>
      <p:sp>
        <p:nvSpPr>
          <p:cNvPr id="19" name="Text 8">
            <a:extLst>
              <a:ext uri="{FF2B5EF4-FFF2-40B4-BE49-F238E27FC236}">
                <a16:creationId xmlns:a16="http://schemas.microsoft.com/office/drawing/2014/main" id="{497A31D4-629C-1961-9239-59107F966676}"/>
              </a:ext>
            </a:extLst>
          </p:cNvPr>
          <p:cNvSpPr/>
          <p:nvPr/>
        </p:nvSpPr>
        <p:spPr>
          <a:xfrm>
            <a:off x="377190" y="1979349"/>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Zorn v. Linton</a:t>
            </a:r>
            <a:endParaRPr lang="en-US" sz="1300" dirty="0"/>
          </a:p>
        </p:txBody>
      </p:sp>
      <p:sp>
        <p:nvSpPr>
          <p:cNvPr id="20" name="Text 9">
            <a:extLst>
              <a:ext uri="{FF2B5EF4-FFF2-40B4-BE49-F238E27FC236}">
                <a16:creationId xmlns:a16="http://schemas.microsoft.com/office/drawing/2014/main" id="{2D67676F-9696-9A7C-CFC7-7FB623BDC253}"/>
              </a:ext>
            </a:extLst>
          </p:cNvPr>
          <p:cNvSpPr/>
          <p:nvPr/>
        </p:nvSpPr>
        <p:spPr>
          <a:xfrm>
            <a:off x="377190" y="231637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SCOTUS</a:t>
            </a:r>
            <a:endParaRPr lang="en-US" sz="1000" dirty="0"/>
          </a:p>
        </p:txBody>
      </p:sp>
      <p:sp>
        <p:nvSpPr>
          <p:cNvPr id="21" name="Text 12">
            <a:extLst>
              <a:ext uri="{FF2B5EF4-FFF2-40B4-BE49-F238E27FC236}">
                <a16:creationId xmlns:a16="http://schemas.microsoft.com/office/drawing/2014/main" id="{D9177463-E516-E660-644E-0B6F2C6C51A6}"/>
              </a:ext>
            </a:extLst>
          </p:cNvPr>
          <p:cNvSpPr/>
          <p:nvPr/>
        </p:nvSpPr>
        <p:spPr>
          <a:xfrm>
            <a:off x="377190" y="2542358"/>
            <a:ext cx="3840480" cy="283464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 entitled to qualified immunity after using rear wristlock to lift protestor who alleged injury.</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Qualified Immunity protects unless prior precedent places the constitutional question beyond debate.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prior case clearly held such conduct unlawful in similar circumstances.</a:t>
            </a:r>
            <a:endParaRPr lang="en-US" sz="1200" dirty="0"/>
          </a:p>
        </p:txBody>
      </p:sp>
      <p:sp>
        <p:nvSpPr>
          <p:cNvPr id="22" name="Shape 4"/>
          <p:cNvSpPr/>
          <p:nvPr/>
        </p:nvSpPr>
        <p:spPr>
          <a:xfrm>
            <a:off x="365760" y="1785366"/>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23" name="Text 5">
            <a:extLst>
              <a:ext uri="{FF2B5EF4-FFF2-40B4-BE49-F238E27FC236}">
                <a16:creationId xmlns:a16="http://schemas.microsoft.com/office/drawing/2014/main" id="{64E1F4BF-607C-FC5A-FACA-E72E1D66B122}"/>
              </a:ext>
            </a:extLst>
          </p:cNvPr>
          <p:cNvSpPr/>
          <p:nvPr/>
        </p:nvSpPr>
        <p:spPr>
          <a:xfrm>
            <a:off x="388620" y="1794510"/>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24" name="Text 5"/>
          <p:cNvSpPr/>
          <p:nvPr/>
        </p:nvSpPr>
        <p:spPr>
          <a:xfrm>
            <a:off x="4937760" y="4272678"/>
            <a:ext cx="3840480" cy="1490145"/>
          </a:xfrm>
          <a:prstGeom prst="rect">
            <a:avLst/>
          </a:prstGeom>
          <a:noFill/>
          <a:ln/>
        </p:spPr>
        <p:txBody>
          <a:bodyPr wrap="square" lIns="0" tIns="127000" rIns="127000" bIns="0" rtlCol="0" anchor="t"/>
          <a:lstStyle/>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Officer liable for excessive force violating the Fourth Amendment. Not entitled to qualified immunity. </a:t>
            </a:r>
            <a:endParaRPr lang="en-US" sz="1200" dirty="0"/>
          </a:p>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Held that a jury had ample evidence to conclude that the use of force was objectively unreasonable based on prior precedent involving police use of less-lethal methods against protestors.</a:t>
            </a:r>
            <a:endParaRPr lang="en-US" sz="1200" dirty="0"/>
          </a:p>
        </p:txBody>
      </p:sp>
      <p:sp>
        <p:nvSpPr>
          <p:cNvPr id="25" name="Text 3"/>
          <p:cNvSpPr/>
          <p:nvPr/>
        </p:nvSpPr>
        <p:spPr>
          <a:xfrm>
            <a:off x="4937760" y="3800455"/>
            <a:ext cx="1397726" cy="502920"/>
          </a:xfrm>
          <a:prstGeom prst="rect">
            <a:avLst/>
          </a:prstGeom>
          <a:noFill/>
          <a:ln/>
        </p:spPr>
        <p:txBody>
          <a:bodyPr wrap="square" lIns="0" tIns="0" rIns="0" bIns="0" rtlCol="0" anchor="ctr"/>
          <a:lstStyle/>
          <a:p>
            <a:r>
              <a:rPr lang="en-US" sz="1300" b="1" dirty="0">
                <a:solidFill>
                  <a:srgbClr val="002060"/>
                </a:solidFill>
                <a:latin typeface="Cambria" pitchFamily="34" charset="0"/>
                <a:ea typeface="Cambria" pitchFamily="34" charset="-122"/>
                <a:cs typeface="Cambria" pitchFamily="34" charset="-120"/>
              </a:rPr>
              <a:t>Epps v. Christian</a:t>
            </a:r>
            <a:endParaRPr lang="en-US" sz="1300" dirty="0">
              <a:solidFill>
                <a:srgbClr val="002060"/>
              </a:solidFill>
            </a:endParaRPr>
          </a:p>
        </p:txBody>
      </p:sp>
      <p:sp>
        <p:nvSpPr>
          <p:cNvPr id="26" name="Text 9">
            <a:extLst>
              <a:ext uri="{FF2B5EF4-FFF2-40B4-BE49-F238E27FC236}">
                <a16:creationId xmlns:a16="http://schemas.microsoft.com/office/drawing/2014/main" id="{50FF982F-EB4C-47F9-D3DE-6DD8F75CD906}"/>
              </a:ext>
            </a:extLst>
          </p:cNvPr>
          <p:cNvSpPr/>
          <p:nvPr/>
        </p:nvSpPr>
        <p:spPr>
          <a:xfrm>
            <a:off x="4937760" y="4158377"/>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11" grpId="0" animBg="1"/>
      <p:bldP spid="12" grpId="0" animBg="1"/>
      <p:bldP spid="13" grpId="0" animBg="1"/>
      <p:bldP spid="14"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182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365760" y="182194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Barker v. </a:t>
            </a:r>
            <a:r>
              <a:rPr lang="en-US" sz="1300" b="1" dirty="0">
                <a:solidFill>
                  <a:schemeClr val="accent2"/>
                </a:solidFill>
                <a:latin typeface="Cambria" pitchFamily="34" charset="0"/>
                <a:ea typeface="Cambria" pitchFamily="34" charset="-122"/>
                <a:cs typeface="Cambria" pitchFamily="34" charset="-120"/>
              </a:rPr>
              <a:t>City</a:t>
            </a:r>
            <a:r>
              <a:rPr lang="en-US" sz="1300" b="1" dirty="0">
                <a:solidFill>
                  <a:srgbClr val="1E2761"/>
                </a:solidFill>
                <a:latin typeface="Cambria" pitchFamily="34" charset="0"/>
                <a:ea typeface="Cambria" pitchFamily="34" charset="-122"/>
                <a:cs typeface="Cambria" pitchFamily="34" charset="-120"/>
              </a:rPr>
              <a:t> of Weatherford</a:t>
            </a:r>
            <a:endParaRPr lang="en-US" sz="1300" dirty="0"/>
          </a:p>
        </p:txBody>
      </p:sp>
      <p:sp>
        <p:nvSpPr>
          <p:cNvPr id="5" name="Text 3"/>
          <p:cNvSpPr/>
          <p:nvPr/>
        </p:nvSpPr>
        <p:spPr>
          <a:xfrm>
            <a:off x="365760" y="215569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6" name="Shape 4"/>
          <p:cNvSpPr/>
          <p:nvPr/>
        </p:nvSpPr>
        <p:spPr>
          <a:xfrm>
            <a:off x="411480" y="1689354"/>
            <a:ext cx="374904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p:cNvSpPr/>
          <p:nvPr/>
        </p:nvSpPr>
        <p:spPr>
          <a:xfrm>
            <a:off x="388620" y="1698498"/>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8" name="Text 6"/>
          <p:cNvSpPr/>
          <p:nvPr/>
        </p:nvSpPr>
        <p:spPr>
          <a:xfrm>
            <a:off x="342900" y="2340538"/>
            <a:ext cx="3840480" cy="1697519"/>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actions were objectively reasonable.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Key factors: suspect's continued resistance, running vehicle, uncertainty of being armed, need to complete arrest.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Qualified immunity applied — no clearly established law prohibiting escalating force against an actively resisting suspect.</a:t>
            </a:r>
            <a:endParaRPr lang="en-US" sz="1200" dirty="0"/>
          </a:p>
        </p:txBody>
      </p:sp>
      <p:sp>
        <p:nvSpPr>
          <p:cNvPr id="9" name="Shape 7"/>
          <p:cNvSpPr/>
          <p:nvPr/>
        </p:nvSpPr>
        <p:spPr>
          <a:xfrm>
            <a:off x="4754880" y="1543050"/>
            <a:ext cx="4206240"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10" name="Text 8"/>
          <p:cNvSpPr/>
          <p:nvPr/>
        </p:nvSpPr>
        <p:spPr>
          <a:xfrm>
            <a:off x="4937760" y="1835658"/>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Bruner v. Cassidy</a:t>
            </a:r>
            <a:endParaRPr lang="en-US" sz="1300" dirty="0"/>
          </a:p>
        </p:txBody>
      </p:sp>
      <p:sp>
        <p:nvSpPr>
          <p:cNvPr id="11" name="Text 9"/>
          <p:cNvSpPr/>
          <p:nvPr/>
        </p:nvSpPr>
        <p:spPr>
          <a:xfrm>
            <a:off x="4937760" y="215569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2" name="Shape 10"/>
          <p:cNvSpPr/>
          <p:nvPr/>
        </p:nvSpPr>
        <p:spPr>
          <a:xfrm>
            <a:off x="4937760" y="1689354"/>
            <a:ext cx="3749040" cy="246888"/>
          </a:xfrm>
          <a:prstGeom prst="roundRect">
            <a:avLst>
              <a:gd name="adj" fmla="val 14815"/>
            </a:avLst>
          </a:prstGeom>
          <a:solidFill>
            <a:srgbClr val="8B1A1A"/>
          </a:solidFill>
          <a:ln w="12700">
            <a:solidFill>
              <a:srgbClr val="8B1A1A"/>
            </a:solidFill>
            <a:prstDash val="solid"/>
          </a:ln>
        </p:spPr>
        <p:txBody>
          <a:bodyPr/>
          <a:lstStyle/>
          <a:p>
            <a:endParaRPr lang="en-US"/>
          </a:p>
        </p:txBody>
      </p:sp>
      <p:sp>
        <p:nvSpPr>
          <p:cNvPr id="13" name="Text 11"/>
          <p:cNvSpPr/>
          <p:nvPr/>
        </p:nvSpPr>
        <p:spPr>
          <a:xfrm>
            <a:off x="4937760" y="1690660"/>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14" name="Text 12"/>
          <p:cNvSpPr/>
          <p:nvPr/>
        </p:nvSpPr>
        <p:spPr>
          <a:xfrm>
            <a:off x="4937760" y="2340538"/>
            <a:ext cx="3840480" cy="133241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Excessive force on a handcuffed, prone, subdued individual violates the Fourth Amendment.</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Known danger of asphyxia makes pressure on a prone handcuffed person unconstitutional.</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Officers not entitled to qualified immunity.</a:t>
            </a:r>
            <a:endParaRPr lang="en-US" sz="1200" dirty="0"/>
          </a:p>
        </p:txBody>
      </p:sp>
      <p:sp>
        <p:nvSpPr>
          <p:cNvPr id="15" name="Text 13"/>
          <p:cNvSpPr/>
          <p:nvPr/>
        </p:nvSpPr>
        <p:spPr>
          <a:xfrm>
            <a:off x="365760" y="8382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Excessive Force: Arrests of Suspects</a:t>
            </a:r>
            <a:endParaRPr lang="en-US" sz="4000" dirty="0"/>
          </a:p>
        </p:txBody>
      </p:sp>
      <p:sp>
        <p:nvSpPr>
          <p:cNvPr id="16" name="Text 2"/>
          <p:cNvSpPr/>
          <p:nvPr/>
        </p:nvSpPr>
        <p:spPr>
          <a:xfrm>
            <a:off x="365760" y="375740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Root v. Comstock</a:t>
            </a:r>
            <a:endParaRPr lang="en-US" sz="1300" dirty="0"/>
          </a:p>
        </p:txBody>
      </p:sp>
      <p:sp>
        <p:nvSpPr>
          <p:cNvPr id="17" name="Text 3"/>
          <p:cNvSpPr/>
          <p:nvPr/>
        </p:nvSpPr>
        <p:spPr>
          <a:xfrm>
            <a:off x="365760" y="4046789"/>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9" name="Text 6"/>
          <p:cNvSpPr/>
          <p:nvPr/>
        </p:nvSpPr>
        <p:spPr>
          <a:xfrm>
            <a:off x="365760" y="4249361"/>
            <a:ext cx="3840480" cy="114104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Claim that taser use constituted deadly force rejected — allegations too vague to show substantial risk of death.</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No clearly established precedent that tasing a fleeing suspect under these circumstances was deadly force.</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Claim failed under qualified immunity.</a:t>
            </a:r>
            <a:endParaRPr lang="en-US" sz="1200" dirty="0"/>
          </a:p>
        </p:txBody>
      </p:sp>
      <p:sp>
        <p:nvSpPr>
          <p:cNvPr id="20" name="Text 2"/>
          <p:cNvSpPr/>
          <p:nvPr/>
        </p:nvSpPr>
        <p:spPr>
          <a:xfrm>
            <a:off x="4937760" y="353513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Manning v. City of Tulsa</a:t>
            </a:r>
            <a:endParaRPr lang="en-US" sz="1300" dirty="0"/>
          </a:p>
        </p:txBody>
      </p:sp>
      <p:sp>
        <p:nvSpPr>
          <p:cNvPr id="21" name="Text 3"/>
          <p:cNvSpPr/>
          <p:nvPr/>
        </p:nvSpPr>
        <p:spPr>
          <a:xfrm>
            <a:off x="4960620" y="3857787"/>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2" name="Text 6"/>
          <p:cNvSpPr/>
          <p:nvPr/>
        </p:nvSpPr>
        <p:spPr>
          <a:xfrm>
            <a:off x="4937760" y="4039477"/>
            <a:ext cx="3840480" cy="1469571"/>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Jury could find deadly force objectively unreasonable: suspect unarmed, hands raised, suspected only of minor offenses.</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Suspect was passively non-compliant — not actively resisting or fleeing.</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Qualified immunity rejected: clearly established law prohibits deadly force against an unarmed, non-threatening individual.</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6E6E2-2A05-41EF-B9C3-09CB4AF116FF}"/>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2DB23FD5-ADAF-BE14-4354-E3AADF5B8594}"/>
              </a:ext>
            </a:extLst>
          </p:cNvPr>
          <p:cNvSpPr/>
          <p:nvPr/>
        </p:nvSpPr>
        <p:spPr>
          <a:xfrm>
            <a:off x="182880" y="1543050"/>
            <a:ext cx="8746435"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6" name="Shape 4">
            <a:extLst>
              <a:ext uri="{FF2B5EF4-FFF2-40B4-BE49-F238E27FC236}">
                <a16:creationId xmlns:a16="http://schemas.microsoft.com/office/drawing/2014/main" id="{104D9AC2-2071-7ECF-69C1-968B72C38E3E}"/>
              </a:ext>
            </a:extLst>
          </p:cNvPr>
          <p:cNvSpPr/>
          <p:nvPr/>
        </p:nvSpPr>
        <p:spPr>
          <a:xfrm>
            <a:off x="411480" y="1689354"/>
            <a:ext cx="7795736"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7" name="Text 5">
            <a:extLst>
              <a:ext uri="{FF2B5EF4-FFF2-40B4-BE49-F238E27FC236}">
                <a16:creationId xmlns:a16="http://schemas.microsoft.com/office/drawing/2014/main" id="{DFAFDDBD-C5E1-A006-1F06-7B0C66BB34EF}"/>
              </a:ext>
            </a:extLst>
          </p:cNvPr>
          <p:cNvSpPr/>
          <p:nvPr/>
        </p:nvSpPr>
        <p:spPr>
          <a:xfrm>
            <a:off x="388620" y="1698498"/>
            <a:ext cx="7795736"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15" name="Text 13">
            <a:extLst>
              <a:ext uri="{FF2B5EF4-FFF2-40B4-BE49-F238E27FC236}">
                <a16:creationId xmlns:a16="http://schemas.microsoft.com/office/drawing/2014/main" id="{0302C863-85CD-9DB3-F426-E7FB1E5F10D2}"/>
              </a:ext>
            </a:extLst>
          </p:cNvPr>
          <p:cNvSpPr/>
          <p:nvPr/>
        </p:nvSpPr>
        <p:spPr>
          <a:xfrm>
            <a:off x="365760" y="8382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Excessive Force: Death of Suspect </a:t>
            </a:r>
            <a:endParaRPr lang="en-US" sz="4000" dirty="0"/>
          </a:p>
        </p:txBody>
      </p:sp>
      <p:sp>
        <p:nvSpPr>
          <p:cNvPr id="18" name="Text 2">
            <a:extLst>
              <a:ext uri="{FF2B5EF4-FFF2-40B4-BE49-F238E27FC236}">
                <a16:creationId xmlns:a16="http://schemas.microsoft.com/office/drawing/2014/main" id="{3AA233E4-938D-31E8-7E8F-6109F501CCDE}"/>
              </a:ext>
            </a:extLst>
          </p:cNvPr>
          <p:cNvSpPr/>
          <p:nvPr/>
        </p:nvSpPr>
        <p:spPr>
          <a:xfrm>
            <a:off x="473103" y="1936242"/>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Lakey v. Bryant</a:t>
            </a:r>
            <a:endParaRPr lang="en-US" sz="1300" dirty="0"/>
          </a:p>
        </p:txBody>
      </p:sp>
      <p:sp>
        <p:nvSpPr>
          <p:cNvPr id="23" name="Text 3">
            <a:extLst>
              <a:ext uri="{FF2B5EF4-FFF2-40B4-BE49-F238E27FC236}">
                <a16:creationId xmlns:a16="http://schemas.microsoft.com/office/drawing/2014/main" id="{A7E4E868-87B9-AE88-6D5F-D554F30136E8}"/>
              </a:ext>
            </a:extLst>
          </p:cNvPr>
          <p:cNvSpPr/>
          <p:nvPr/>
        </p:nvSpPr>
        <p:spPr>
          <a:xfrm>
            <a:off x="495963" y="2277226"/>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4" name="Text 6">
            <a:extLst>
              <a:ext uri="{FF2B5EF4-FFF2-40B4-BE49-F238E27FC236}">
                <a16:creationId xmlns:a16="http://schemas.microsoft.com/office/drawing/2014/main" id="{2E48DA9A-4CA5-1578-F0C6-46D4D7E5BACD}"/>
              </a:ext>
            </a:extLst>
          </p:cNvPr>
          <p:cNvSpPr/>
          <p:nvPr/>
        </p:nvSpPr>
        <p:spPr>
          <a:xfrm>
            <a:off x="473103" y="2477727"/>
            <a:ext cx="3840480" cy="2705047"/>
          </a:xfrm>
          <a:prstGeom prst="rect">
            <a:avLst/>
          </a:prstGeom>
          <a:noFill/>
          <a:ln/>
        </p:spPr>
        <p:txBody>
          <a:bodyPr wrap="square" lIns="0" tIns="0" rIns="0" bIns="0" rtlCol="0" anchor="t"/>
          <a:lstStyle/>
          <a:p>
            <a:pPr marL="342900" indent="-342900">
              <a:spcAft>
                <a:spcPts val="600"/>
              </a:spcAft>
              <a:buSzPct val="100000"/>
              <a:buChar char="•"/>
            </a:pPr>
            <a:r>
              <a:rPr lang="en-US" sz="1200" dirty="0">
                <a:latin typeface="+mj-lt"/>
              </a:rPr>
              <a:t>Supervisors are generally protected by qualified immunity unless prior case law establishes their own conduct violates the Constitution</a:t>
            </a:r>
          </a:p>
          <a:p>
            <a:pPr marL="342900" indent="-342900">
              <a:spcAft>
                <a:spcPts val="600"/>
              </a:spcAft>
              <a:buSzPct val="100000"/>
              <a:buChar char="•"/>
            </a:pPr>
            <a:r>
              <a:rPr lang="en-US" sz="1200" dirty="0">
                <a:latin typeface="+mj-lt"/>
              </a:rPr>
              <a:t>Municipal liability usually requires evidence of a broader pattern of misconduct, not a single incident</a:t>
            </a:r>
          </a:p>
          <a:p>
            <a:pPr marL="342900" indent="-342900">
              <a:spcAft>
                <a:spcPts val="600"/>
              </a:spcAft>
              <a:buSzPct val="100000"/>
              <a:buChar char="•"/>
            </a:pPr>
            <a:r>
              <a:rPr lang="en-US" sz="1200" dirty="0">
                <a:latin typeface="+mj-lt"/>
              </a:rPr>
              <a:t>Sheriff was entitled to qualified immunity because there was no clearly established law making the Mutual Aid Policy unconstitutional. </a:t>
            </a:r>
          </a:p>
          <a:p>
            <a:pPr marL="342900" indent="-342900">
              <a:spcAft>
                <a:spcPts val="600"/>
              </a:spcAft>
              <a:buSzPct val="100000"/>
              <a:buChar char="•"/>
            </a:pPr>
            <a:r>
              <a:rPr lang="en-US" sz="1200" dirty="0">
                <a:latin typeface="+mj-lt"/>
              </a:rPr>
              <a:t>Found insufficient evidence of a widespread pattern of excessive force that would support municipal liability.</a:t>
            </a:r>
          </a:p>
          <a:p>
            <a:pPr marL="342900" indent="-342900">
              <a:spcAft>
                <a:spcPts val="600"/>
              </a:spcAft>
              <a:buSzPct val="100000"/>
              <a:buChar char="•"/>
            </a:pPr>
            <a:endParaRPr lang="en-US" sz="1200" dirty="0"/>
          </a:p>
        </p:txBody>
      </p:sp>
      <p:sp>
        <p:nvSpPr>
          <p:cNvPr id="25" name="Text 9">
            <a:extLst>
              <a:ext uri="{FF2B5EF4-FFF2-40B4-BE49-F238E27FC236}">
                <a16:creationId xmlns:a16="http://schemas.microsoft.com/office/drawing/2014/main" id="{BFD1EEC1-512F-830A-8082-476873A97B44}"/>
              </a:ext>
            </a:extLst>
          </p:cNvPr>
          <p:cNvSpPr/>
          <p:nvPr/>
        </p:nvSpPr>
        <p:spPr>
          <a:xfrm>
            <a:off x="4914381" y="2273119"/>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26" name="Text 12">
            <a:extLst>
              <a:ext uri="{FF2B5EF4-FFF2-40B4-BE49-F238E27FC236}">
                <a16:creationId xmlns:a16="http://schemas.microsoft.com/office/drawing/2014/main" id="{3C09C054-E4EE-676E-AB75-AEC9B759C7C8}"/>
              </a:ext>
            </a:extLst>
          </p:cNvPr>
          <p:cNvSpPr/>
          <p:nvPr/>
        </p:nvSpPr>
        <p:spPr>
          <a:xfrm>
            <a:off x="4898999" y="2477727"/>
            <a:ext cx="3840480" cy="3020275"/>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mj-lt"/>
                <a:ea typeface="Calibri" pitchFamily="34" charset="-122"/>
                <a:cs typeface="Calibri" pitchFamily="34" charset="-120"/>
              </a:rPr>
              <a:t>Claims of excessive force &amp; indifference against paramedic and failure to intervene against Officer </a:t>
            </a:r>
          </a:p>
          <a:p>
            <a:pPr marL="342900" indent="-342900">
              <a:spcAft>
                <a:spcPts val="600"/>
              </a:spcAft>
              <a:buSzPct val="100000"/>
              <a:buChar char="•"/>
            </a:pPr>
            <a:r>
              <a:rPr lang="en-US" sz="1200" dirty="0">
                <a:latin typeface="+mj-lt"/>
              </a:rPr>
              <a:t>Paramedic applied force while Dizmang was actively resisting handcuffing and stopped applying force once the handcuffs were secured</a:t>
            </a:r>
          </a:p>
          <a:p>
            <a:pPr marL="342900" indent="-342900">
              <a:spcAft>
                <a:spcPts val="600"/>
              </a:spcAft>
              <a:buSzPct val="100000"/>
              <a:buChar char="•"/>
            </a:pPr>
            <a:r>
              <a:rPr lang="en-US" sz="1200" dirty="0">
                <a:latin typeface="+mj-lt"/>
              </a:rPr>
              <a:t>Existing law did not clearly establish that the paramedic's conduct under these circumstances was unconstitutional and therefore held that he was entitled to qualified immunity.</a:t>
            </a:r>
          </a:p>
        </p:txBody>
      </p:sp>
      <p:sp>
        <p:nvSpPr>
          <p:cNvPr id="27" name="Text 8">
            <a:extLst>
              <a:ext uri="{FF2B5EF4-FFF2-40B4-BE49-F238E27FC236}">
                <a16:creationId xmlns:a16="http://schemas.microsoft.com/office/drawing/2014/main" id="{D46BB5B0-6F7D-9A4E-A5D7-88F8A16D44FA}"/>
              </a:ext>
            </a:extLst>
          </p:cNvPr>
          <p:cNvSpPr/>
          <p:nvPr/>
        </p:nvSpPr>
        <p:spPr>
          <a:xfrm>
            <a:off x="4914381" y="1945386"/>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rPr>
              <a:t>Dizmang v. Reed </a:t>
            </a:r>
            <a:endParaRPr lang="en-US" sz="1300" dirty="0"/>
          </a:p>
        </p:txBody>
      </p:sp>
    </p:spTree>
    <p:extLst>
      <p:ext uri="{BB962C8B-B14F-4D97-AF65-F5344CB8AC3E}">
        <p14:creationId xmlns:p14="http://schemas.microsoft.com/office/powerpoint/2010/main" val="221747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18" grpId="0" animBg="1"/>
      <p:bldP spid="23" grpId="0" animBg="1"/>
      <p:bldP spid="24" grpId="0" animBg="1"/>
      <p:bldP spid="25" grpId="0" animBg="1"/>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rPr>
              <a:t>Malicious Prosecution &amp; Excessive Bail</a:t>
            </a:r>
            <a:endParaRPr lang="en-US" sz="4400" dirty="0">
              <a:latin typeface="+mj-lt"/>
            </a:endParaRPr>
          </a:p>
        </p:txBody>
      </p:sp>
      <p:sp>
        <p:nvSpPr>
          <p:cNvPr id="4" name="Text 2"/>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2 Cases — 10</a:t>
            </a:r>
            <a:r>
              <a:rPr lang="en-US" sz="1600" baseline="30000" dirty="0">
                <a:solidFill>
                  <a:schemeClr val="bg1"/>
                </a:solidFill>
                <a:latin typeface="Calibri" pitchFamily="34" charset="0"/>
                <a:ea typeface="Calibri" pitchFamily="34" charset="-122"/>
                <a:cs typeface="Calibri" pitchFamily="34" charset="-120"/>
              </a:rPr>
              <a:t>th</a:t>
            </a:r>
            <a:r>
              <a:rPr lang="en-US" sz="1600" dirty="0">
                <a:solidFill>
                  <a:schemeClr val="bg1"/>
                </a:solidFill>
                <a:latin typeface="Calibri" pitchFamily="34" charset="0"/>
                <a:ea typeface="Calibri" pitchFamily="34" charset="-122"/>
                <a:cs typeface="Calibri" pitchFamily="34" charset="-120"/>
              </a:rPr>
              <a:t> Circuit </a:t>
            </a:r>
            <a:endParaRPr lang="en-US" sz="16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8152F-1BAD-B702-6830-0E9D2B3DAD18}"/>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237D425D-B8AC-41D2-08D1-49E0355226F2}"/>
              </a:ext>
            </a:extLst>
          </p:cNvPr>
          <p:cNvSpPr/>
          <p:nvPr/>
        </p:nvSpPr>
        <p:spPr>
          <a:xfrm>
            <a:off x="182880" y="1543050"/>
            <a:ext cx="8660674" cy="4206240"/>
          </a:xfrm>
          <a:prstGeom prst="roundRect">
            <a:avLst>
              <a:gd name="adj" fmla="val 1739"/>
            </a:avLst>
          </a:prstGeom>
          <a:solidFill>
            <a:srgbClr val="FFFFFF"/>
          </a:solidFill>
          <a:ln w="12700">
            <a:solidFill>
              <a:srgbClr val="D0D8EE"/>
            </a:solidFill>
            <a:prstDash val="solid"/>
          </a:ln>
          <a:effectLst>
            <a:outerShdw blurRad="101600" dist="38100" dir="2700000" algn="bl" rotWithShape="0">
              <a:srgbClr val="000000">
                <a:alpha val="12000"/>
              </a:srgbClr>
            </a:outerShdw>
          </a:effectLst>
        </p:spPr>
        <p:txBody>
          <a:bodyPr/>
          <a:lstStyle/>
          <a:p>
            <a:endParaRPr lang="en-US"/>
          </a:p>
        </p:txBody>
      </p:sp>
      <p:sp>
        <p:nvSpPr>
          <p:cNvPr id="7" name="Text 5">
            <a:extLst>
              <a:ext uri="{FF2B5EF4-FFF2-40B4-BE49-F238E27FC236}">
                <a16:creationId xmlns:a16="http://schemas.microsoft.com/office/drawing/2014/main" id="{6E0F2116-428D-D0B2-C756-40D14C11F8A9}"/>
              </a:ext>
            </a:extLst>
          </p:cNvPr>
          <p:cNvSpPr/>
          <p:nvPr/>
        </p:nvSpPr>
        <p:spPr>
          <a:xfrm>
            <a:off x="365760" y="2430018"/>
            <a:ext cx="3749040" cy="246888"/>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UNFAVORABLE</a:t>
            </a:r>
            <a:endParaRPr lang="en-US" sz="900" dirty="0"/>
          </a:p>
        </p:txBody>
      </p:sp>
      <p:sp>
        <p:nvSpPr>
          <p:cNvPr id="15" name="Text 13">
            <a:extLst>
              <a:ext uri="{FF2B5EF4-FFF2-40B4-BE49-F238E27FC236}">
                <a16:creationId xmlns:a16="http://schemas.microsoft.com/office/drawing/2014/main" id="{B6BD69B5-832D-1BE1-ED61-E6F13FAA21A6}"/>
              </a:ext>
            </a:extLst>
          </p:cNvPr>
          <p:cNvSpPr/>
          <p:nvPr/>
        </p:nvSpPr>
        <p:spPr>
          <a:xfrm>
            <a:off x="365760" y="838200"/>
            <a:ext cx="8229600" cy="365760"/>
          </a:xfrm>
          <a:prstGeom prst="rect">
            <a:avLst/>
          </a:prstGeom>
          <a:noFill/>
          <a:ln/>
        </p:spPr>
        <p:txBody>
          <a:bodyPr wrap="square" lIns="0" tIns="0" rIns="0" bIns="0" rtlCol="0" anchor="ctr"/>
          <a:lstStyle/>
          <a:p>
            <a:r>
              <a:rPr lang="en-US" sz="4000" b="1" dirty="0">
                <a:solidFill>
                  <a:srgbClr val="FFFFFF"/>
                </a:solidFill>
                <a:latin typeface="Calibri" pitchFamily="34" charset="0"/>
                <a:ea typeface="Calibri" pitchFamily="34" charset="-122"/>
                <a:cs typeface="Calibri" pitchFamily="34" charset="-120"/>
              </a:rPr>
              <a:t>Malicious Prosecution &amp; Excessive Bail </a:t>
            </a:r>
            <a:endParaRPr lang="en-US" sz="4000" dirty="0"/>
          </a:p>
        </p:txBody>
      </p:sp>
      <p:sp>
        <p:nvSpPr>
          <p:cNvPr id="20" name="Text 9">
            <a:extLst>
              <a:ext uri="{FF2B5EF4-FFF2-40B4-BE49-F238E27FC236}">
                <a16:creationId xmlns:a16="http://schemas.microsoft.com/office/drawing/2014/main" id="{1222028F-113A-033D-71C5-07C3A9070FD5}"/>
              </a:ext>
            </a:extLst>
          </p:cNvPr>
          <p:cNvSpPr/>
          <p:nvPr/>
        </p:nvSpPr>
        <p:spPr>
          <a:xfrm>
            <a:off x="377190" y="2316371"/>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a:t>
            </a:r>
            <a:r>
              <a:rPr lang="en-US" sz="1000" baseline="30000" dirty="0">
                <a:solidFill>
                  <a:srgbClr val="5B6A8A"/>
                </a:solidFill>
                <a:latin typeface="Calibri" pitchFamily="34" charset="0"/>
                <a:ea typeface="Calibri" pitchFamily="34" charset="-122"/>
                <a:cs typeface="Calibri" pitchFamily="34" charset="-120"/>
              </a:rPr>
              <a:t>th</a:t>
            </a:r>
            <a:r>
              <a:rPr lang="en-US" sz="1000" dirty="0">
                <a:solidFill>
                  <a:srgbClr val="5B6A8A"/>
                </a:solidFill>
                <a:latin typeface="Calibri" pitchFamily="34" charset="0"/>
                <a:ea typeface="Calibri" pitchFamily="34" charset="-122"/>
                <a:cs typeface="Calibri" pitchFamily="34" charset="-120"/>
              </a:rPr>
              <a:t> Circuit</a:t>
            </a:r>
            <a:endParaRPr lang="en-US" sz="1000" dirty="0"/>
          </a:p>
        </p:txBody>
      </p:sp>
      <p:sp>
        <p:nvSpPr>
          <p:cNvPr id="22" name="Shape 4">
            <a:extLst>
              <a:ext uri="{FF2B5EF4-FFF2-40B4-BE49-F238E27FC236}">
                <a16:creationId xmlns:a16="http://schemas.microsoft.com/office/drawing/2014/main" id="{57EF95E8-F1CC-642C-BF57-6D73FBFF2C8E}"/>
              </a:ext>
            </a:extLst>
          </p:cNvPr>
          <p:cNvSpPr/>
          <p:nvPr/>
        </p:nvSpPr>
        <p:spPr>
          <a:xfrm>
            <a:off x="365760" y="1785366"/>
            <a:ext cx="8229600" cy="246888"/>
          </a:xfrm>
          <a:prstGeom prst="roundRect">
            <a:avLst>
              <a:gd name="adj" fmla="val 14815"/>
            </a:avLst>
          </a:prstGeom>
          <a:solidFill>
            <a:srgbClr val="1B6B3A"/>
          </a:solidFill>
          <a:ln w="12700">
            <a:solidFill>
              <a:srgbClr val="1B6B3A"/>
            </a:solidFill>
            <a:prstDash val="solid"/>
          </a:ln>
        </p:spPr>
        <p:txBody>
          <a:bodyPr/>
          <a:lstStyle/>
          <a:p>
            <a:endParaRPr lang="en-US"/>
          </a:p>
        </p:txBody>
      </p:sp>
      <p:sp>
        <p:nvSpPr>
          <p:cNvPr id="23" name="Text 5">
            <a:extLst>
              <a:ext uri="{FF2B5EF4-FFF2-40B4-BE49-F238E27FC236}">
                <a16:creationId xmlns:a16="http://schemas.microsoft.com/office/drawing/2014/main" id="{FD576642-C31F-E8DF-5F41-0DD055B8A793}"/>
              </a:ext>
            </a:extLst>
          </p:cNvPr>
          <p:cNvSpPr/>
          <p:nvPr/>
        </p:nvSpPr>
        <p:spPr>
          <a:xfrm>
            <a:off x="388620" y="1785366"/>
            <a:ext cx="8142821" cy="256032"/>
          </a:xfrm>
          <a:prstGeom prst="rect">
            <a:avLst/>
          </a:prstGeom>
          <a:noFill/>
          <a:ln/>
        </p:spPr>
        <p:txBody>
          <a:bodyPr wrap="square" lIns="0" tIns="0" rIns="0" bIns="0" rtlCol="0" anchor="ctr"/>
          <a:lstStyle/>
          <a:p>
            <a:pPr algn="ctr"/>
            <a:r>
              <a:rPr lang="en-US" sz="900" b="1" dirty="0">
                <a:solidFill>
                  <a:srgbClr val="FFFFFF"/>
                </a:solidFill>
                <a:latin typeface="Calibri" pitchFamily="34" charset="0"/>
                <a:ea typeface="Calibri" pitchFamily="34" charset="-122"/>
                <a:cs typeface="Calibri" pitchFamily="34" charset="-120"/>
              </a:rPr>
              <a:t>FAVORABLE</a:t>
            </a:r>
            <a:endParaRPr lang="en-US" sz="900" dirty="0"/>
          </a:p>
        </p:txBody>
      </p:sp>
      <p:sp>
        <p:nvSpPr>
          <p:cNvPr id="4" name="Text 3">
            <a:extLst>
              <a:ext uri="{FF2B5EF4-FFF2-40B4-BE49-F238E27FC236}">
                <a16:creationId xmlns:a16="http://schemas.microsoft.com/office/drawing/2014/main" id="{A41A2007-B2AC-AD8A-7AEC-829D7773C7F3}"/>
              </a:ext>
            </a:extLst>
          </p:cNvPr>
          <p:cNvSpPr/>
          <p:nvPr/>
        </p:nvSpPr>
        <p:spPr>
          <a:xfrm>
            <a:off x="377190" y="1986207"/>
            <a:ext cx="3135086" cy="502920"/>
          </a:xfrm>
          <a:prstGeom prst="rect">
            <a:avLst/>
          </a:prstGeom>
          <a:noFill/>
          <a:ln/>
        </p:spPr>
        <p:txBody>
          <a:bodyPr wrap="square" lIns="0" tIns="0" rIns="0" bIns="0" rtlCol="0" anchor="ctr"/>
          <a:lstStyle/>
          <a:p>
            <a:r>
              <a:rPr lang="en-US" sz="1300" b="1" dirty="0">
                <a:solidFill>
                  <a:srgbClr val="002060"/>
                </a:solidFill>
                <a:latin typeface="Cambria" pitchFamily="34" charset="0"/>
                <a:ea typeface="Cambria" pitchFamily="34" charset="-122"/>
                <a:cs typeface="Cambria" pitchFamily="34" charset="-120"/>
              </a:rPr>
              <a:t>Jarvis v. County of Teton, Wyoming</a:t>
            </a:r>
            <a:endParaRPr lang="en-US" sz="1300" dirty="0">
              <a:solidFill>
                <a:srgbClr val="002060"/>
              </a:solidFill>
            </a:endParaRPr>
          </a:p>
        </p:txBody>
      </p:sp>
      <p:sp>
        <p:nvSpPr>
          <p:cNvPr id="5" name="Text 5">
            <a:extLst>
              <a:ext uri="{FF2B5EF4-FFF2-40B4-BE49-F238E27FC236}">
                <a16:creationId xmlns:a16="http://schemas.microsoft.com/office/drawing/2014/main" id="{8AD339E5-0788-9B81-0F9B-8F7E6F13A77F}"/>
              </a:ext>
            </a:extLst>
          </p:cNvPr>
          <p:cNvSpPr/>
          <p:nvPr/>
        </p:nvSpPr>
        <p:spPr>
          <a:xfrm>
            <a:off x="388622" y="2444387"/>
            <a:ext cx="3749039" cy="2534194"/>
          </a:xfrm>
          <a:prstGeom prst="rect">
            <a:avLst/>
          </a:prstGeom>
          <a:noFill/>
          <a:ln/>
        </p:spPr>
        <p:txBody>
          <a:bodyPr wrap="square" lIns="0" tIns="127000" rIns="127000" bIns="0" rtlCol="0" anchor="t"/>
          <a:lstStyle/>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Allegations legally insufficient to prove any constitutional violation of Excessive Bail, Malicious Prosecution, Due Process, and Unlawful Arrest claims.</a:t>
            </a:r>
            <a:endParaRPr lang="en-US" sz="1200" dirty="0"/>
          </a:p>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To hold a governmental entity liable, plaintiff must identify a specific policy or established practice causing the violation.</a:t>
            </a:r>
            <a:endParaRPr lang="en-US" sz="1200" dirty="0"/>
          </a:p>
          <a:p>
            <a:pPr marL="342900" indent="-342900">
              <a:spcAft>
                <a:spcPts val="800"/>
              </a:spcAft>
              <a:buSzPct val="100000"/>
              <a:buChar char="•"/>
            </a:pPr>
            <a:r>
              <a:rPr lang="en-US" sz="1200" dirty="0">
                <a:solidFill>
                  <a:srgbClr val="1A1A2E"/>
                </a:solidFill>
                <a:latin typeface="Calibri" pitchFamily="34" charset="0"/>
                <a:ea typeface="Calibri" pitchFamily="34" charset="-122"/>
                <a:cs typeface="Calibri" pitchFamily="34" charset="-120"/>
              </a:rPr>
              <a:t>DA had prosecutorial immunity; individual officers had probable cause based on threats and possible gun possession.</a:t>
            </a:r>
            <a:endParaRPr lang="en-US" sz="1200" dirty="0"/>
          </a:p>
        </p:txBody>
      </p:sp>
      <p:sp>
        <p:nvSpPr>
          <p:cNvPr id="6" name="Text 2">
            <a:extLst>
              <a:ext uri="{FF2B5EF4-FFF2-40B4-BE49-F238E27FC236}">
                <a16:creationId xmlns:a16="http://schemas.microsoft.com/office/drawing/2014/main" id="{F6C815D7-F05D-B01C-514D-5E4C2B6C8BD3}"/>
              </a:ext>
            </a:extLst>
          </p:cNvPr>
          <p:cNvSpPr/>
          <p:nvPr/>
        </p:nvSpPr>
        <p:spPr>
          <a:xfrm>
            <a:off x="4320540" y="1986207"/>
            <a:ext cx="3749040" cy="502920"/>
          </a:xfrm>
          <a:prstGeom prst="rect">
            <a:avLst/>
          </a:prstGeom>
          <a:noFill/>
          <a:ln/>
        </p:spPr>
        <p:txBody>
          <a:bodyPr wrap="square" lIns="0" tIns="0" rIns="0" bIns="0" rtlCol="0" anchor="ctr"/>
          <a:lstStyle/>
          <a:p>
            <a:r>
              <a:rPr lang="en-US" sz="1300" b="1" dirty="0">
                <a:solidFill>
                  <a:srgbClr val="1E2761"/>
                </a:solidFill>
                <a:latin typeface="Cambria" pitchFamily="34" charset="0"/>
                <a:ea typeface="Cambria" pitchFamily="34" charset="-122"/>
                <a:cs typeface="Cambria" pitchFamily="34" charset="-120"/>
              </a:rPr>
              <a:t>Puller v. Greco</a:t>
            </a:r>
            <a:endParaRPr lang="en-US" sz="1300" dirty="0"/>
          </a:p>
        </p:txBody>
      </p:sp>
      <p:sp>
        <p:nvSpPr>
          <p:cNvPr id="8" name="Text 3">
            <a:extLst>
              <a:ext uri="{FF2B5EF4-FFF2-40B4-BE49-F238E27FC236}">
                <a16:creationId xmlns:a16="http://schemas.microsoft.com/office/drawing/2014/main" id="{124470EC-382A-4338-E595-6251B49F78AB}"/>
              </a:ext>
            </a:extLst>
          </p:cNvPr>
          <p:cNvSpPr/>
          <p:nvPr/>
        </p:nvSpPr>
        <p:spPr>
          <a:xfrm>
            <a:off x="4331971" y="2315718"/>
            <a:ext cx="3749040" cy="228600"/>
          </a:xfrm>
          <a:prstGeom prst="rect">
            <a:avLst/>
          </a:prstGeom>
          <a:noFill/>
          <a:ln/>
        </p:spPr>
        <p:txBody>
          <a:bodyPr wrap="square" lIns="0" tIns="0" rIns="0" bIns="0" rtlCol="0" anchor="ctr"/>
          <a:lstStyle/>
          <a:p>
            <a:r>
              <a:rPr lang="en-US" sz="1000" dirty="0">
                <a:solidFill>
                  <a:srgbClr val="5B6A8A"/>
                </a:solidFill>
                <a:latin typeface="Calibri" pitchFamily="34" charset="0"/>
                <a:ea typeface="Calibri" pitchFamily="34" charset="-122"/>
                <a:cs typeface="Calibri" pitchFamily="34" charset="-120"/>
              </a:rPr>
              <a:t>10th Circuit</a:t>
            </a:r>
            <a:endParaRPr lang="en-US" sz="1000" dirty="0"/>
          </a:p>
        </p:txBody>
      </p:sp>
      <p:sp>
        <p:nvSpPr>
          <p:cNvPr id="16" name="Text 6">
            <a:extLst>
              <a:ext uri="{FF2B5EF4-FFF2-40B4-BE49-F238E27FC236}">
                <a16:creationId xmlns:a16="http://schemas.microsoft.com/office/drawing/2014/main" id="{9E7B8353-3071-1BD5-65E9-F34A9873ED05}"/>
              </a:ext>
            </a:extLst>
          </p:cNvPr>
          <p:cNvSpPr/>
          <p:nvPr/>
        </p:nvSpPr>
        <p:spPr>
          <a:xfrm>
            <a:off x="4320540" y="2626287"/>
            <a:ext cx="3840480" cy="283464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Plaintiffs were sitting in a when an unidentified individual opened fire on them. Drove away from the scene. </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Responding officers stopped the car and arrested both men. </a:t>
            </a:r>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Dismissal of civil rights lawsuit for wrongful arrest and malicious prosecution.</a:t>
            </a:r>
            <a:endParaRPr lang="en-US" sz="1200" dirty="0"/>
          </a:p>
          <a:p>
            <a:pPr marL="342900" indent="-342900">
              <a:spcAft>
                <a:spcPts val="600"/>
              </a:spcAft>
              <a:buSzPct val="100000"/>
              <a:buChar char="•"/>
            </a:pPr>
            <a:r>
              <a:rPr lang="en-US" sz="1200" dirty="0">
                <a:solidFill>
                  <a:srgbClr val="1A1A2E"/>
                </a:solidFill>
                <a:latin typeface="Calibri" pitchFamily="34" charset="0"/>
                <a:ea typeface="Calibri" pitchFamily="34" charset="-122"/>
                <a:cs typeface="Calibri" pitchFamily="34" charset="-120"/>
              </a:rPr>
              <a:t>Qualified immunity requires plaintiffs to allege constitutional violations AND identify prior case law clearly establishing the officer's conduct was unlawful in similar circumstances.</a:t>
            </a:r>
            <a:endParaRPr lang="en-US" sz="1200" dirty="0"/>
          </a:p>
        </p:txBody>
      </p:sp>
    </p:spTree>
    <p:extLst>
      <p:ext uri="{BB962C8B-B14F-4D97-AF65-F5344CB8AC3E}">
        <p14:creationId xmlns:p14="http://schemas.microsoft.com/office/powerpoint/2010/main" val="114703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20" grpId="0" animBg="1"/>
      <p:bldP spid="22" grpId="0" animBg="1"/>
      <p:bldP spid="23" grpId="0" animBg="1"/>
      <p:bldP spid="4" grpId="0" animBg="1"/>
      <p:bldP spid="5" grpId="0" animBg="1"/>
      <p:bldP spid="6" grpId="0" animBg="1"/>
      <p:bldP spid="8"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64DEE-57E3-B0C4-7BC5-2B86499509A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D7B5DFEF-3B16-9563-8957-E2DDFC45CB0F}"/>
              </a:ext>
            </a:extLst>
          </p:cNvPr>
          <p:cNvSpPr/>
          <p:nvPr/>
        </p:nvSpPr>
        <p:spPr>
          <a:xfrm>
            <a:off x="640080" y="2228850"/>
            <a:ext cx="7863840" cy="1645920"/>
          </a:xfrm>
          <a:prstGeom prst="rect">
            <a:avLst/>
          </a:prstGeom>
          <a:noFill/>
          <a:ln/>
        </p:spPr>
        <p:txBody>
          <a:bodyPr wrap="square" lIns="0" tIns="0" rIns="0" bIns="0" rtlCol="0" anchor="ctr"/>
          <a:lstStyle/>
          <a:p>
            <a:r>
              <a:rPr lang="en-US" sz="4400" b="1" dirty="0">
                <a:solidFill>
                  <a:srgbClr val="FFFFFF"/>
                </a:solidFill>
                <a:latin typeface="+mj-lt"/>
                <a:ea typeface="Cambria" pitchFamily="34" charset="-122"/>
                <a:cs typeface="Cambria" pitchFamily="34" charset="-120"/>
              </a:rPr>
              <a:t>Search &amp; Seizure</a:t>
            </a:r>
            <a:endParaRPr lang="en-US" sz="4400" dirty="0">
              <a:latin typeface="+mj-lt"/>
            </a:endParaRPr>
          </a:p>
        </p:txBody>
      </p:sp>
      <p:sp>
        <p:nvSpPr>
          <p:cNvPr id="4" name="Text 2">
            <a:extLst>
              <a:ext uri="{FF2B5EF4-FFF2-40B4-BE49-F238E27FC236}">
                <a16:creationId xmlns:a16="http://schemas.microsoft.com/office/drawing/2014/main" id="{9B93F832-55A2-386A-DD59-9638CE18019D}"/>
              </a:ext>
            </a:extLst>
          </p:cNvPr>
          <p:cNvSpPr/>
          <p:nvPr/>
        </p:nvSpPr>
        <p:spPr>
          <a:xfrm>
            <a:off x="640080" y="3966210"/>
            <a:ext cx="7863840" cy="457200"/>
          </a:xfrm>
          <a:prstGeom prst="rect">
            <a:avLst/>
          </a:prstGeom>
          <a:noFill/>
          <a:ln/>
        </p:spPr>
        <p:txBody>
          <a:bodyPr wrap="square" lIns="0" tIns="0" rIns="0" bIns="0" rtlCol="0" anchor="ctr"/>
          <a:lstStyle/>
          <a:p>
            <a:r>
              <a:rPr lang="en-US" sz="1600" dirty="0">
                <a:solidFill>
                  <a:schemeClr val="bg1"/>
                </a:solidFill>
                <a:latin typeface="Calibri" pitchFamily="34" charset="0"/>
                <a:ea typeface="Calibri" pitchFamily="34" charset="-122"/>
                <a:cs typeface="Calibri" pitchFamily="34" charset="-120"/>
              </a:rPr>
              <a:t>19 Cases — Vehicles, Consent, Curtilage, Stops</a:t>
            </a:r>
            <a:endParaRPr lang="en-US" sz="1600" dirty="0">
              <a:solidFill>
                <a:schemeClr val="bg1"/>
              </a:solidFill>
            </a:endParaRPr>
          </a:p>
        </p:txBody>
      </p:sp>
    </p:spTree>
    <p:extLst>
      <p:ext uri="{BB962C8B-B14F-4D97-AF65-F5344CB8AC3E}">
        <p14:creationId xmlns:p14="http://schemas.microsoft.com/office/powerpoint/2010/main" val="870339248"/>
      </p:ext>
    </p:extLst>
  </p:cSld>
  <p:clrMapOvr>
    <a:masterClrMapping/>
  </p:clrMapOvr>
</p:sld>
</file>

<file path=ppt/theme/theme1.xml><?xml version="1.0" encoding="utf-8"?>
<a:theme xmlns:a="http://schemas.openxmlformats.org/drawingml/2006/main" name="JSH TEMPLAT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Calibri"/>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JSH TEMPLATE</Template>
  <TotalTime>941</TotalTime>
  <Words>4654</Words>
  <Application>Microsoft Office PowerPoint</Application>
  <PresentationFormat>On-screen Show (4:3)</PresentationFormat>
  <Paragraphs>460</Paragraphs>
  <Slides>30</Slides>
  <Notes>28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30</vt:i4>
      </vt:variant>
    </vt:vector>
  </HeadingPairs>
  <TitlesOfParts>
    <vt:vector size="40" baseType="lpstr">
      <vt:lpstr>Arial</vt:lpstr>
      <vt:lpstr>Avenir LT Std 35 Light</vt:lpstr>
      <vt:lpstr>Calibri</vt:lpstr>
      <vt:lpstr>Cambria</vt:lpstr>
      <vt:lpstr>Verdana</vt:lpstr>
      <vt:lpstr>Wingdings</vt:lpstr>
      <vt:lpstr>JSH TEMPLATE</vt:lpstr>
      <vt:lpstr>4_Custom Design</vt:lpstr>
      <vt:lpstr>1_Custom Design</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Jones, Skelton &amp; Hochuli,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_</dc:creator>
  <cp:lastModifiedBy>HEATHER WHITE</cp:lastModifiedBy>
  <cp:revision>50</cp:revision>
  <dcterms:created xsi:type="dcterms:W3CDTF">2016-05-09T22:19:48Z</dcterms:created>
  <dcterms:modified xsi:type="dcterms:W3CDTF">2026-07-21T00:10:26Z</dcterms:modified>
</cp:coreProperties>
</file>