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image" Target="../media/image4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image" Target="../media/image4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364B51-8D07-445E-B475-5380CF4F59FB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1B6590E-340C-4B94-B92F-97D62EB29B1A}">
      <dgm:prSet/>
      <dgm:spPr/>
      <dgm:t>
        <a:bodyPr/>
        <a:lstStyle/>
        <a:p>
          <a:r>
            <a:rPr lang="en-US" b="1"/>
            <a:t>What is Police Reputation?</a:t>
          </a:r>
          <a:endParaRPr lang="en-US"/>
        </a:p>
      </dgm:t>
    </dgm:pt>
    <dgm:pt modelId="{89E405C7-1F12-4B6D-A9B7-1322632ADE0C}" type="parTrans" cxnId="{7C39A2B3-C334-422D-807B-1EBC8676A2FB}">
      <dgm:prSet/>
      <dgm:spPr/>
      <dgm:t>
        <a:bodyPr/>
        <a:lstStyle/>
        <a:p>
          <a:endParaRPr lang="en-US"/>
        </a:p>
      </dgm:t>
    </dgm:pt>
    <dgm:pt modelId="{DF20FA55-C149-4985-8B16-6B95550395F7}" type="sibTrans" cxnId="{7C39A2B3-C334-422D-807B-1EBC8676A2FB}">
      <dgm:prSet/>
      <dgm:spPr/>
      <dgm:t>
        <a:bodyPr/>
        <a:lstStyle/>
        <a:p>
          <a:endParaRPr lang="en-US"/>
        </a:p>
      </dgm:t>
    </dgm:pt>
    <dgm:pt modelId="{D09BE782-33E0-4B3E-A1FB-69495C3D5F00}">
      <dgm:prSet/>
      <dgm:spPr/>
      <dgm:t>
        <a:bodyPr/>
        <a:lstStyle/>
        <a:p>
          <a:r>
            <a:rPr lang="en-US"/>
            <a:t>Agency’s most valuable asset.</a:t>
          </a:r>
        </a:p>
      </dgm:t>
    </dgm:pt>
    <dgm:pt modelId="{33D08831-2220-4A20-ACF2-20804592E28B}" type="parTrans" cxnId="{E9824E94-BA52-4277-BA80-EF21EE091EE2}">
      <dgm:prSet/>
      <dgm:spPr/>
      <dgm:t>
        <a:bodyPr/>
        <a:lstStyle/>
        <a:p>
          <a:endParaRPr lang="en-US"/>
        </a:p>
      </dgm:t>
    </dgm:pt>
    <dgm:pt modelId="{511632C9-F514-4B1C-AF41-BE79FA0B025B}" type="sibTrans" cxnId="{E9824E94-BA52-4277-BA80-EF21EE091EE2}">
      <dgm:prSet/>
      <dgm:spPr/>
      <dgm:t>
        <a:bodyPr/>
        <a:lstStyle/>
        <a:p>
          <a:endParaRPr lang="en-US"/>
        </a:p>
      </dgm:t>
    </dgm:pt>
    <dgm:pt modelId="{559CEE44-18CF-443E-8083-365E71456407}">
      <dgm:prSet/>
      <dgm:spPr/>
      <dgm:t>
        <a:bodyPr/>
        <a:lstStyle/>
        <a:p>
          <a:r>
            <a:rPr lang="en-US"/>
            <a:t>The public's perception of a law enforcement agency.</a:t>
          </a:r>
        </a:p>
      </dgm:t>
    </dgm:pt>
    <dgm:pt modelId="{CBA81D36-8013-442B-B622-002BA974237A}" type="parTrans" cxnId="{D8CD57A7-F4B9-4A69-A8A7-F2D431B9C68F}">
      <dgm:prSet/>
      <dgm:spPr/>
      <dgm:t>
        <a:bodyPr/>
        <a:lstStyle/>
        <a:p>
          <a:endParaRPr lang="en-US"/>
        </a:p>
      </dgm:t>
    </dgm:pt>
    <dgm:pt modelId="{21C890E7-81E0-4730-8201-C3DACB55B1E0}" type="sibTrans" cxnId="{D8CD57A7-F4B9-4A69-A8A7-F2D431B9C68F}">
      <dgm:prSet/>
      <dgm:spPr/>
      <dgm:t>
        <a:bodyPr/>
        <a:lstStyle/>
        <a:p>
          <a:endParaRPr lang="en-US"/>
        </a:p>
      </dgm:t>
    </dgm:pt>
    <dgm:pt modelId="{78AC7FCE-4ABB-4996-A8A9-B5F814DF64DB}">
      <dgm:prSet/>
      <dgm:spPr/>
      <dgm:t>
        <a:bodyPr/>
        <a:lstStyle/>
        <a:p>
          <a:r>
            <a:rPr lang="en-US"/>
            <a:t>Built through daily interactions, professionalism, accountability, and transparency.</a:t>
          </a:r>
        </a:p>
      </dgm:t>
    </dgm:pt>
    <dgm:pt modelId="{447768BA-CBCF-4FB1-8A0D-00AE36F60857}" type="parTrans" cxnId="{368B35DC-8430-4C72-92FF-A6B8EAEE31A8}">
      <dgm:prSet/>
      <dgm:spPr/>
      <dgm:t>
        <a:bodyPr/>
        <a:lstStyle/>
        <a:p>
          <a:endParaRPr lang="en-US"/>
        </a:p>
      </dgm:t>
    </dgm:pt>
    <dgm:pt modelId="{14C8D25D-E99C-4226-A89B-BC89479A0431}" type="sibTrans" cxnId="{368B35DC-8430-4C72-92FF-A6B8EAEE31A8}">
      <dgm:prSet/>
      <dgm:spPr/>
      <dgm:t>
        <a:bodyPr/>
        <a:lstStyle/>
        <a:p>
          <a:endParaRPr lang="en-US"/>
        </a:p>
      </dgm:t>
    </dgm:pt>
    <dgm:pt modelId="{C9B2BCC5-9DE6-4F72-8991-18C1503D4F65}">
      <dgm:prSet/>
      <dgm:spPr/>
      <dgm:t>
        <a:bodyPr/>
        <a:lstStyle/>
        <a:p>
          <a:r>
            <a:rPr lang="en-US"/>
            <a:t>Strong reputations increase public cooperation and support, officer safety and effectiveness, and recruiting and retention.</a:t>
          </a:r>
        </a:p>
      </dgm:t>
    </dgm:pt>
    <dgm:pt modelId="{0E0B7311-6467-420A-9B9A-8DFD4CCC7C01}" type="parTrans" cxnId="{89883D67-1A6E-4DA0-924A-5E37E308677A}">
      <dgm:prSet/>
      <dgm:spPr/>
      <dgm:t>
        <a:bodyPr/>
        <a:lstStyle/>
        <a:p>
          <a:endParaRPr lang="en-US"/>
        </a:p>
      </dgm:t>
    </dgm:pt>
    <dgm:pt modelId="{4E09F095-2302-4B8F-AD35-73BCF5982F93}" type="sibTrans" cxnId="{89883D67-1A6E-4DA0-924A-5E37E308677A}">
      <dgm:prSet/>
      <dgm:spPr/>
      <dgm:t>
        <a:bodyPr/>
        <a:lstStyle/>
        <a:p>
          <a:endParaRPr lang="en-US"/>
        </a:p>
      </dgm:t>
    </dgm:pt>
    <dgm:pt modelId="{2D0F97B9-0A89-42E5-90D8-64632781F01C}" type="pres">
      <dgm:prSet presAssocID="{57364B51-8D07-445E-B475-5380CF4F59FB}" presName="linear" presStyleCnt="0">
        <dgm:presLayoutVars>
          <dgm:animLvl val="lvl"/>
          <dgm:resizeHandles val="exact"/>
        </dgm:presLayoutVars>
      </dgm:prSet>
      <dgm:spPr/>
    </dgm:pt>
    <dgm:pt modelId="{F8C23E45-53DB-4E41-82A2-B49005484640}" type="pres">
      <dgm:prSet presAssocID="{41B6590E-340C-4B94-B92F-97D62EB29B1A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19DA4717-E260-428A-9A86-8102FF1EC164}" type="pres">
      <dgm:prSet presAssocID="{41B6590E-340C-4B94-B92F-97D62EB29B1A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F894842C-9115-4241-8785-A31261F10796}" type="presOf" srcId="{C9B2BCC5-9DE6-4F72-8991-18C1503D4F65}" destId="{19DA4717-E260-428A-9A86-8102FF1EC164}" srcOrd="0" destOrd="3" presId="urn:microsoft.com/office/officeart/2005/8/layout/vList2"/>
    <dgm:cxn modelId="{52D69935-A13E-4884-9734-05224EA147BC}" type="presOf" srcId="{57364B51-8D07-445E-B475-5380CF4F59FB}" destId="{2D0F97B9-0A89-42E5-90D8-64632781F01C}" srcOrd="0" destOrd="0" presId="urn:microsoft.com/office/officeart/2005/8/layout/vList2"/>
    <dgm:cxn modelId="{9A534440-823A-42D8-B526-0E954D64AD7E}" type="presOf" srcId="{78AC7FCE-4ABB-4996-A8A9-B5F814DF64DB}" destId="{19DA4717-E260-428A-9A86-8102FF1EC164}" srcOrd="0" destOrd="2" presId="urn:microsoft.com/office/officeart/2005/8/layout/vList2"/>
    <dgm:cxn modelId="{FB148A64-DE5C-40FE-86D7-F7D32F07C8BD}" type="presOf" srcId="{559CEE44-18CF-443E-8083-365E71456407}" destId="{19DA4717-E260-428A-9A86-8102FF1EC164}" srcOrd="0" destOrd="1" presId="urn:microsoft.com/office/officeart/2005/8/layout/vList2"/>
    <dgm:cxn modelId="{81C6E865-712D-43FA-AD19-52552E5453EC}" type="presOf" srcId="{D09BE782-33E0-4B3E-A1FB-69495C3D5F00}" destId="{19DA4717-E260-428A-9A86-8102FF1EC164}" srcOrd="0" destOrd="0" presId="urn:microsoft.com/office/officeart/2005/8/layout/vList2"/>
    <dgm:cxn modelId="{89883D67-1A6E-4DA0-924A-5E37E308677A}" srcId="{41B6590E-340C-4B94-B92F-97D62EB29B1A}" destId="{C9B2BCC5-9DE6-4F72-8991-18C1503D4F65}" srcOrd="3" destOrd="0" parTransId="{0E0B7311-6467-420A-9B9A-8DFD4CCC7C01}" sibTransId="{4E09F095-2302-4B8F-AD35-73BCF5982F93}"/>
    <dgm:cxn modelId="{E9824E94-BA52-4277-BA80-EF21EE091EE2}" srcId="{41B6590E-340C-4B94-B92F-97D62EB29B1A}" destId="{D09BE782-33E0-4B3E-A1FB-69495C3D5F00}" srcOrd="0" destOrd="0" parTransId="{33D08831-2220-4A20-ACF2-20804592E28B}" sibTransId="{511632C9-F514-4B1C-AF41-BE79FA0B025B}"/>
    <dgm:cxn modelId="{D8CD57A7-F4B9-4A69-A8A7-F2D431B9C68F}" srcId="{41B6590E-340C-4B94-B92F-97D62EB29B1A}" destId="{559CEE44-18CF-443E-8083-365E71456407}" srcOrd="1" destOrd="0" parTransId="{CBA81D36-8013-442B-B622-002BA974237A}" sibTransId="{21C890E7-81E0-4730-8201-C3DACB55B1E0}"/>
    <dgm:cxn modelId="{7C39A2B3-C334-422D-807B-1EBC8676A2FB}" srcId="{57364B51-8D07-445E-B475-5380CF4F59FB}" destId="{41B6590E-340C-4B94-B92F-97D62EB29B1A}" srcOrd="0" destOrd="0" parTransId="{89E405C7-1F12-4B6D-A9B7-1322632ADE0C}" sibTransId="{DF20FA55-C149-4985-8B16-6B95550395F7}"/>
    <dgm:cxn modelId="{368B35DC-8430-4C72-92FF-A6B8EAEE31A8}" srcId="{41B6590E-340C-4B94-B92F-97D62EB29B1A}" destId="{78AC7FCE-4ABB-4996-A8A9-B5F814DF64DB}" srcOrd="2" destOrd="0" parTransId="{447768BA-CBCF-4FB1-8A0D-00AE36F60857}" sibTransId="{14C8D25D-E99C-4226-A89B-BC89479A0431}"/>
    <dgm:cxn modelId="{814950E6-241B-44E2-9D57-BBA7030B1C83}" type="presOf" srcId="{41B6590E-340C-4B94-B92F-97D62EB29B1A}" destId="{F8C23E45-53DB-4E41-82A2-B49005484640}" srcOrd="0" destOrd="0" presId="urn:microsoft.com/office/officeart/2005/8/layout/vList2"/>
    <dgm:cxn modelId="{BBD36966-113B-424B-B057-C6E2380116D9}" type="presParOf" srcId="{2D0F97B9-0A89-42E5-90D8-64632781F01C}" destId="{F8C23E45-53DB-4E41-82A2-B49005484640}" srcOrd="0" destOrd="0" presId="urn:microsoft.com/office/officeart/2005/8/layout/vList2"/>
    <dgm:cxn modelId="{CA9CB576-A115-4B4A-BFD0-010FF2BBA903}" type="presParOf" srcId="{2D0F97B9-0A89-42E5-90D8-64632781F01C}" destId="{19DA4717-E260-428A-9A86-8102FF1EC164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995A11B-ACD6-457C-99EF-38605DD2EDEF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75E77B8-B6BB-446B-977A-000D923203B0}">
      <dgm:prSet/>
      <dgm:spPr/>
      <dgm:t>
        <a:bodyPr/>
        <a:lstStyle/>
        <a:p>
          <a:r>
            <a:rPr lang="en-US" b="1"/>
            <a:t>Examples</a:t>
          </a:r>
          <a:endParaRPr lang="en-US"/>
        </a:p>
      </dgm:t>
    </dgm:pt>
    <dgm:pt modelId="{022C6774-C7A8-453C-AC54-209451827621}" type="parTrans" cxnId="{10B4EA9A-2ED0-45B7-8317-8E64BA01F468}">
      <dgm:prSet/>
      <dgm:spPr/>
      <dgm:t>
        <a:bodyPr/>
        <a:lstStyle/>
        <a:p>
          <a:endParaRPr lang="en-US"/>
        </a:p>
      </dgm:t>
    </dgm:pt>
    <dgm:pt modelId="{66346506-C553-4D46-A54F-BA0501D113C7}" type="sibTrans" cxnId="{10B4EA9A-2ED0-45B7-8317-8E64BA01F468}">
      <dgm:prSet/>
      <dgm:spPr/>
      <dgm:t>
        <a:bodyPr/>
        <a:lstStyle/>
        <a:p>
          <a:endParaRPr lang="en-US"/>
        </a:p>
      </dgm:t>
    </dgm:pt>
    <dgm:pt modelId="{1279C466-414F-4A41-B4C9-69E5346A8654}">
      <dgm:prSet/>
      <dgm:spPr/>
      <dgm:t>
        <a:bodyPr/>
        <a:lstStyle/>
        <a:p>
          <a:r>
            <a:rPr lang="en-US"/>
            <a:t>Disrespectful treatment of citizens.</a:t>
          </a:r>
        </a:p>
      </dgm:t>
    </dgm:pt>
    <dgm:pt modelId="{F149C6C5-1E3C-480C-922A-6F3D8285FE35}" type="parTrans" cxnId="{574F2A1A-5DFC-4221-AA59-C20982FDDF34}">
      <dgm:prSet/>
      <dgm:spPr/>
      <dgm:t>
        <a:bodyPr/>
        <a:lstStyle/>
        <a:p>
          <a:endParaRPr lang="en-US"/>
        </a:p>
      </dgm:t>
    </dgm:pt>
    <dgm:pt modelId="{02FF3998-6EDA-4735-B4DF-F7F2DC0F6034}" type="sibTrans" cxnId="{574F2A1A-5DFC-4221-AA59-C20982FDDF34}">
      <dgm:prSet/>
      <dgm:spPr/>
      <dgm:t>
        <a:bodyPr/>
        <a:lstStyle/>
        <a:p>
          <a:endParaRPr lang="en-US"/>
        </a:p>
      </dgm:t>
    </dgm:pt>
    <dgm:pt modelId="{A19D0D7E-3B7F-41E6-8A77-98ED2553DDBD}">
      <dgm:prSet/>
      <dgm:spPr/>
      <dgm:t>
        <a:bodyPr/>
        <a:lstStyle/>
        <a:p>
          <a:r>
            <a:rPr lang="en-US"/>
            <a:t>Bias or discrimination.</a:t>
          </a:r>
        </a:p>
      </dgm:t>
    </dgm:pt>
    <dgm:pt modelId="{22D19223-8E42-4CA9-AA61-BA4871925D89}" type="parTrans" cxnId="{B16AE6B6-DEA4-4467-97E4-C1742D1C6079}">
      <dgm:prSet/>
      <dgm:spPr/>
      <dgm:t>
        <a:bodyPr/>
        <a:lstStyle/>
        <a:p>
          <a:endParaRPr lang="en-US"/>
        </a:p>
      </dgm:t>
    </dgm:pt>
    <dgm:pt modelId="{F5EBD92E-57F7-47A7-827D-614353602D0F}" type="sibTrans" cxnId="{B16AE6B6-DEA4-4467-97E4-C1742D1C6079}">
      <dgm:prSet/>
      <dgm:spPr/>
      <dgm:t>
        <a:bodyPr/>
        <a:lstStyle/>
        <a:p>
          <a:endParaRPr lang="en-US"/>
        </a:p>
      </dgm:t>
    </dgm:pt>
    <dgm:pt modelId="{5ABA17C5-3A7A-41CC-9B09-D8B174144B63}">
      <dgm:prSet/>
      <dgm:spPr/>
      <dgm:t>
        <a:bodyPr/>
        <a:lstStyle/>
        <a:p>
          <a:r>
            <a:rPr lang="en-US"/>
            <a:t>Dishonesty.</a:t>
          </a:r>
        </a:p>
      </dgm:t>
    </dgm:pt>
    <dgm:pt modelId="{2B7D100C-3DD7-44BD-AEDF-228C74B8DBD7}" type="parTrans" cxnId="{C43A6223-F834-484C-9D2E-5B92A6354BAB}">
      <dgm:prSet/>
      <dgm:spPr/>
      <dgm:t>
        <a:bodyPr/>
        <a:lstStyle/>
        <a:p>
          <a:endParaRPr lang="en-US"/>
        </a:p>
      </dgm:t>
    </dgm:pt>
    <dgm:pt modelId="{3716DEFE-3254-459A-9E5A-3C3A3C420DFE}" type="sibTrans" cxnId="{C43A6223-F834-484C-9D2E-5B92A6354BAB}">
      <dgm:prSet/>
      <dgm:spPr/>
      <dgm:t>
        <a:bodyPr/>
        <a:lstStyle/>
        <a:p>
          <a:endParaRPr lang="en-US"/>
        </a:p>
      </dgm:t>
    </dgm:pt>
    <dgm:pt modelId="{C973CFF0-3EAC-4739-AB9A-039DC5E6A047}">
      <dgm:prSet/>
      <dgm:spPr/>
      <dgm:t>
        <a:bodyPr/>
        <a:lstStyle/>
        <a:p>
          <a:r>
            <a:rPr lang="en-US"/>
            <a:t>Misuse of authority.</a:t>
          </a:r>
        </a:p>
      </dgm:t>
    </dgm:pt>
    <dgm:pt modelId="{4D0E32D0-CC05-4496-88D9-9EF8E4D0506E}" type="parTrans" cxnId="{5FF4D288-96BE-4D75-869C-E9A721B73361}">
      <dgm:prSet/>
      <dgm:spPr/>
      <dgm:t>
        <a:bodyPr/>
        <a:lstStyle/>
        <a:p>
          <a:endParaRPr lang="en-US"/>
        </a:p>
      </dgm:t>
    </dgm:pt>
    <dgm:pt modelId="{C646F251-4FF2-41C4-B074-B4690494B107}" type="sibTrans" cxnId="{5FF4D288-96BE-4D75-869C-E9A721B73361}">
      <dgm:prSet/>
      <dgm:spPr/>
      <dgm:t>
        <a:bodyPr/>
        <a:lstStyle/>
        <a:p>
          <a:endParaRPr lang="en-US"/>
        </a:p>
      </dgm:t>
    </dgm:pt>
    <dgm:pt modelId="{49A189F2-3C3D-413E-81D0-E0128ED9F1A9}">
      <dgm:prSet/>
      <dgm:spPr/>
      <dgm:t>
        <a:bodyPr/>
        <a:lstStyle/>
        <a:p>
          <a:r>
            <a:rPr lang="en-US"/>
            <a:t>Social media misconduct.</a:t>
          </a:r>
        </a:p>
      </dgm:t>
    </dgm:pt>
    <dgm:pt modelId="{EBCC938B-5522-4776-90AE-5B18CDC94D69}" type="parTrans" cxnId="{7E9A7FCE-39A7-40CC-BF56-D7CBE39EE360}">
      <dgm:prSet/>
      <dgm:spPr/>
      <dgm:t>
        <a:bodyPr/>
        <a:lstStyle/>
        <a:p>
          <a:endParaRPr lang="en-US"/>
        </a:p>
      </dgm:t>
    </dgm:pt>
    <dgm:pt modelId="{8F151D66-F376-4006-9E0D-9574AC87DB38}" type="sibTrans" cxnId="{7E9A7FCE-39A7-40CC-BF56-D7CBE39EE360}">
      <dgm:prSet/>
      <dgm:spPr/>
      <dgm:t>
        <a:bodyPr/>
        <a:lstStyle/>
        <a:p>
          <a:endParaRPr lang="en-US"/>
        </a:p>
      </dgm:t>
    </dgm:pt>
    <dgm:pt modelId="{7595C961-E1EE-4F4C-98C5-FE967240E488}" type="pres">
      <dgm:prSet presAssocID="{7995A11B-ACD6-457C-99EF-38605DD2EDEF}" presName="vert0" presStyleCnt="0">
        <dgm:presLayoutVars>
          <dgm:dir/>
          <dgm:animOne val="branch"/>
          <dgm:animLvl val="lvl"/>
        </dgm:presLayoutVars>
      </dgm:prSet>
      <dgm:spPr/>
    </dgm:pt>
    <dgm:pt modelId="{075DB22A-B162-4E63-BB63-5BEAEF93018B}" type="pres">
      <dgm:prSet presAssocID="{A75E77B8-B6BB-446B-977A-000D923203B0}" presName="thickLine" presStyleLbl="alignNode1" presStyleIdx="0" presStyleCnt="6"/>
      <dgm:spPr/>
    </dgm:pt>
    <dgm:pt modelId="{06E21782-B61C-4A72-8408-76176A087053}" type="pres">
      <dgm:prSet presAssocID="{A75E77B8-B6BB-446B-977A-000D923203B0}" presName="horz1" presStyleCnt="0"/>
      <dgm:spPr/>
    </dgm:pt>
    <dgm:pt modelId="{BF9328B7-2FB3-4653-AC0F-5BAC075E5A52}" type="pres">
      <dgm:prSet presAssocID="{A75E77B8-B6BB-446B-977A-000D923203B0}" presName="tx1" presStyleLbl="revTx" presStyleIdx="0" presStyleCnt="6"/>
      <dgm:spPr/>
    </dgm:pt>
    <dgm:pt modelId="{DA20C3AF-D8FE-4CF9-9756-036738AC88EF}" type="pres">
      <dgm:prSet presAssocID="{A75E77B8-B6BB-446B-977A-000D923203B0}" presName="vert1" presStyleCnt="0"/>
      <dgm:spPr/>
    </dgm:pt>
    <dgm:pt modelId="{A346970D-1CC8-4772-8BA2-14EBCDEA89EB}" type="pres">
      <dgm:prSet presAssocID="{1279C466-414F-4A41-B4C9-69E5346A8654}" presName="thickLine" presStyleLbl="alignNode1" presStyleIdx="1" presStyleCnt="6"/>
      <dgm:spPr/>
    </dgm:pt>
    <dgm:pt modelId="{F4495D6E-D524-4EA5-ABA4-C7AA21B679AD}" type="pres">
      <dgm:prSet presAssocID="{1279C466-414F-4A41-B4C9-69E5346A8654}" presName="horz1" presStyleCnt="0"/>
      <dgm:spPr/>
    </dgm:pt>
    <dgm:pt modelId="{5EF44795-99DF-4396-88C6-8EF611BA1897}" type="pres">
      <dgm:prSet presAssocID="{1279C466-414F-4A41-B4C9-69E5346A8654}" presName="tx1" presStyleLbl="revTx" presStyleIdx="1" presStyleCnt="6"/>
      <dgm:spPr/>
    </dgm:pt>
    <dgm:pt modelId="{C73C057C-17B8-479A-A353-DC216533DFBA}" type="pres">
      <dgm:prSet presAssocID="{1279C466-414F-4A41-B4C9-69E5346A8654}" presName="vert1" presStyleCnt="0"/>
      <dgm:spPr/>
    </dgm:pt>
    <dgm:pt modelId="{CC815CBD-1852-474E-9C4E-0F866A31AF2F}" type="pres">
      <dgm:prSet presAssocID="{A19D0D7E-3B7F-41E6-8A77-98ED2553DDBD}" presName="thickLine" presStyleLbl="alignNode1" presStyleIdx="2" presStyleCnt="6"/>
      <dgm:spPr/>
    </dgm:pt>
    <dgm:pt modelId="{CF89AE6A-B12B-4628-BE5B-B00903443E51}" type="pres">
      <dgm:prSet presAssocID="{A19D0D7E-3B7F-41E6-8A77-98ED2553DDBD}" presName="horz1" presStyleCnt="0"/>
      <dgm:spPr/>
    </dgm:pt>
    <dgm:pt modelId="{44FC568E-7089-4A8E-B649-5BBB97C21CEE}" type="pres">
      <dgm:prSet presAssocID="{A19D0D7E-3B7F-41E6-8A77-98ED2553DDBD}" presName="tx1" presStyleLbl="revTx" presStyleIdx="2" presStyleCnt="6"/>
      <dgm:spPr/>
    </dgm:pt>
    <dgm:pt modelId="{80946A07-81D0-4DCC-A998-A79E4B682DDF}" type="pres">
      <dgm:prSet presAssocID="{A19D0D7E-3B7F-41E6-8A77-98ED2553DDBD}" presName="vert1" presStyleCnt="0"/>
      <dgm:spPr/>
    </dgm:pt>
    <dgm:pt modelId="{715EC6AA-1156-4E86-9D0B-CA299A1B3C01}" type="pres">
      <dgm:prSet presAssocID="{5ABA17C5-3A7A-41CC-9B09-D8B174144B63}" presName="thickLine" presStyleLbl="alignNode1" presStyleIdx="3" presStyleCnt="6"/>
      <dgm:spPr/>
    </dgm:pt>
    <dgm:pt modelId="{97CCA264-8373-4427-8FC3-010BC8DA2F9B}" type="pres">
      <dgm:prSet presAssocID="{5ABA17C5-3A7A-41CC-9B09-D8B174144B63}" presName="horz1" presStyleCnt="0"/>
      <dgm:spPr/>
    </dgm:pt>
    <dgm:pt modelId="{D402F7A3-C2CF-430B-828D-A729116356D3}" type="pres">
      <dgm:prSet presAssocID="{5ABA17C5-3A7A-41CC-9B09-D8B174144B63}" presName="tx1" presStyleLbl="revTx" presStyleIdx="3" presStyleCnt="6"/>
      <dgm:spPr/>
    </dgm:pt>
    <dgm:pt modelId="{A5B5CF38-E849-44A1-8070-6F7D260C4135}" type="pres">
      <dgm:prSet presAssocID="{5ABA17C5-3A7A-41CC-9B09-D8B174144B63}" presName="vert1" presStyleCnt="0"/>
      <dgm:spPr/>
    </dgm:pt>
    <dgm:pt modelId="{BB4C50AA-35D7-4251-9B63-8BC2995A5F35}" type="pres">
      <dgm:prSet presAssocID="{C973CFF0-3EAC-4739-AB9A-039DC5E6A047}" presName="thickLine" presStyleLbl="alignNode1" presStyleIdx="4" presStyleCnt="6"/>
      <dgm:spPr/>
    </dgm:pt>
    <dgm:pt modelId="{27A30DE7-0896-4B2F-9642-5B21BEEB0F75}" type="pres">
      <dgm:prSet presAssocID="{C973CFF0-3EAC-4739-AB9A-039DC5E6A047}" presName="horz1" presStyleCnt="0"/>
      <dgm:spPr/>
    </dgm:pt>
    <dgm:pt modelId="{E77875FD-6D7C-4F3E-9927-67243EA34A17}" type="pres">
      <dgm:prSet presAssocID="{C973CFF0-3EAC-4739-AB9A-039DC5E6A047}" presName="tx1" presStyleLbl="revTx" presStyleIdx="4" presStyleCnt="6"/>
      <dgm:spPr/>
    </dgm:pt>
    <dgm:pt modelId="{7C7B46D7-8537-4C71-9CBE-81CA20249029}" type="pres">
      <dgm:prSet presAssocID="{C973CFF0-3EAC-4739-AB9A-039DC5E6A047}" presName="vert1" presStyleCnt="0"/>
      <dgm:spPr/>
    </dgm:pt>
    <dgm:pt modelId="{8EA24B6B-ADF7-4DCB-AC13-9E588DB5E20B}" type="pres">
      <dgm:prSet presAssocID="{49A189F2-3C3D-413E-81D0-E0128ED9F1A9}" presName="thickLine" presStyleLbl="alignNode1" presStyleIdx="5" presStyleCnt="6"/>
      <dgm:spPr/>
    </dgm:pt>
    <dgm:pt modelId="{AC7D32B0-E444-45B9-B2AE-DBE6C910EF13}" type="pres">
      <dgm:prSet presAssocID="{49A189F2-3C3D-413E-81D0-E0128ED9F1A9}" presName="horz1" presStyleCnt="0"/>
      <dgm:spPr/>
    </dgm:pt>
    <dgm:pt modelId="{AAED2BC8-A361-41F7-BB16-9E2A0210C4B5}" type="pres">
      <dgm:prSet presAssocID="{49A189F2-3C3D-413E-81D0-E0128ED9F1A9}" presName="tx1" presStyleLbl="revTx" presStyleIdx="5" presStyleCnt="6"/>
      <dgm:spPr/>
    </dgm:pt>
    <dgm:pt modelId="{6EEB35A8-35B3-47AD-9934-CE8861F07029}" type="pres">
      <dgm:prSet presAssocID="{49A189F2-3C3D-413E-81D0-E0128ED9F1A9}" presName="vert1" presStyleCnt="0"/>
      <dgm:spPr/>
    </dgm:pt>
  </dgm:ptLst>
  <dgm:cxnLst>
    <dgm:cxn modelId="{574F2A1A-5DFC-4221-AA59-C20982FDDF34}" srcId="{7995A11B-ACD6-457C-99EF-38605DD2EDEF}" destId="{1279C466-414F-4A41-B4C9-69E5346A8654}" srcOrd="1" destOrd="0" parTransId="{F149C6C5-1E3C-480C-922A-6F3D8285FE35}" sibTransId="{02FF3998-6EDA-4735-B4DF-F7F2DC0F6034}"/>
    <dgm:cxn modelId="{C43A6223-F834-484C-9D2E-5B92A6354BAB}" srcId="{7995A11B-ACD6-457C-99EF-38605DD2EDEF}" destId="{5ABA17C5-3A7A-41CC-9B09-D8B174144B63}" srcOrd="3" destOrd="0" parTransId="{2B7D100C-3DD7-44BD-AEDF-228C74B8DBD7}" sibTransId="{3716DEFE-3254-459A-9E5A-3C3A3C420DFE}"/>
    <dgm:cxn modelId="{73E94D46-8B41-4A85-8820-2B0E6E15EF7F}" type="presOf" srcId="{7995A11B-ACD6-457C-99EF-38605DD2EDEF}" destId="{7595C961-E1EE-4F4C-98C5-FE967240E488}" srcOrd="0" destOrd="0" presId="urn:microsoft.com/office/officeart/2008/layout/LinedList"/>
    <dgm:cxn modelId="{5FF4D288-96BE-4D75-869C-E9A721B73361}" srcId="{7995A11B-ACD6-457C-99EF-38605DD2EDEF}" destId="{C973CFF0-3EAC-4739-AB9A-039DC5E6A047}" srcOrd="4" destOrd="0" parTransId="{4D0E32D0-CC05-4496-88D9-9EF8E4D0506E}" sibTransId="{C646F251-4FF2-41C4-B074-B4690494B107}"/>
    <dgm:cxn modelId="{10B4EA9A-2ED0-45B7-8317-8E64BA01F468}" srcId="{7995A11B-ACD6-457C-99EF-38605DD2EDEF}" destId="{A75E77B8-B6BB-446B-977A-000D923203B0}" srcOrd="0" destOrd="0" parTransId="{022C6774-C7A8-453C-AC54-209451827621}" sibTransId="{66346506-C553-4D46-A54F-BA0501D113C7}"/>
    <dgm:cxn modelId="{DCCBF9AF-548F-41AF-BDEF-A99094D812AC}" type="presOf" srcId="{A19D0D7E-3B7F-41E6-8A77-98ED2553DDBD}" destId="{44FC568E-7089-4A8E-B649-5BBB97C21CEE}" srcOrd="0" destOrd="0" presId="urn:microsoft.com/office/officeart/2008/layout/LinedList"/>
    <dgm:cxn modelId="{B16AE6B6-DEA4-4467-97E4-C1742D1C6079}" srcId="{7995A11B-ACD6-457C-99EF-38605DD2EDEF}" destId="{A19D0D7E-3B7F-41E6-8A77-98ED2553DDBD}" srcOrd="2" destOrd="0" parTransId="{22D19223-8E42-4CA9-AA61-BA4871925D89}" sibTransId="{F5EBD92E-57F7-47A7-827D-614353602D0F}"/>
    <dgm:cxn modelId="{FBB95BB7-1FC5-4105-A690-66D7989DE7EA}" type="presOf" srcId="{A75E77B8-B6BB-446B-977A-000D923203B0}" destId="{BF9328B7-2FB3-4653-AC0F-5BAC075E5A52}" srcOrd="0" destOrd="0" presId="urn:microsoft.com/office/officeart/2008/layout/LinedList"/>
    <dgm:cxn modelId="{D83FDDBE-5A71-4B64-8201-13D0FE593653}" type="presOf" srcId="{1279C466-414F-4A41-B4C9-69E5346A8654}" destId="{5EF44795-99DF-4396-88C6-8EF611BA1897}" srcOrd="0" destOrd="0" presId="urn:microsoft.com/office/officeart/2008/layout/LinedList"/>
    <dgm:cxn modelId="{AF21F6C1-15F0-4655-9D6C-794777C8E724}" type="presOf" srcId="{49A189F2-3C3D-413E-81D0-E0128ED9F1A9}" destId="{AAED2BC8-A361-41F7-BB16-9E2A0210C4B5}" srcOrd="0" destOrd="0" presId="urn:microsoft.com/office/officeart/2008/layout/LinedList"/>
    <dgm:cxn modelId="{7E9A7FCE-39A7-40CC-BF56-D7CBE39EE360}" srcId="{7995A11B-ACD6-457C-99EF-38605DD2EDEF}" destId="{49A189F2-3C3D-413E-81D0-E0128ED9F1A9}" srcOrd="5" destOrd="0" parTransId="{EBCC938B-5522-4776-90AE-5B18CDC94D69}" sibTransId="{8F151D66-F376-4006-9E0D-9574AC87DB38}"/>
    <dgm:cxn modelId="{B677C9D1-8B93-4FC7-8124-9B143AFF3BEC}" type="presOf" srcId="{5ABA17C5-3A7A-41CC-9B09-D8B174144B63}" destId="{D402F7A3-C2CF-430B-828D-A729116356D3}" srcOrd="0" destOrd="0" presId="urn:microsoft.com/office/officeart/2008/layout/LinedList"/>
    <dgm:cxn modelId="{3E5103E4-CBAD-4C70-B37F-0DEFC71604DE}" type="presOf" srcId="{C973CFF0-3EAC-4739-AB9A-039DC5E6A047}" destId="{E77875FD-6D7C-4F3E-9927-67243EA34A17}" srcOrd="0" destOrd="0" presId="urn:microsoft.com/office/officeart/2008/layout/LinedList"/>
    <dgm:cxn modelId="{35B4F016-1F9F-473D-A6AC-23824EBC7234}" type="presParOf" srcId="{7595C961-E1EE-4F4C-98C5-FE967240E488}" destId="{075DB22A-B162-4E63-BB63-5BEAEF93018B}" srcOrd="0" destOrd="0" presId="urn:microsoft.com/office/officeart/2008/layout/LinedList"/>
    <dgm:cxn modelId="{36F00D52-D59C-4E92-9022-C4E623E3EC2C}" type="presParOf" srcId="{7595C961-E1EE-4F4C-98C5-FE967240E488}" destId="{06E21782-B61C-4A72-8408-76176A087053}" srcOrd="1" destOrd="0" presId="urn:microsoft.com/office/officeart/2008/layout/LinedList"/>
    <dgm:cxn modelId="{6B238EC2-BE65-4797-AB43-01F322AE5E53}" type="presParOf" srcId="{06E21782-B61C-4A72-8408-76176A087053}" destId="{BF9328B7-2FB3-4653-AC0F-5BAC075E5A52}" srcOrd="0" destOrd="0" presId="urn:microsoft.com/office/officeart/2008/layout/LinedList"/>
    <dgm:cxn modelId="{1A69486F-BA99-4556-AFAA-6AE11E54107F}" type="presParOf" srcId="{06E21782-B61C-4A72-8408-76176A087053}" destId="{DA20C3AF-D8FE-4CF9-9756-036738AC88EF}" srcOrd="1" destOrd="0" presId="urn:microsoft.com/office/officeart/2008/layout/LinedList"/>
    <dgm:cxn modelId="{FA445EF4-1347-4A48-8284-05A190BAE55B}" type="presParOf" srcId="{7595C961-E1EE-4F4C-98C5-FE967240E488}" destId="{A346970D-1CC8-4772-8BA2-14EBCDEA89EB}" srcOrd="2" destOrd="0" presId="urn:microsoft.com/office/officeart/2008/layout/LinedList"/>
    <dgm:cxn modelId="{D1D3AC72-D8ED-440D-B046-2BB6AD6BDB19}" type="presParOf" srcId="{7595C961-E1EE-4F4C-98C5-FE967240E488}" destId="{F4495D6E-D524-4EA5-ABA4-C7AA21B679AD}" srcOrd="3" destOrd="0" presId="urn:microsoft.com/office/officeart/2008/layout/LinedList"/>
    <dgm:cxn modelId="{B13C065A-638C-4834-919E-03BDB676AD38}" type="presParOf" srcId="{F4495D6E-D524-4EA5-ABA4-C7AA21B679AD}" destId="{5EF44795-99DF-4396-88C6-8EF611BA1897}" srcOrd="0" destOrd="0" presId="urn:microsoft.com/office/officeart/2008/layout/LinedList"/>
    <dgm:cxn modelId="{676F6E78-FD44-46E1-918D-4109A7913E53}" type="presParOf" srcId="{F4495D6E-D524-4EA5-ABA4-C7AA21B679AD}" destId="{C73C057C-17B8-479A-A353-DC216533DFBA}" srcOrd="1" destOrd="0" presId="urn:microsoft.com/office/officeart/2008/layout/LinedList"/>
    <dgm:cxn modelId="{C5810F02-4027-4751-9A80-B1C70A0D45AA}" type="presParOf" srcId="{7595C961-E1EE-4F4C-98C5-FE967240E488}" destId="{CC815CBD-1852-474E-9C4E-0F866A31AF2F}" srcOrd="4" destOrd="0" presId="urn:microsoft.com/office/officeart/2008/layout/LinedList"/>
    <dgm:cxn modelId="{27E11FA2-BB22-4509-A371-0AA774E5EA8C}" type="presParOf" srcId="{7595C961-E1EE-4F4C-98C5-FE967240E488}" destId="{CF89AE6A-B12B-4628-BE5B-B00903443E51}" srcOrd="5" destOrd="0" presId="urn:microsoft.com/office/officeart/2008/layout/LinedList"/>
    <dgm:cxn modelId="{918F016D-F36A-4DAE-8FA9-30F9CD7C04E8}" type="presParOf" srcId="{CF89AE6A-B12B-4628-BE5B-B00903443E51}" destId="{44FC568E-7089-4A8E-B649-5BBB97C21CEE}" srcOrd="0" destOrd="0" presId="urn:microsoft.com/office/officeart/2008/layout/LinedList"/>
    <dgm:cxn modelId="{85126764-A11F-4069-B2E9-660DA9046CC5}" type="presParOf" srcId="{CF89AE6A-B12B-4628-BE5B-B00903443E51}" destId="{80946A07-81D0-4DCC-A998-A79E4B682DDF}" srcOrd="1" destOrd="0" presId="urn:microsoft.com/office/officeart/2008/layout/LinedList"/>
    <dgm:cxn modelId="{33E9DB2B-AE6B-427B-8DB2-069F9A29FF50}" type="presParOf" srcId="{7595C961-E1EE-4F4C-98C5-FE967240E488}" destId="{715EC6AA-1156-4E86-9D0B-CA299A1B3C01}" srcOrd="6" destOrd="0" presId="urn:microsoft.com/office/officeart/2008/layout/LinedList"/>
    <dgm:cxn modelId="{BE7E275B-BB33-466B-8E1F-58BC15BDDA39}" type="presParOf" srcId="{7595C961-E1EE-4F4C-98C5-FE967240E488}" destId="{97CCA264-8373-4427-8FC3-010BC8DA2F9B}" srcOrd="7" destOrd="0" presId="urn:microsoft.com/office/officeart/2008/layout/LinedList"/>
    <dgm:cxn modelId="{6C1487FB-8A73-4C87-BC91-2B70A4316A83}" type="presParOf" srcId="{97CCA264-8373-4427-8FC3-010BC8DA2F9B}" destId="{D402F7A3-C2CF-430B-828D-A729116356D3}" srcOrd="0" destOrd="0" presId="urn:microsoft.com/office/officeart/2008/layout/LinedList"/>
    <dgm:cxn modelId="{186E10FE-462A-4E09-A0CB-D74A21961ED3}" type="presParOf" srcId="{97CCA264-8373-4427-8FC3-010BC8DA2F9B}" destId="{A5B5CF38-E849-44A1-8070-6F7D260C4135}" srcOrd="1" destOrd="0" presId="urn:microsoft.com/office/officeart/2008/layout/LinedList"/>
    <dgm:cxn modelId="{B3EC73B6-B197-4DA9-B2FA-694C2B10CBA4}" type="presParOf" srcId="{7595C961-E1EE-4F4C-98C5-FE967240E488}" destId="{BB4C50AA-35D7-4251-9B63-8BC2995A5F35}" srcOrd="8" destOrd="0" presId="urn:microsoft.com/office/officeart/2008/layout/LinedList"/>
    <dgm:cxn modelId="{AB53E7D1-4922-43E1-AACF-AFA0B448F2C0}" type="presParOf" srcId="{7595C961-E1EE-4F4C-98C5-FE967240E488}" destId="{27A30DE7-0896-4B2F-9642-5B21BEEB0F75}" srcOrd="9" destOrd="0" presId="urn:microsoft.com/office/officeart/2008/layout/LinedList"/>
    <dgm:cxn modelId="{B39E878E-A266-4702-987F-DD7FD5B55219}" type="presParOf" srcId="{27A30DE7-0896-4B2F-9642-5B21BEEB0F75}" destId="{E77875FD-6D7C-4F3E-9927-67243EA34A17}" srcOrd="0" destOrd="0" presId="urn:microsoft.com/office/officeart/2008/layout/LinedList"/>
    <dgm:cxn modelId="{78C862C3-DD5A-461D-9AEC-F6FB47C74A55}" type="presParOf" srcId="{27A30DE7-0896-4B2F-9642-5B21BEEB0F75}" destId="{7C7B46D7-8537-4C71-9CBE-81CA20249029}" srcOrd="1" destOrd="0" presId="urn:microsoft.com/office/officeart/2008/layout/LinedList"/>
    <dgm:cxn modelId="{3BB41E66-ABD4-44A6-B554-897E95A2F963}" type="presParOf" srcId="{7595C961-E1EE-4F4C-98C5-FE967240E488}" destId="{8EA24B6B-ADF7-4DCB-AC13-9E588DB5E20B}" srcOrd="10" destOrd="0" presId="urn:microsoft.com/office/officeart/2008/layout/LinedList"/>
    <dgm:cxn modelId="{64333F6D-DF11-4447-85A3-909EAB2DE959}" type="presParOf" srcId="{7595C961-E1EE-4F4C-98C5-FE967240E488}" destId="{AC7D32B0-E444-45B9-B2AE-DBE6C910EF13}" srcOrd="11" destOrd="0" presId="urn:microsoft.com/office/officeart/2008/layout/LinedList"/>
    <dgm:cxn modelId="{21B1778A-C7A7-4E46-AC13-39A4034267ED}" type="presParOf" srcId="{AC7D32B0-E444-45B9-B2AE-DBE6C910EF13}" destId="{AAED2BC8-A361-41F7-BB16-9E2A0210C4B5}" srcOrd="0" destOrd="0" presId="urn:microsoft.com/office/officeart/2008/layout/LinedList"/>
    <dgm:cxn modelId="{1E517E6C-2880-40B7-AF10-B7FD6AAD212D}" type="presParOf" srcId="{AC7D32B0-E444-45B9-B2AE-DBE6C910EF13}" destId="{6EEB35A8-35B3-47AD-9934-CE8861F0702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5C226D7-5743-475F-8B07-40093B60EE52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FBC46F1-C4FA-4558-A38E-9A6B3712557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Transparency Includes</a:t>
          </a:r>
          <a:endParaRPr lang="en-US"/>
        </a:p>
      </dgm:t>
    </dgm:pt>
    <dgm:pt modelId="{C1BA1C79-338C-42F1-A263-5F5E454877E4}" type="parTrans" cxnId="{CA2E0D55-3B85-4ED6-83F9-E48076B00370}">
      <dgm:prSet/>
      <dgm:spPr/>
      <dgm:t>
        <a:bodyPr/>
        <a:lstStyle/>
        <a:p>
          <a:endParaRPr lang="en-US"/>
        </a:p>
      </dgm:t>
    </dgm:pt>
    <dgm:pt modelId="{B6510523-C937-46A8-AA67-4F4239A5425C}" type="sibTrans" cxnId="{CA2E0D55-3B85-4ED6-83F9-E48076B00370}">
      <dgm:prSet/>
      <dgm:spPr/>
      <dgm:t>
        <a:bodyPr/>
        <a:lstStyle/>
        <a:p>
          <a:endParaRPr lang="en-US"/>
        </a:p>
      </dgm:t>
    </dgm:pt>
    <dgm:pt modelId="{12949E30-D00B-498B-B14F-70F7E6AFA64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Open communication.</a:t>
          </a:r>
        </a:p>
      </dgm:t>
    </dgm:pt>
    <dgm:pt modelId="{B0F2A38E-1BC2-4374-AF7B-3B4A0A3D118B}" type="parTrans" cxnId="{181A3803-6E06-4E75-BE74-BBFB738158A0}">
      <dgm:prSet/>
      <dgm:spPr/>
      <dgm:t>
        <a:bodyPr/>
        <a:lstStyle/>
        <a:p>
          <a:endParaRPr lang="en-US"/>
        </a:p>
      </dgm:t>
    </dgm:pt>
    <dgm:pt modelId="{C5D131AB-1F24-49E3-B8B0-324AB707588F}" type="sibTrans" cxnId="{181A3803-6E06-4E75-BE74-BBFB738158A0}">
      <dgm:prSet/>
      <dgm:spPr/>
      <dgm:t>
        <a:bodyPr/>
        <a:lstStyle/>
        <a:p>
          <a:endParaRPr lang="en-US"/>
        </a:p>
      </dgm:t>
    </dgm:pt>
    <dgm:pt modelId="{1CA79377-EB6F-4BA4-B0B2-96DF4215AF2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Timely release of accurate information.</a:t>
          </a:r>
        </a:p>
      </dgm:t>
    </dgm:pt>
    <dgm:pt modelId="{B6F362E2-B04F-409B-9EE2-B905EEC03CB8}" type="parTrans" cxnId="{F56856C4-F865-4747-877B-2F78503A1395}">
      <dgm:prSet/>
      <dgm:spPr/>
      <dgm:t>
        <a:bodyPr/>
        <a:lstStyle/>
        <a:p>
          <a:endParaRPr lang="en-US"/>
        </a:p>
      </dgm:t>
    </dgm:pt>
    <dgm:pt modelId="{6A1DEE6B-3820-47D7-960F-03CA1115E351}" type="sibTrans" cxnId="{F56856C4-F865-4747-877B-2F78503A1395}">
      <dgm:prSet/>
      <dgm:spPr/>
      <dgm:t>
        <a:bodyPr/>
        <a:lstStyle/>
        <a:p>
          <a:endParaRPr lang="en-US"/>
        </a:p>
      </dgm:t>
    </dgm:pt>
    <dgm:pt modelId="{53A8C1EE-272C-491C-B25C-2B60CAF7BF0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Independent investigations when appropriate.</a:t>
          </a:r>
        </a:p>
      </dgm:t>
    </dgm:pt>
    <dgm:pt modelId="{7C3332AB-E7D1-4EFF-81BE-CE3B61B852EC}" type="parTrans" cxnId="{3CCAE8C9-066E-4916-852A-A44F1336BFC1}">
      <dgm:prSet/>
      <dgm:spPr/>
      <dgm:t>
        <a:bodyPr/>
        <a:lstStyle/>
        <a:p>
          <a:endParaRPr lang="en-US"/>
        </a:p>
      </dgm:t>
    </dgm:pt>
    <dgm:pt modelId="{231CA02A-0626-4203-BEAA-064FA6A1706A}" type="sibTrans" cxnId="{3CCAE8C9-066E-4916-852A-A44F1336BFC1}">
      <dgm:prSet/>
      <dgm:spPr/>
      <dgm:t>
        <a:bodyPr/>
        <a:lstStyle/>
        <a:p>
          <a:endParaRPr lang="en-US"/>
        </a:p>
      </dgm:t>
    </dgm:pt>
    <dgm:pt modelId="{A70A945E-AF74-4A02-9CC0-216359C9CFD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Public reporting of policies and statistics.</a:t>
          </a:r>
        </a:p>
      </dgm:t>
    </dgm:pt>
    <dgm:pt modelId="{96149586-5321-4CA6-BE0B-CB9F3A481624}" type="parTrans" cxnId="{395EE866-C40C-4B55-9F01-0657615A66D7}">
      <dgm:prSet/>
      <dgm:spPr/>
      <dgm:t>
        <a:bodyPr/>
        <a:lstStyle/>
        <a:p>
          <a:endParaRPr lang="en-US"/>
        </a:p>
      </dgm:t>
    </dgm:pt>
    <dgm:pt modelId="{0022FC6E-0E24-449C-B66D-8CF005901FC1}" type="sibTrans" cxnId="{395EE866-C40C-4B55-9F01-0657615A66D7}">
      <dgm:prSet/>
      <dgm:spPr/>
      <dgm:t>
        <a:bodyPr/>
        <a:lstStyle/>
        <a:p>
          <a:endParaRPr lang="en-US"/>
        </a:p>
      </dgm:t>
    </dgm:pt>
    <dgm:pt modelId="{C0252EEB-84D8-4983-B21A-4D10F1A8E43B}" type="pres">
      <dgm:prSet presAssocID="{75C226D7-5743-475F-8B07-40093B60EE52}" presName="root" presStyleCnt="0">
        <dgm:presLayoutVars>
          <dgm:dir/>
          <dgm:resizeHandles val="exact"/>
        </dgm:presLayoutVars>
      </dgm:prSet>
      <dgm:spPr/>
    </dgm:pt>
    <dgm:pt modelId="{F00E25D6-448E-45A8-8951-A76AC102078A}" type="pres">
      <dgm:prSet presAssocID="{4FBC46F1-C4FA-4558-A38E-9A6B37125572}" presName="compNode" presStyleCnt="0"/>
      <dgm:spPr/>
    </dgm:pt>
    <dgm:pt modelId="{E30858E9-0A0F-4588-B99B-3BC045CD8FC6}" type="pres">
      <dgm:prSet presAssocID="{4FBC46F1-C4FA-4558-A38E-9A6B37125572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EB7E739A-D3C8-4553-A006-F30A7692219D}" type="pres">
      <dgm:prSet presAssocID="{4FBC46F1-C4FA-4558-A38E-9A6B37125572}" presName="spaceRect" presStyleCnt="0"/>
      <dgm:spPr/>
    </dgm:pt>
    <dgm:pt modelId="{4DDCADA7-6CCB-40DA-A56A-7F7911843674}" type="pres">
      <dgm:prSet presAssocID="{4FBC46F1-C4FA-4558-A38E-9A6B37125572}" presName="textRect" presStyleLbl="revTx" presStyleIdx="0" presStyleCnt="5">
        <dgm:presLayoutVars>
          <dgm:chMax val="1"/>
          <dgm:chPref val="1"/>
        </dgm:presLayoutVars>
      </dgm:prSet>
      <dgm:spPr/>
    </dgm:pt>
    <dgm:pt modelId="{292CCEE9-27FF-44BB-9427-1929C9AF9F6C}" type="pres">
      <dgm:prSet presAssocID="{B6510523-C937-46A8-AA67-4F4239A5425C}" presName="sibTrans" presStyleCnt="0"/>
      <dgm:spPr/>
    </dgm:pt>
    <dgm:pt modelId="{52776EC6-6BEF-4642-825E-3421E491381A}" type="pres">
      <dgm:prSet presAssocID="{12949E30-D00B-498B-B14F-70F7E6AFA648}" presName="compNode" presStyleCnt="0"/>
      <dgm:spPr/>
    </dgm:pt>
    <dgm:pt modelId="{B253D3C2-959F-49ED-B6D7-7C11C93272E4}" type="pres">
      <dgm:prSet presAssocID="{12949E30-D00B-498B-B14F-70F7E6AFA648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5FE6BE86-F7B0-467A-9211-7DB56DFBA337}" type="pres">
      <dgm:prSet presAssocID="{12949E30-D00B-498B-B14F-70F7E6AFA648}" presName="spaceRect" presStyleCnt="0"/>
      <dgm:spPr/>
    </dgm:pt>
    <dgm:pt modelId="{1B204C14-2B0C-4420-8647-6122DCE502E5}" type="pres">
      <dgm:prSet presAssocID="{12949E30-D00B-498B-B14F-70F7E6AFA648}" presName="textRect" presStyleLbl="revTx" presStyleIdx="1" presStyleCnt="5">
        <dgm:presLayoutVars>
          <dgm:chMax val="1"/>
          <dgm:chPref val="1"/>
        </dgm:presLayoutVars>
      </dgm:prSet>
      <dgm:spPr/>
    </dgm:pt>
    <dgm:pt modelId="{8C0CD7CB-62A8-4238-9B69-7AD51C642261}" type="pres">
      <dgm:prSet presAssocID="{C5D131AB-1F24-49E3-B8B0-324AB707588F}" presName="sibTrans" presStyleCnt="0"/>
      <dgm:spPr/>
    </dgm:pt>
    <dgm:pt modelId="{D0C3BAE4-250B-4888-BF5D-832DBBFCA6B5}" type="pres">
      <dgm:prSet presAssocID="{1CA79377-EB6F-4BA4-B0B2-96DF4215AF2E}" presName="compNode" presStyleCnt="0"/>
      <dgm:spPr/>
    </dgm:pt>
    <dgm:pt modelId="{F7ACF286-0B38-4FBE-850D-62BF8D3575D3}" type="pres">
      <dgm:prSet presAssocID="{1CA79377-EB6F-4BA4-B0B2-96DF4215AF2E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2D6A9D3C-1A3B-45D1-BA3E-1E6788296F08}" type="pres">
      <dgm:prSet presAssocID="{1CA79377-EB6F-4BA4-B0B2-96DF4215AF2E}" presName="spaceRect" presStyleCnt="0"/>
      <dgm:spPr/>
    </dgm:pt>
    <dgm:pt modelId="{8199E43D-0D30-4E28-8C1D-F49F737E4C53}" type="pres">
      <dgm:prSet presAssocID="{1CA79377-EB6F-4BA4-B0B2-96DF4215AF2E}" presName="textRect" presStyleLbl="revTx" presStyleIdx="2" presStyleCnt="5">
        <dgm:presLayoutVars>
          <dgm:chMax val="1"/>
          <dgm:chPref val="1"/>
        </dgm:presLayoutVars>
      </dgm:prSet>
      <dgm:spPr/>
    </dgm:pt>
    <dgm:pt modelId="{8F972209-1BBD-4CBD-B162-2FD0BF689528}" type="pres">
      <dgm:prSet presAssocID="{6A1DEE6B-3820-47D7-960F-03CA1115E351}" presName="sibTrans" presStyleCnt="0"/>
      <dgm:spPr/>
    </dgm:pt>
    <dgm:pt modelId="{519A9725-1B33-49D0-9DFF-26400B515661}" type="pres">
      <dgm:prSet presAssocID="{53A8C1EE-272C-491C-B25C-2B60CAF7BF03}" presName="compNode" presStyleCnt="0"/>
      <dgm:spPr/>
    </dgm:pt>
    <dgm:pt modelId="{36E8D21A-CAB0-4207-A6F1-F25C3421987F}" type="pres">
      <dgm:prSet presAssocID="{53A8C1EE-272C-491C-B25C-2B60CAF7BF03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DCEA67C1-3530-49ED-81EE-855A24199586}" type="pres">
      <dgm:prSet presAssocID="{53A8C1EE-272C-491C-B25C-2B60CAF7BF03}" presName="spaceRect" presStyleCnt="0"/>
      <dgm:spPr/>
    </dgm:pt>
    <dgm:pt modelId="{3E687C20-0F09-4B0B-BD8B-139B8E6CAD88}" type="pres">
      <dgm:prSet presAssocID="{53A8C1EE-272C-491C-B25C-2B60CAF7BF03}" presName="textRect" presStyleLbl="revTx" presStyleIdx="3" presStyleCnt="5">
        <dgm:presLayoutVars>
          <dgm:chMax val="1"/>
          <dgm:chPref val="1"/>
        </dgm:presLayoutVars>
      </dgm:prSet>
      <dgm:spPr/>
    </dgm:pt>
    <dgm:pt modelId="{A51CA705-40E3-4E30-B59B-318FAC53BBDE}" type="pres">
      <dgm:prSet presAssocID="{231CA02A-0626-4203-BEAA-064FA6A1706A}" presName="sibTrans" presStyleCnt="0"/>
      <dgm:spPr/>
    </dgm:pt>
    <dgm:pt modelId="{109C1A71-B9B9-483E-A77F-C97B10F7FEDF}" type="pres">
      <dgm:prSet presAssocID="{A70A945E-AF74-4A02-9CC0-216359C9CFDC}" presName="compNode" presStyleCnt="0"/>
      <dgm:spPr/>
    </dgm:pt>
    <dgm:pt modelId="{46399CDC-4EDF-44FA-ADF9-57E0AE9F0FF7}" type="pres">
      <dgm:prSet presAssocID="{A70A945E-AF74-4A02-9CC0-216359C9CFDC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96C07A0B-8905-423C-B917-2DA2221C1F6A}" type="pres">
      <dgm:prSet presAssocID="{A70A945E-AF74-4A02-9CC0-216359C9CFDC}" presName="spaceRect" presStyleCnt="0"/>
      <dgm:spPr/>
    </dgm:pt>
    <dgm:pt modelId="{408952A2-5EE2-4077-AF33-11071A02589D}" type="pres">
      <dgm:prSet presAssocID="{A70A945E-AF74-4A02-9CC0-216359C9CFDC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181A3803-6E06-4E75-BE74-BBFB738158A0}" srcId="{75C226D7-5743-475F-8B07-40093B60EE52}" destId="{12949E30-D00B-498B-B14F-70F7E6AFA648}" srcOrd="1" destOrd="0" parTransId="{B0F2A38E-1BC2-4374-AF7B-3B4A0A3D118B}" sibTransId="{C5D131AB-1F24-49E3-B8B0-324AB707588F}"/>
    <dgm:cxn modelId="{395EE866-C40C-4B55-9F01-0657615A66D7}" srcId="{75C226D7-5743-475F-8B07-40093B60EE52}" destId="{A70A945E-AF74-4A02-9CC0-216359C9CFDC}" srcOrd="4" destOrd="0" parTransId="{96149586-5321-4CA6-BE0B-CB9F3A481624}" sibTransId="{0022FC6E-0E24-449C-B66D-8CF005901FC1}"/>
    <dgm:cxn modelId="{CA2E0D55-3B85-4ED6-83F9-E48076B00370}" srcId="{75C226D7-5743-475F-8B07-40093B60EE52}" destId="{4FBC46F1-C4FA-4558-A38E-9A6B37125572}" srcOrd="0" destOrd="0" parTransId="{C1BA1C79-338C-42F1-A263-5F5E454877E4}" sibTransId="{B6510523-C937-46A8-AA67-4F4239A5425C}"/>
    <dgm:cxn modelId="{4952057B-0A04-4FF7-9C49-0FB786D7B5D2}" type="presOf" srcId="{4FBC46F1-C4FA-4558-A38E-9A6B37125572}" destId="{4DDCADA7-6CCB-40DA-A56A-7F7911843674}" srcOrd="0" destOrd="0" presId="urn:microsoft.com/office/officeart/2018/2/layout/IconLabelList"/>
    <dgm:cxn modelId="{74643EA0-F3B3-4A65-B4AD-8394629D9310}" type="presOf" srcId="{A70A945E-AF74-4A02-9CC0-216359C9CFDC}" destId="{408952A2-5EE2-4077-AF33-11071A02589D}" srcOrd="0" destOrd="0" presId="urn:microsoft.com/office/officeart/2018/2/layout/IconLabelList"/>
    <dgm:cxn modelId="{09D5B0B4-34E0-40CD-A26B-D358213E14B7}" type="presOf" srcId="{12949E30-D00B-498B-B14F-70F7E6AFA648}" destId="{1B204C14-2B0C-4420-8647-6122DCE502E5}" srcOrd="0" destOrd="0" presId="urn:microsoft.com/office/officeart/2018/2/layout/IconLabelList"/>
    <dgm:cxn modelId="{F56856C4-F865-4747-877B-2F78503A1395}" srcId="{75C226D7-5743-475F-8B07-40093B60EE52}" destId="{1CA79377-EB6F-4BA4-B0B2-96DF4215AF2E}" srcOrd="2" destOrd="0" parTransId="{B6F362E2-B04F-409B-9EE2-B905EEC03CB8}" sibTransId="{6A1DEE6B-3820-47D7-960F-03CA1115E351}"/>
    <dgm:cxn modelId="{3CCAE8C9-066E-4916-852A-A44F1336BFC1}" srcId="{75C226D7-5743-475F-8B07-40093B60EE52}" destId="{53A8C1EE-272C-491C-B25C-2B60CAF7BF03}" srcOrd="3" destOrd="0" parTransId="{7C3332AB-E7D1-4EFF-81BE-CE3B61B852EC}" sibTransId="{231CA02A-0626-4203-BEAA-064FA6A1706A}"/>
    <dgm:cxn modelId="{E9B417CB-AE50-4B89-A7C6-DB79428446C1}" type="presOf" srcId="{53A8C1EE-272C-491C-B25C-2B60CAF7BF03}" destId="{3E687C20-0F09-4B0B-BD8B-139B8E6CAD88}" srcOrd="0" destOrd="0" presId="urn:microsoft.com/office/officeart/2018/2/layout/IconLabelList"/>
    <dgm:cxn modelId="{E5C71BD0-4C7B-48CB-A44F-786F3710542C}" type="presOf" srcId="{1CA79377-EB6F-4BA4-B0B2-96DF4215AF2E}" destId="{8199E43D-0D30-4E28-8C1D-F49F737E4C53}" srcOrd="0" destOrd="0" presId="urn:microsoft.com/office/officeart/2018/2/layout/IconLabelList"/>
    <dgm:cxn modelId="{953033D8-DA2E-48FD-9042-F7315CDF5099}" type="presOf" srcId="{75C226D7-5743-475F-8B07-40093B60EE52}" destId="{C0252EEB-84D8-4983-B21A-4D10F1A8E43B}" srcOrd="0" destOrd="0" presId="urn:microsoft.com/office/officeart/2018/2/layout/IconLabelList"/>
    <dgm:cxn modelId="{16F8A9A3-F0A6-4F24-9263-953AE739A19F}" type="presParOf" srcId="{C0252EEB-84D8-4983-B21A-4D10F1A8E43B}" destId="{F00E25D6-448E-45A8-8951-A76AC102078A}" srcOrd="0" destOrd="0" presId="urn:microsoft.com/office/officeart/2018/2/layout/IconLabelList"/>
    <dgm:cxn modelId="{3210DF40-52A6-427A-AD49-C7C748D56E7E}" type="presParOf" srcId="{F00E25D6-448E-45A8-8951-A76AC102078A}" destId="{E30858E9-0A0F-4588-B99B-3BC045CD8FC6}" srcOrd="0" destOrd="0" presId="urn:microsoft.com/office/officeart/2018/2/layout/IconLabelList"/>
    <dgm:cxn modelId="{E79F7287-D855-4D85-9734-512E6BA1D40B}" type="presParOf" srcId="{F00E25D6-448E-45A8-8951-A76AC102078A}" destId="{EB7E739A-D3C8-4553-A006-F30A7692219D}" srcOrd="1" destOrd="0" presId="urn:microsoft.com/office/officeart/2018/2/layout/IconLabelList"/>
    <dgm:cxn modelId="{EB789B52-58F0-4365-9593-D934DFFA7E61}" type="presParOf" srcId="{F00E25D6-448E-45A8-8951-A76AC102078A}" destId="{4DDCADA7-6CCB-40DA-A56A-7F7911843674}" srcOrd="2" destOrd="0" presId="urn:microsoft.com/office/officeart/2018/2/layout/IconLabelList"/>
    <dgm:cxn modelId="{A89FA763-3C1C-4871-94E6-68C602D2B0D6}" type="presParOf" srcId="{C0252EEB-84D8-4983-B21A-4D10F1A8E43B}" destId="{292CCEE9-27FF-44BB-9427-1929C9AF9F6C}" srcOrd="1" destOrd="0" presId="urn:microsoft.com/office/officeart/2018/2/layout/IconLabelList"/>
    <dgm:cxn modelId="{C120CC94-73C6-43BA-8E8B-F7214ABA0FF2}" type="presParOf" srcId="{C0252EEB-84D8-4983-B21A-4D10F1A8E43B}" destId="{52776EC6-6BEF-4642-825E-3421E491381A}" srcOrd="2" destOrd="0" presId="urn:microsoft.com/office/officeart/2018/2/layout/IconLabelList"/>
    <dgm:cxn modelId="{45FD8CE4-011F-4EB8-8F91-2508FB014ADA}" type="presParOf" srcId="{52776EC6-6BEF-4642-825E-3421E491381A}" destId="{B253D3C2-959F-49ED-B6D7-7C11C93272E4}" srcOrd="0" destOrd="0" presId="urn:microsoft.com/office/officeart/2018/2/layout/IconLabelList"/>
    <dgm:cxn modelId="{4263900A-0A39-4AE2-A8B5-8DC9310E95F1}" type="presParOf" srcId="{52776EC6-6BEF-4642-825E-3421E491381A}" destId="{5FE6BE86-F7B0-467A-9211-7DB56DFBA337}" srcOrd="1" destOrd="0" presId="urn:microsoft.com/office/officeart/2018/2/layout/IconLabelList"/>
    <dgm:cxn modelId="{8C6B0C56-CF84-4DDB-9D28-818296E367D2}" type="presParOf" srcId="{52776EC6-6BEF-4642-825E-3421E491381A}" destId="{1B204C14-2B0C-4420-8647-6122DCE502E5}" srcOrd="2" destOrd="0" presId="urn:microsoft.com/office/officeart/2018/2/layout/IconLabelList"/>
    <dgm:cxn modelId="{FD818982-04CF-455F-9A9A-9B146B0D5AC2}" type="presParOf" srcId="{C0252EEB-84D8-4983-B21A-4D10F1A8E43B}" destId="{8C0CD7CB-62A8-4238-9B69-7AD51C642261}" srcOrd="3" destOrd="0" presId="urn:microsoft.com/office/officeart/2018/2/layout/IconLabelList"/>
    <dgm:cxn modelId="{DF54ADA8-072D-41E6-AD16-54D658F602B8}" type="presParOf" srcId="{C0252EEB-84D8-4983-B21A-4D10F1A8E43B}" destId="{D0C3BAE4-250B-4888-BF5D-832DBBFCA6B5}" srcOrd="4" destOrd="0" presId="urn:microsoft.com/office/officeart/2018/2/layout/IconLabelList"/>
    <dgm:cxn modelId="{59A939E3-2536-4608-B163-6E15C5816391}" type="presParOf" srcId="{D0C3BAE4-250B-4888-BF5D-832DBBFCA6B5}" destId="{F7ACF286-0B38-4FBE-850D-62BF8D3575D3}" srcOrd="0" destOrd="0" presId="urn:microsoft.com/office/officeart/2018/2/layout/IconLabelList"/>
    <dgm:cxn modelId="{28FA43AC-272B-465E-85A5-3390E6834679}" type="presParOf" srcId="{D0C3BAE4-250B-4888-BF5D-832DBBFCA6B5}" destId="{2D6A9D3C-1A3B-45D1-BA3E-1E6788296F08}" srcOrd="1" destOrd="0" presId="urn:microsoft.com/office/officeart/2018/2/layout/IconLabelList"/>
    <dgm:cxn modelId="{FB54B590-7117-4EAC-B6BE-B786BA4D8D7D}" type="presParOf" srcId="{D0C3BAE4-250B-4888-BF5D-832DBBFCA6B5}" destId="{8199E43D-0D30-4E28-8C1D-F49F737E4C53}" srcOrd="2" destOrd="0" presId="urn:microsoft.com/office/officeart/2018/2/layout/IconLabelList"/>
    <dgm:cxn modelId="{A88269D3-2EBD-4875-902F-8229F42BE19B}" type="presParOf" srcId="{C0252EEB-84D8-4983-B21A-4D10F1A8E43B}" destId="{8F972209-1BBD-4CBD-B162-2FD0BF689528}" srcOrd="5" destOrd="0" presId="urn:microsoft.com/office/officeart/2018/2/layout/IconLabelList"/>
    <dgm:cxn modelId="{BFF7692E-1BEC-4F6B-91FE-F6087041E87A}" type="presParOf" srcId="{C0252EEB-84D8-4983-B21A-4D10F1A8E43B}" destId="{519A9725-1B33-49D0-9DFF-26400B515661}" srcOrd="6" destOrd="0" presId="urn:microsoft.com/office/officeart/2018/2/layout/IconLabelList"/>
    <dgm:cxn modelId="{75307D8B-1B21-400D-B664-32AA6F2BB2EC}" type="presParOf" srcId="{519A9725-1B33-49D0-9DFF-26400B515661}" destId="{36E8D21A-CAB0-4207-A6F1-F25C3421987F}" srcOrd="0" destOrd="0" presId="urn:microsoft.com/office/officeart/2018/2/layout/IconLabelList"/>
    <dgm:cxn modelId="{682A4927-66E5-4BD1-BD98-3439CEA9CFBB}" type="presParOf" srcId="{519A9725-1B33-49D0-9DFF-26400B515661}" destId="{DCEA67C1-3530-49ED-81EE-855A24199586}" srcOrd="1" destOrd="0" presId="urn:microsoft.com/office/officeart/2018/2/layout/IconLabelList"/>
    <dgm:cxn modelId="{022310E0-F279-4A89-B927-00975590ADC6}" type="presParOf" srcId="{519A9725-1B33-49D0-9DFF-26400B515661}" destId="{3E687C20-0F09-4B0B-BD8B-139B8E6CAD88}" srcOrd="2" destOrd="0" presId="urn:microsoft.com/office/officeart/2018/2/layout/IconLabelList"/>
    <dgm:cxn modelId="{AC4AC6E5-33C4-4F8A-9C9C-A5DB6E7FDA3C}" type="presParOf" srcId="{C0252EEB-84D8-4983-B21A-4D10F1A8E43B}" destId="{A51CA705-40E3-4E30-B59B-318FAC53BBDE}" srcOrd="7" destOrd="0" presId="urn:microsoft.com/office/officeart/2018/2/layout/IconLabelList"/>
    <dgm:cxn modelId="{7564EEB1-E6CC-46A8-9F48-2098BA150E40}" type="presParOf" srcId="{C0252EEB-84D8-4983-B21A-4D10F1A8E43B}" destId="{109C1A71-B9B9-483E-A77F-C97B10F7FEDF}" srcOrd="8" destOrd="0" presId="urn:microsoft.com/office/officeart/2018/2/layout/IconLabelList"/>
    <dgm:cxn modelId="{A1BFE6A2-0681-455A-875E-2BB275063B2D}" type="presParOf" srcId="{109C1A71-B9B9-483E-A77F-C97B10F7FEDF}" destId="{46399CDC-4EDF-44FA-ADF9-57E0AE9F0FF7}" srcOrd="0" destOrd="0" presId="urn:microsoft.com/office/officeart/2018/2/layout/IconLabelList"/>
    <dgm:cxn modelId="{28593CC3-49DD-47AC-96AB-251D7FCEFBD4}" type="presParOf" srcId="{109C1A71-B9B9-483E-A77F-C97B10F7FEDF}" destId="{96C07A0B-8905-423C-B917-2DA2221C1F6A}" srcOrd="1" destOrd="0" presId="urn:microsoft.com/office/officeart/2018/2/layout/IconLabelList"/>
    <dgm:cxn modelId="{DB5F2F32-5703-43AF-A373-F336E71E6ADB}" type="presParOf" srcId="{109C1A71-B9B9-483E-A77F-C97B10F7FEDF}" destId="{408952A2-5EE2-4077-AF33-11071A02589D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C23E45-53DB-4E41-82A2-B49005484640}">
      <dsp:nvSpPr>
        <dsp:cNvPr id="0" name=""/>
        <dsp:cNvSpPr/>
      </dsp:nvSpPr>
      <dsp:spPr>
        <a:xfrm>
          <a:off x="0" y="68137"/>
          <a:ext cx="6492875" cy="83947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b="1" kern="1200"/>
            <a:t>What is Police Reputation?</a:t>
          </a:r>
          <a:endParaRPr lang="en-US" sz="3500" kern="1200"/>
        </a:p>
      </dsp:txBody>
      <dsp:txXfrm>
        <a:off x="40980" y="109117"/>
        <a:ext cx="6410915" cy="757514"/>
      </dsp:txXfrm>
    </dsp:sp>
    <dsp:sp modelId="{19DA4717-E260-428A-9A86-8102FF1EC164}">
      <dsp:nvSpPr>
        <dsp:cNvPr id="0" name=""/>
        <dsp:cNvSpPr/>
      </dsp:nvSpPr>
      <dsp:spPr>
        <a:xfrm>
          <a:off x="0" y="907612"/>
          <a:ext cx="6492875" cy="4129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149" tIns="44450" rIns="248920" bIns="4445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/>
            <a:t>Agency’s most valuable asset.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/>
            <a:t>The public's perception of a law enforcement agency.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/>
            <a:t>Built through daily interactions, professionalism, accountability, and transparency.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/>
            <a:t>Strong reputations increase public cooperation and support, officer safety and effectiveness, and recruiting and retention.</a:t>
          </a:r>
        </a:p>
      </dsp:txBody>
      <dsp:txXfrm>
        <a:off x="0" y="907612"/>
        <a:ext cx="6492875" cy="41296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5DB22A-B162-4E63-BB63-5BEAEF93018B}">
      <dsp:nvSpPr>
        <dsp:cNvPr id="0" name=""/>
        <dsp:cNvSpPr/>
      </dsp:nvSpPr>
      <dsp:spPr>
        <a:xfrm>
          <a:off x="0" y="1294"/>
          <a:ext cx="69677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9328B7-2FB3-4653-AC0F-5BAC075E5A52}">
      <dsp:nvSpPr>
        <dsp:cNvPr id="0" name=""/>
        <dsp:cNvSpPr/>
      </dsp:nvSpPr>
      <dsp:spPr>
        <a:xfrm>
          <a:off x="0" y="1294"/>
          <a:ext cx="6967729" cy="4415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/>
            <a:t>Examples</a:t>
          </a:r>
          <a:endParaRPr lang="en-US" sz="2000" kern="1200"/>
        </a:p>
      </dsp:txBody>
      <dsp:txXfrm>
        <a:off x="0" y="1294"/>
        <a:ext cx="6967729" cy="441528"/>
      </dsp:txXfrm>
    </dsp:sp>
    <dsp:sp modelId="{A346970D-1CC8-4772-8BA2-14EBCDEA89EB}">
      <dsp:nvSpPr>
        <dsp:cNvPr id="0" name=""/>
        <dsp:cNvSpPr/>
      </dsp:nvSpPr>
      <dsp:spPr>
        <a:xfrm>
          <a:off x="0" y="442823"/>
          <a:ext cx="69677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F44795-99DF-4396-88C6-8EF611BA1897}">
      <dsp:nvSpPr>
        <dsp:cNvPr id="0" name=""/>
        <dsp:cNvSpPr/>
      </dsp:nvSpPr>
      <dsp:spPr>
        <a:xfrm>
          <a:off x="0" y="442823"/>
          <a:ext cx="6967729" cy="4415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Disrespectful treatment of citizens.</a:t>
          </a:r>
        </a:p>
      </dsp:txBody>
      <dsp:txXfrm>
        <a:off x="0" y="442823"/>
        <a:ext cx="6967729" cy="441528"/>
      </dsp:txXfrm>
    </dsp:sp>
    <dsp:sp modelId="{CC815CBD-1852-474E-9C4E-0F866A31AF2F}">
      <dsp:nvSpPr>
        <dsp:cNvPr id="0" name=""/>
        <dsp:cNvSpPr/>
      </dsp:nvSpPr>
      <dsp:spPr>
        <a:xfrm>
          <a:off x="0" y="884351"/>
          <a:ext cx="69677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FC568E-7089-4A8E-B649-5BBB97C21CEE}">
      <dsp:nvSpPr>
        <dsp:cNvPr id="0" name=""/>
        <dsp:cNvSpPr/>
      </dsp:nvSpPr>
      <dsp:spPr>
        <a:xfrm>
          <a:off x="0" y="884351"/>
          <a:ext cx="6967729" cy="4415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Bias or discrimination.</a:t>
          </a:r>
        </a:p>
      </dsp:txBody>
      <dsp:txXfrm>
        <a:off x="0" y="884351"/>
        <a:ext cx="6967729" cy="441528"/>
      </dsp:txXfrm>
    </dsp:sp>
    <dsp:sp modelId="{715EC6AA-1156-4E86-9D0B-CA299A1B3C01}">
      <dsp:nvSpPr>
        <dsp:cNvPr id="0" name=""/>
        <dsp:cNvSpPr/>
      </dsp:nvSpPr>
      <dsp:spPr>
        <a:xfrm>
          <a:off x="0" y="1325879"/>
          <a:ext cx="69677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02F7A3-C2CF-430B-828D-A729116356D3}">
      <dsp:nvSpPr>
        <dsp:cNvPr id="0" name=""/>
        <dsp:cNvSpPr/>
      </dsp:nvSpPr>
      <dsp:spPr>
        <a:xfrm>
          <a:off x="0" y="1325879"/>
          <a:ext cx="6967729" cy="4415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Dishonesty.</a:t>
          </a:r>
        </a:p>
      </dsp:txBody>
      <dsp:txXfrm>
        <a:off x="0" y="1325879"/>
        <a:ext cx="6967729" cy="441528"/>
      </dsp:txXfrm>
    </dsp:sp>
    <dsp:sp modelId="{BB4C50AA-35D7-4251-9B63-8BC2995A5F35}">
      <dsp:nvSpPr>
        <dsp:cNvPr id="0" name=""/>
        <dsp:cNvSpPr/>
      </dsp:nvSpPr>
      <dsp:spPr>
        <a:xfrm>
          <a:off x="0" y="1767407"/>
          <a:ext cx="69677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7875FD-6D7C-4F3E-9927-67243EA34A17}">
      <dsp:nvSpPr>
        <dsp:cNvPr id="0" name=""/>
        <dsp:cNvSpPr/>
      </dsp:nvSpPr>
      <dsp:spPr>
        <a:xfrm>
          <a:off x="0" y="1767407"/>
          <a:ext cx="6967729" cy="4415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Misuse of authority.</a:t>
          </a:r>
        </a:p>
      </dsp:txBody>
      <dsp:txXfrm>
        <a:off x="0" y="1767407"/>
        <a:ext cx="6967729" cy="441528"/>
      </dsp:txXfrm>
    </dsp:sp>
    <dsp:sp modelId="{8EA24B6B-ADF7-4DCB-AC13-9E588DB5E20B}">
      <dsp:nvSpPr>
        <dsp:cNvPr id="0" name=""/>
        <dsp:cNvSpPr/>
      </dsp:nvSpPr>
      <dsp:spPr>
        <a:xfrm>
          <a:off x="0" y="2208935"/>
          <a:ext cx="69677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ED2BC8-A361-41F7-BB16-9E2A0210C4B5}">
      <dsp:nvSpPr>
        <dsp:cNvPr id="0" name=""/>
        <dsp:cNvSpPr/>
      </dsp:nvSpPr>
      <dsp:spPr>
        <a:xfrm>
          <a:off x="0" y="2208935"/>
          <a:ext cx="6967729" cy="4415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Social media misconduct.</a:t>
          </a:r>
        </a:p>
      </dsp:txBody>
      <dsp:txXfrm>
        <a:off x="0" y="2208935"/>
        <a:ext cx="6967729" cy="4415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0858E9-0A0F-4588-B99B-3BC045CD8FC6}">
      <dsp:nvSpPr>
        <dsp:cNvPr id="0" name=""/>
        <dsp:cNvSpPr/>
      </dsp:nvSpPr>
      <dsp:spPr>
        <a:xfrm>
          <a:off x="396795" y="535113"/>
          <a:ext cx="643095" cy="64309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DCADA7-6CCB-40DA-A56A-7F7911843674}">
      <dsp:nvSpPr>
        <dsp:cNvPr id="0" name=""/>
        <dsp:cNvSpPr/>
      </dsp:nvSpPr>
      <dsp:spPr>
        <a:xfrm>
          <a:off x="3793" y="1392607"/>
          <a:ext cx="1429101" cy="571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/>
            <a:t>Transparency Includes</a:t>
          </a:r>
          <a:endParaRPr lang="en-US" sz="1200" kern="1200"/>
        </a:p>
      </dsp:txBody>
      <dsp:txXfrm>
        <a:off x="3793" y="1392607"/>
        <a:ext cx="1429101" cy="571640"/>
      </dsp:txXfrm>
    </dsp:sp>
    <dsp:sp modelId="{B253D3C2-959F-49ED-B6D7-7C11C93272E4}">
      <dsp:nvSpPr>
        <dsp:cNvPr id="0" name=""/>
        <dsp:cNvSpPr/>
      </dsp:nvSpPr>
      <dsp:spPr>
        <a:xfrm>
          <a:off x="2075990" y="535113"/>
          <a:ext cx="643095" cy="64309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204C14-2B0C-4420-8647-6122DCE502E5}">
      <dsp:nvSpPr>
        <dsp:cNvPr id="0" name=""/>
        <dsp:cNvSpPr/>
      </dsp:nvSpPr>
      <dsp:spPr>
        <a:xfrm>
          <a:off x="1682987" y="1392607"/>
          <a:ext cx="1429101" cy="571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Open communication.</a:t>
          </a:r>
        </a:p>
      </dsp:txBody>
      <dsp:txXfrm>
        <a:off x="1682987" y="1392607"/>
        <a:ext cx="1429101" cy="571640"/>
      </dsp:txXfrm>
    </dsp:sp>
    <dsp:sp modelId="{F7ACF286-0B38-4FBE-850D-62BF8D3575D3}">
      <dsp:nvSpPr>
        <dsp:cNvPr id="0" name=""/>
        <dsp:cNvSpPr/>
      </dsp:nvSpPr>
      <dsp:spPr>
        <a:xfrm>
          <a:off x="3755184" y="535113"/>
          <a:ext cx="643095" cy="64309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99E43D-0D30-4E28-8C1D-F49F737E4C53}">
      <dsp:nvSpPr>
        <dsp:cNvPr id="0" name=""/>
        <dsp:cNvSpPr/>
      </dsp:nvSpPr>
      <dsp:spPr>
        <a:xfrm>
          <a:off x="3362181" y="1392607"/>
          <a:ext cx="1429101" cy="571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Timely release of accurate information.</a:t>
          </a:r>
        </a:p>
      </dsp:txBody>
      <dsp:txXfrm>
        <a:off x="3362181" y="1392607"/>
        <a:ext cx="1429101" cy="571640"/>
      </dsp:txXfrm>
    </dsp:sp>
    <dsp:sp modelId="{36E8D21A-CAB0-4207-A6F1-F25C3421987F}">
      <dsp:nvSpPr>
        <dsp:cNvPr id="0" name=""/>
        <dsp:cNvSpPr/>
      </dsp:nvSpPr>
      <dsp:spPr>
        <a:xfrm>
          <a:off x="5434378" y="535113"/>
          <a:ext cx="643095" cy="64309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687C20-0F09-4B0B-BD8B-139B8E6CAD88}">
      <dsp:nvSpPr>
        <dsp:cNvPr id="0" name=""/>
        <dsp:cNvSpPr/>
      </dsp:nvSpPr>
      <dsp:spPr>
        <a:xfrm>
          <a:off x="5041376" y="1392607"/>
          <a:ext cx="1429101" cy="571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Independent investigations when appropriate.</a:t>
          </a:r>
        </a:p>
      </dsp:txBody>
      <dsp:txXfrm>
        <a:off x="5041376" y="1392607"/>
        <a:ext cx="1429101" cy="571640"/>
      </dsp:txXfrm>
    </dsp:sp>
    <dsp:sp modelId="{46399CDC-4EDF-44FA-ADF9-57E0AE9F0FF7}">
      <dsp:nvSpPr>
        <dsp:cNvPr id="0" name=""/>
        <dsp:cNvSpPr/>
      </dsp:nvSpPr>
      <dsp:spPr>
        <a:xfrm>
          <a:off x="7113573" y="535113"/>
          <a:ext cx="643095" cy="64309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8952A2-5EE2-4077-AF33-11071A02589D}">
      <dsp:nvSpPr>
        <dsp:cNvPr id="0" name=""/>
        <dsp:cNvSpPr/>
      </dsp:nvSpPr>
      <dsp:spPr>
        <a:xfrm>
          <a:off x="6720570" y="1392607"/>
          <a:ext cx="1429101" cy="571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Public reporting of policies and statistics.</a:t>
          </a:r>
        </a:p>
      </dsp:txBody>
      <dsp:txXfrm>
        <a:off x="6720570" y="1392607"/>
        <a:ext cx="1429101" cy="5716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BD9769-E790-4754-8344-D69E1D0DB999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6A6208-E70F-4EF5-B516-DBF6C7485C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416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Intro/bio.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6A6208-E70F-4EF5-B516-DBF6C7485C4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9119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Reputation takes decades to build, but only seconds to destroy, especially in the digital age.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Reputational risk is the potential for negative public perception to erode institutional legitimacy, community trust and operational effectiveness.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6A6208-E70F-4EF5-B516-DBF6C7485C4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3520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Horrible department sponsored graphic. Everyone loves a scandal, even your own officers, which could easily leak this to the media.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6A6208-E70F-4EF5-B516-DBF6C7485C4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3092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Training and good policy (not allowing for taser to be carried on the same side as firearm) is crucial.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6A6208-E70F-4EF5-B516-DBF6C7485C4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5599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 pattern or tolerating minor policy violations informally changes your policy and sets the new norm. Frequent small corrections helps prevent the need for large corrections and crises later.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“Failure to supervise” is one of the most significant liability exposures for police departments.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Professionalism and language are too often dismissed.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6A6208-E70F-4EF5-B516-DBF6C7485C4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1328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If we don’t provide a factual, objective story, people/media will make up their own for fill in the gaps with their imaginations. We control the narrative, not them.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When we really do screw up, it takes courage to be transparent. Holding ourselves accountable builds trust.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Silence is almost always interpreted as “police cover up”.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Why not cultivate a relationship of trust with the media as well as the public. A lot of PD’s still are afraid of the media, but they can be our friends who hold us accountable.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6A6208-E70F-4EF5-B516-DBF6C7485C4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571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D375-4BF0-4F5E-AA67-9D380FA731B1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9B52B-8C47-45F3-92F4-9B5B854EF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401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D375-4BF0-4F5E-AA67-9D380FA731B1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9B52B-8C47-45F3-92F4-9B5B854EF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567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D375-4BF0-4F5E-AA67-9D380FA731B1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9B52B-8C47-45F3-92F4-9B5B854EF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609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D375-4BF0-4F5E-AA67-9D380FA731B1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9B52B-8C47-45F3-92F4-9B5B854EF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5711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D375-4BF0-4F5E-AA67-9D380FA731B1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9B52B-8C47-45F3-92F4-9B5B854EF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8567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D375-4BF0-4F5E-AA67-9D380FA731B1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9B52B-8C47-45F3-92F4-9B5B854EF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7595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D375-4BF0-4F5E-AA67-9D380FA731B1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9B52B-8C47-45F3-92F4-9B5B854EF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2246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D375-4BF0-4F5E-AA67-9D380FA731B1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9B52B-8C47-45F3-92F4-9B5B854EF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455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D375-4BF0-4F5E-AA67-9D380FA731B1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9B52B-8C47-45F3-92F4-9B5B854EF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489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D375-4BF0-4F5E-AA67-9D380FA731B1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69B9B52B-8C47-45F3-92F4-9B5B854EF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574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D375-4BF0-4F5E-AA67-9D380FA731B1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9B52B-8C47-45F3-92F4-9B5B854EF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905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D375-4BF0-4F5E-AA67-9D380FA731B1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9B52B-8C47-45F3-92F4-9B5B854EF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66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D375-4BF0-4F5E-AA67-9D380FA731B1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9B52B-8C47-45F3-92F4-9B5B854EF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676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D375-4BF0-4F5E-AA67-9D380FA731B1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9B52B-8C47-45F3-92F4-9B5B854EF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411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D375-4BF0-4F5E-AA67-9D380FA731B1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9B52B-8C47-45F3-92F4-9B5B854EF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884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D375-4BF0-4F5E-AA67-9D380FA731B1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9B52B-8C47-45F3-92F4-9B5B854EF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45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D375-4BF0-4F5E-AA67-9D380FA731B1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9B52B-8C47-45F3-92F4-9B5B854EF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101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B5AD375-4BF0-4F5E-AA67-9D380FA731B1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9B9B52B-8C47-45F3-92F4-9B5B854EF1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087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shorts/3YSDXw0v3z0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-TlA58LvU0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shorts/UlKGl1HcLVc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shorts/GBb7Q4wqvv4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58348C3-6249-4952-AA86-C63DB35EA9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E6174AD-DBB0-43E6-98C2-738DB3A152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959100" y="-4763"/>
            <a:ext cx="5014912" cy="6862763"/>
            <a:chOff x="2928938" y="-4763"/>
            <a:chExt cx="5014912" cy="6862763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50A59800-3661-4778-9D8A-F816C85C41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7A810977-C816-4698-B7E7-0E6BDED794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181E4B1B-2437-4A14-8927-817FC7AED6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3F98AD26-9FF7-44EA-B876-9C857F8ED9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32EBB12A-A9CE-446F-9462-15DAC0D0FA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85925599-F99B-48E5-A384-76136C0818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D099078-ADE2-1AD8-DA19-F957319EF2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43871" y="1386681"/>
            <a:ext cx="8174512" cy="2307157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5400" b="1" dirty="0"/>
              <a:t>SAFEGUARDING TRUST: </a:t>
            </a:r>
            <a:br>
              <a:rPr lang="en-US" sz="5400" b="1" dirty="0"/>
            </a:br>
            <a:br>
              <a:rPr lang="en-US" sz="5400" b="1" dirty="0"/>
            </a:br>
            <a:r>
              <a:rPr lang="en-US" sz="5400" dirty="0"/>
              <a:t>REPUTATIONAL RISK IN LAW ENFORCEMENT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362759-C6F2-C791-8B86-EF13B5379C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20886" y="5574241"/>
            <a:ext cx="5166768" cy="1388534"/>
          </a:xfrm>
        </p:spPr>
        <p:txBody>
          <a:bodyPr>
            <a:normAutofit/>
          </a:bodyPr>
          <a:lstStyle/>
          <a:p>
            <a:r>
              <a:rPr lang="en-US" dirty="0"/>
              <a:t>Chief Chad Reyes</a:t>
            </a:r>
          </a:p>
          <a:p>
            <a:r>
              <a:rPr lang="en-US" dirty="0"/>
              <a:t>Brigham City Police Department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437E70-6A3A-2546-AFC5-9E47B1C713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r="-1" b="14748"/>
          <a:stretch>
            <a:fillRect/>
          </a:stretch>
        </p:blipFill>
        <p:spPr>
          <a:xfrm>
            <a:off x="20" y="10"/>
            <a:ext cx="5448280" cy="6857990"/>
          </a:xfrm>
          <a:custGeom>
            <a:avLst/>
            <a:gdLst/>
            <a:ahLst/>
            <a:cxnLst/>
            <a:rect l="l" t="t" r="r" b="b"/>
            <a:pathLst>
              <a:path w="5448300" h="6858000">
                <a:moveTo>
                  <a:pt x="0" y="0"/>
                </a:moveTo>
                <a:lnTo>
                  <a:pt x="3513666" y="0"/>
                </a:lnTo>
                <a:lnTo>
                  <a:pt x="2861733" y="2548466"/>
                </a:lnTo>
                <a:lnTo>
                  <a:pt x="5448300" y="6853767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ln w="3810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034690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AD30037-67ED-4367-9BE0-45787510B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1AC29F2-8018-7E73-B535-8416C397E8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10170" r="10782"/>
          <a:stretch>
            <a:fillRect/>
          </a:stretch>
        </p:blipFill>
        <p:spPr>
          <a:xfrm>
            <a:off x="6892924" y="10"/>
            <a:ext cx="5299077" cy="6857990"/>
          </a:xfrm>
          <a:custGeom>
            <a:avLst/>
            <a:gdLst/>
            <a:ahLst/>
            <a:cxnLst/>
            <a:rect l="l" t="t" r="r" b="b"/>
            <a:pathLst>
              <a:path w="5299077" h="6858000">
                <a:moveTo>
                  <a:pt x="836871" y="0"/>
                </a:moveTo>
                <a:lnTo>
                  <a:pt x="5299077" y="0"/>
                </a:lnTo>
                <a:lnTo>
                  <a:pt x="5299077" y="6858000"/>
                </a:lnTo>
                <a:lnTo>
                  <a:pt x="1911312" y="6858000"/>
                </a:lnTo>
                <a:lnTo>
                  <a:pt x="0" y="5333999"/>
                </a:lnTo>
                <a:close/>
              </a:path>
            </a:pathLst>
          </a:cu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50841A4E-5BC1-44B4-83CF-D524E8AEA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232760" y="0"/>
            <a:ext cx="2436813" cy="6858001"/>
            <a:chOff x="1320800" y="0"/>
            <a:chExt cx="2436813" cy="6858001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BF371BCC-8954-44E2-8C4F-29DC18872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CD3505BE-B420-41C5-BE34-3E7652D37A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4B68A05B-A78B-4D59-8CF9-1900731A2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84D57A01-C112-4FF2-B5ED-0B762AAD9C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6CCCCDF1-5D4F-4CA1-8400-DFBB96BB01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20A090B2-5344-43CD-BC70-A6D44F15E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7BB6E56-664B-353C-1BA0-1C12C8E7F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0"/>
            <a:ext cx="5260680" cy="175259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dirty="0"/>
              <a:t>REPUTATION/TRUST ACCOUNT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4249A8-D876-A4C4-217A-C683BF95E268}"/>
              </a:ext>
            </a:extLst>
          </p:cNvPr>
          <p:cNvSpPr txBox="1"/>
          <p:nvPr/>
        </p:nvSpPr>
        <p:spPr>
          <a:xfrm>
            <a:off x="643468" y="2666999"/>
            <a:ext cx="5260680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285750" indent="-285750" fontAlgn="base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sz="2400" dirty="0">
                <a:solidFill>
                  <a:srgbClr val="00B050"/>
                </a:solidFill>
              </a:rPr>
              <a:t>Trust = Currency</a:t>
            </a:r>
          </a:p>
          <a:p>
            <a:pPr marL="285750" indent="-285750" fontAlgn="base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sz="2400" dirty="0">
                <a:solidFill>
                  <a:srgbClr val="00B050"/>
                </a:solidFill>
              </a:rPr>
              <a:t>Good things = Deposit</a:t>
            </a:r>
          </a:p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endParaRPr lang="en-US" sz="2400" dirty="0"/>
          </a:p>
          <a:p>
            <a:pPr marL="285750" indent="-285750" fontAlgn="base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sz="2400" dirty="0">
                <a:solidFill>
                  <a:schemeClr val="accent4"/>
                </a:solidFill>
              </a:rPr>
              <a:t>Mistakes/Misconduct = Withdrawals</a:t>
            </a:r>
          </a:p>
          <a:p>
            <a:pPr marL="285750" indent="-285750" fontAlgn="base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sz="2400" dirty="0">
                <a:solidFill>
                  <a:schemeClr val="accent4"/>
                </a:solidFill>
              </a:rPr>
              <a:t>Some things are bigger withdrawals than others</a:t>
            </a:r>
          </a:p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endParaRPr lang="en-US" sz="2400" dirty="0"/>
          </a:p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sz="2400" dirty="0">
                <a:highlight>
                  <a:srgbClr val="FFFF00"/>
                </a:highlight>
              </a:rPr>
              <a:t>Strive to ensure you always have a positive balance, because withdrawals are inevitable.</a:t>
            </a:r>
          </a:p>
        </p:txBody>
      </p:sp>
    </p:spTree>
    <p:extLst>
      <p:ext uri="{BB962C8B-B14F-4D97-AF65-F5344CB8AC3E}">
        <p14:creationId xmlns:p14="http://schemas.microsoft.com/office/powerpoint/2010/main" val="42800470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B00D3A-ECA0-91A0-7CEC-85FAC253D4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0886" y="1094231"/>
            <a:ext cx="10018713" cy="91744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/>
              <a:t>INDUSTRY-WIDE IMPACT POTENTIAL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4F4E45-E3B4-3D4A-6101-1CF5DAA4BDC0}"/>
              </a:ext>
            </a:extLst>
          </p:cNvPr>
          <p:cNvSpPr txBox="1"/>
          <p:nvPr/>
        </p:nvSpPr>
        <p:spPr>
          <a:xfrm>
            <a:off x="4672584" y="2905780"/>
            <a:ext cx="4581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hlinkClick r:id="rId2"/>
              </a:rPr>
              <a:t>Good Cop / Bad Cop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28863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10000"/>
              </a:schemeClr>
            </a:gs>
            <a:gs pos="100000">
              <a:schemeClr val="bg2">
                <a:shade val="64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4C52C56-BEF2-4E22-8C8E-A7AC96B03A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880A25-1739-7491-2D84-9F874103D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021" y="685800"/>
            <a:ext cx="2639962" cy="5105400"/>
          </a:xfrm>
        </p:spPr>
        <p:txBody>
          <a:bodyPr>
            <a:normAutofit/>
          </a:bodyPr>
          <a:lstStyle/>
          <a:p>
            <a:r>
              <a:rPr lang="en-US" sz="2500">
                <a:solidFill>
                  <a:srgbClr val="FFFFFF"/>
                </a:solidFill>
              </a:rPr>
              <a:t>INTRODUCTION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AB422C1-ED0E-E5C3-7153-541B482356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1059543"/>
              </p:ext>
            </p:extLst>
          </p:nvPr>
        </p:nvGraphicFramePr>
        <p:xfrm>
          <a:off x="5010150" y="685800"/>
          <a:ext cx="6492875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36030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C616B3DC-C165-433D-9187-62DCC0E31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97E1BF84-9824-4B0E-98DF-F0F7181DD0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A85FA340-7392-4303-9707-A12F45A46F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758A9051-2BD9-4868-8B84-344752FA2F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58264C49-3539-4CBD-8F11-1106C8B878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DE862133-5C7E-4B32-9786-0B33BC51A7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90925F6C-DF03-4707-9176-6049F049B5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A6073935-E043-4801-AF06-06093A914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628B3C-DED1-F318-85C1-013008F82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742" y="648930"/>
            <a:ext cx="3461281" cy="334733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/>
              <a:t>Everything is public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AC26FF4-D6F9-4A94-A837-D051A101ED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86714" y="-4763"/>
            <a:ext cx="5014912" cy="6862763"/>
            <a:chOff x="2928938" y="-4763"/>
            <a:chExt cx="5014912" cy="6862763"/>
          </a:xfrm>
        </p:grpSpPr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EFFE501B-F9EC-4229-99D6-F39E38A71B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B064C6A0-3DE4-4F4A-B650-78A628163E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5">
              <a:extLst>
                <a:ext uri="{FF2B5EF4-FFF2-40B4-BE49-F238E27FC236}">
                  <a16:creationId xmlns:a16="http://schemas.microsoft.com/office/drawing/2014/main" id="{43CD3E83-3D0D-40EE-B1A2-9C989EBF28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6">
              <a:extLst>
                <a:ext uri="{FF2B5EF4-FFF2-40B4-BE49-F238E27FC236}">
                  <a16:creationId xmlns:a16="http://schemas.microsoft.com/office/drawing/2014/main" id="{71553909-760D-4B98-96A4-F9F48339AF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1F006A6C-F843-49BC-AC84-89BD2AF586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62AEE6F3-16F4-4944-8459-4D5EEA341D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Rounded Rectangle 16">
            <a:extLst>
              <a:ext uri="{FF2B5EF4-FFF2-40B4-BE49-F238E27FC236}">
                <a16:creationId xmlns:a16="http://schemas.microsoft.com/office/drawing/2014/main" id="{8D6B9972-4A81-4223-9901-0E559A1D5E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6693" y="648931"/>
            <a:ext cx="6854433" cy="5231964"/>
          </a:xfrm>
          <a:prstGeom prst="roundRect">
            <a:avLst>
              <a:gd name="adj" fmla="val 4834"/>
            </a:avLst>
          </a:prstGeom>
          <a:solidFill>
            <a:schemeClr val="bg1"/>
          </a:solidFill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5EB2672-949D-E800-E7B8-5713BB9999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192140" y="1011765"/>
            <a:ext cx="5773597" cy="4546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65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3F991-FF87-703F-B488-69845734B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8176" y="146305"/>
            <a:ext cx="7929147" cy="786384"/>
          </a:xfrm>
        </p:spPr>
        <p:txBody>
          <a:bodyPr/>
          <a:lstStyle/>
          <a:p>
            <a:r>
              <a:rPr lang="en-US"/>
              <a:t>USE OF FORCE AND REPUTATION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E3861E-DC8E-5A0D-F0E6-C1FE97898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6727" y="1124711"/>
            <a:ext cx="9278177" cy="5586983"/>
          </a:xfrm>
        </p:spPr>
        <p:txBody>
          <a:bodyPr>
            <a:normAutofit fontScale="62500" lnSpcReduction="20000"/>
          </a:bodyPr>
          <a:lstStyle/>
          <a:p>
            <a:pPr marL="457200" lvl="1" indent="0">
              <a:buNone/>
            </a:pPr>
            <a:r>
              <a:rPr lang="en-US" sz="4200" b="1" dirty="0"/>
              <a:t>Key Points</a:t>
            </a:r>
            <a:endParaRPr lang="en-US" sz="4200" dirty="0"/>
          </a:p>
          <a:p>
            <a:pPr lvl="1" fontAlgn="base"/>
            <a:r>
              <a:rPr lang="en-US" sz="4200" dirty="0"/>
              <a:t>Force should only be lawful, necessary, and proportional.</a:t>
            </a:r>
          </a:p>
          <a:p>
            <a:pPr lvl="1" fontAlgn="base"/>
            <a:r>
              <a:rPr lang="en-US" sz="4200" dirty="0"/>
              <a:t>Excessive or unnecessary force damages public confidence.</a:t>
            </a:r>
          </a:p>
          <a:p>
            <a:pPr lvl="1" fontAlgn="base"/>
            <a:r>
              <a:rPr lang="en-US" sz="4200" dirty="0"/>
              <a:t>Proper training and accountability improve trust.</a:t>
            </a:r>
          </a:p>
          <a:p>
            <a:pPr lvl="1" fontAlgn="base"/>
            <a:r>
              <a:rPr lang="en-US" sz="4200" dirty="0"/>
              <a:t>Body-worn cameras can provide greater transparency.</a:t>
            </a:r>
          </a:p>
          <a:p>
            <a:pPr marL="914400" lvl="2" indent="0">
              <a:buNone/>
            </a:pPr>
            <a:r>
              <a:rPr lang="en-US" sz="4200" b="1" dirty="0"/>
              <a:t>Impact</a:t>
            </a:r>
            <a:endParaRPr lang="en-US" sz="4200" dirty="0"/>
          </a:p>
          <a:p>
            <a:pPr lvl="2" fontAlgn="base"/>
            <a:r>
              <a:rPr lang="en-US" sz="4200" dirty="0"/>
              <a:t>Reduced community trust and cooperation.</a:t>
            </a:r>
          </a:p>
          <a:p>
            <a:pPr lvl="2" fontAlgn="base"/>
            <a:r>
              <a:rPr lang="en-US" sz="4200" dirty="0"/>
              <a:t>Increased complaints and lawsuits.</a:t>
            </a:r>
          </a:p>
          <a:p>
            <a:pPr lvl="2" fontAlgn="base"/>
            <a:r>
              <a:rPr lang="en-US" sz="4200" dirty="0"/>
              <a:t>Lower officer morale (Esprit de Corps), recruiting/retention.</a:t>
            </a:r>
          </a:p>
          <a:p>
            <a:pPr lvl="2" fontAlgn="base"/>
            <a:r>
              <a:rPr lang="en-US" sz="4200" dirty="0"/>
              <a:t>Greater public scrutiny.                                    </a:t>
            </a:r>
            <a:r>
              <a:rPr lang="en-US" sz="4200" dirty="0">
                <a:hlinkClick r:id="rId3" tooltip="Costly Mistakes"/>
              </a:rPr>
              <a:t>Costly Mistakes</a:t>
            </a:r>
            <a:endParaRPr lang="en-US" sz="4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2053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9949A-74A6-9922-45BF-3E91A9F1C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0896"/>
            <a:ext cx="10018713" cy="847343"/>
          </a:xfrm>
        </p:spPr>
        <p:txBody>
          <a:bodyPr/>
          <a:lstStyle/>
          <a:p>
            <a:r>
              <a:rPr lang="en-US" dirty="0"/>
              <a:t>UNPROFESSIONAL CONDUCT</a:t>
            </a:r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262FD20E-CF6C-31CF-DCF3-75140B5CC63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688335" y="1479424"/>
          <a:ext cx="6967729" cy="26517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0414D2B7-3CD0-F145-2BF8-05B58672723B}"/>
              </a:ext>
            </a:extLst>
          </p:cNvPr>
          <p:cNvSpPr txBox="1"/>
          <p:nvPr/>
        </p:nvSpPr>
        <p:spPr>
          <a:xfrm>
            <a:off x="4660392" y="4107459"/>
            <a:ext cx="7153656" cy="2542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30ACEC">
                  <a:lumMod val="75000"/>
                </a:srgbClr>
              </a:buClr>
              <a:buSzPct val="145000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Consequences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Loss of credibility.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Increased public complaints.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Internal disciplinary actions.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Damaged community relationships.</a:t>
            </a:r>
          </a:p>
        </p:txBody>
      </p:sp>
    </p:spTree>
    <p:extLst>
      <p:ext uri="{BB962C8B-B14F-4D97-AF65-F5344CB8AC3E}">
        <p14:creationId xmlns:p14="http://schemas.microsoft.com/office/powerpoint/2010/main" val="3502870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02CEB-6819-1E14-89CC-41EFB3ADE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63945" y="179832"/>
            <a:ext cx="10018713" cy="886968"/>
          </a:xfrm>
        </p:spPr>
        <p:txBody>
          <a:bodyPr/>
          <a:lstStyle/>
          <a:p>
            <a:r>
              <a:rPr lang="en-US" dirty="0"/>
              <a:t>Failure to Address Violation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5B0E29-7434-6E0B-052E-49F3695EE2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0382" y="1578863"/>
            <a:ext cx="5593145" cy="212445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/>
              <a:t>When Misconduct Goes Unaddressed</a:t>
            </a:r>
            <a:endParaRPr lang="en-US" dirty="0"/>
          </a:p>
          <a:p>
            <a:pPr fontAlgn="base"/>
            <a:r>
              <a:rPr lang="en-US" dirty="0"/>
              <a:t>Failure to investigate complaints.</a:t>
            </a:r>
          </a:p>
          <a:p>
            <a:pPr fontAlgn="base"/>
            <a:r>
              <a:rPr lang="en-US" dirty="0"/>
              <a:t>Inconsistent discipline.</a:t>
            </a:r>
          </a:p>
          <a:p>
            <a:pPr fontAlgn="base"/>
            <a:r>
              <a:rPr lang="en-US" dirty="0"/>
              <a:t>Protecting officers from accountability.</a:t>
            </a:r>
          </a:p>
          <a:p>
            <a:pPr fontAlgn="base"/>
            <a:r>
              <a:rPr lang="en-US" dirty="0"/>
              <a:t>Ignoring policy violations.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6C80AA-6118-AB36-B358-10069C523782}"/>
              </a:ext>
            </a:extLst>
          </p:cNvPr>
          <p:cNvSpPr txBox="1"/>
          <p:nvPr/>
        </p:nvSpPr>
        <p:spPr>
          <a:xfrm>
            <a:off x="5833872" y="3703320"/>
            <a:ext cx="55260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Effects</a:t>
            </a:r>
            <a:endParaRPr lang="en-US" sz="2400" dirty="0"/>
          </a:p>
          <a:p>
            <a:pPr marL="285750" indent="-285750" fontAlgn="base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Creates a perception of favoritism.</a:t>
            </a:r>
          </a:p>
          <a:p>
            <a:pPr marL="285750" indent="-285750" fontAlgn="base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Misconduct becomes new norm.</a:t>
            </a:r>
          </a:p>
          <a:p>
            <a:pPr marL="285750" indent="-285750" fontAlgn="base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Encourages unethical behavior.</a:t>
            </a:r>
          </a:p>
          <a:p>
            <a:pPr marL="285750" indent="-285750" fontAlgn="base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Weakens public confidence.</a:t>
            </a:r>
          </a:p>
          <a:p>
            <a:pPr marL="285750" indent="-285750" fontAlgn="base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Damages organizational culture.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C079F4-D7D4-98A7-FDD6-D2F0CE708972}"/>
              </a:ext>
            </a:extLst>
          </p:cNvPr>
          <p:cNvSpPr txBox="1"/>
          <p:nvPr/>
        </p:nvSpPr>
        <p:spPr>
          <a:xfrm>
            <a:off x="3438144" y="4718304"/>
            <a:ext cx="1088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hlinkClick r:id="rId2"/>
              </a:rPr>
              <a:t>90 mph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00153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A4F8C-577B-7601-0B99-230CF19CF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-76199"/>
            <a:ext cx="10018713" cy="1752599"/>
          </a:xfrm>
        </p:spPr>
        <p:txBody>
          <a:bodyPr/>
          <a:lstStyle/>
          <a:p>
            <a:r>
              <a:rPr lang="en-US" dirty="0"/>
              <a:t>FAILURE TO ADDRESS VIOLATIONS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4A2396-E057-2358-4089-69EA0951A1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839" y="2438399"/>
            <a:ext cx="5181665" cy="3240025"/>
          </a:xfrm>
        </p:spPr>
        <p:txBody>
          <a:bodyPr/>
          <a:lstStyle/>
          <a:p>
            <a:pPr fontAlgn="base"/>
            <a:r>
              <a:rPr lang="en-US" dirty="0"/>
              <a:t>Small Corrections early VS Large problems later</a:t>
            </a:r>
          </a:p>
          <a:p>
            <a:pPr fontAlgn="base"/>
            <a:r>
              <a:rPr lang="en-US" dirty="0"/>
              <a:t>Importance of First Line Supervisors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9179ACB-80EC-9700-EDFE-4D4D15BBCAC3}"/>
              </a:ext>
            </a:extLst>
          </p:cNvPr>
          <p:cNvCxnSpPr/>
          <p:nvPr/>
        </p:nvCxnSpPr>
        <p:spPr>
          <a:xfrm>
            <a:off x="6867144" y="4407408"/>
            <a:ext cx="416052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A0E6B99-2F1D-B7BA-708C-674521F5B85B}"/>
              </a:ext>
            </a:extLst>
          </p:cNvPr>
          <p:cNvCxnSpPr/>
          <p:nvPr/>
        </p:nvCxnSpPr>
        <p:spPr>
          <a:xfrm flipV="1">
            <a:off x="6867144" y="2438399"/>
            <a:ext cx="4160520" cy="1969009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EA02BA1-4396-8801-ABDF-AB22474150E9}"/>
              </a:ext>
            </a:extLst>
          </p:cNvPr>
          <p:cNvSpPr txBox="1"/>
          <p:nvPr/>
        </p:nvSpPr>
        <p:spPr>
          <a:xfrm>
            <a:off x="7507224" y="4645152"/>
            <a:ext cx="3300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Good policy and accountability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9DF767E-26C4-D9FE-04C4-D541DB080FF6}"/>
              </a:ext>
            </a:extLst>
          </p:cNvPr>
          <p:cNvSpPr txBox="1"/>
          <p:nvPr/>
        </p:nvSpPr>
        <p:spPr>
          <a:xfrm rot="20044944">
            <a:off x="6965464" y="2865098"/>
            <a:ext cx="3855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Deviation becomes the allowed norm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0C58991-4140-9F15-C758-927A8AFED6AE}"/>
              </a:ext>
            </a:extLst>
          </p:cNvPr>
          <p:cNvCxnSpPr/>
          <p:nvPr/>
        </p:nvCxnSpPr>
        <p:spPr>
          <a:xfrm>
            <a:off x="10707689" y="2871216"/>
            <a:ext cx="0" cy="1307592"/>
          </a:xfrm>
          <a:prstGeom prst="straightConnector1">
            <a:avLst/>
          </a:prstGeom>
          <a:ln w="19050" cap="flat" cmpd="sng" algn="ctr">
            <a:solidFill>
              <a:schemeClr val="accent4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9BC515E0-F358-9067-343D-D3CDFEEF0C7F}"/>
              </a:ext>
            </a:extLst>
          </p:cNvPr>
          <p:cNvSpPr txBox="1"/>
          <p:nvPr/>
        </p:nvSpPr>
        <p:spPr>
          <a:xfrm>
            <a:off x="5352669" y="5612630"/>
            <a:ext cx="1514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LANGUAGE!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588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E0D56-B65D-8026-0049-6DE485390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460057" y="192025"/>
            <a:ext cx="10018713" cy="762000"/>
          </a:xfrm>
        </p:spPr>
        <p:txBody>
          <a:bodyPr/>
          <a:lstStyle/>
          <a:p>
            <a:r>
              <a:rPr lang="en-US" dirty="0"/>
              <a:t>TRANSPARENCY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5FF41D66-6CF6-2626-A3A1-6C96E1E8F36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416934" y="1447801"/>
          <a:ext cx="8153465" cy="24993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55B865A1-229B-3B96-F3E9-DBB4E008BAE2}"/>
              </a:ext>
            </a:extLst>
          </p:cNvPr>
          <p:cNvSpPr txBox="1"/>
          <p:nvPr/>
        </p:nvSpPr>
        <p:spPr>
          <a:xfrm>
            <a:off x="4386453" y="3717036"/>
            <a:ext cx="52120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Effects of Poor Transparency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Increased rumors and misinformation.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Public skepticism.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Reduced confidence in investigations.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Greater community tension.</a:t>
            </a:r>
          </a:p>
        </p:txBody>
      </p:sp>
    </p:spTree>
    <p:extLst>
      <p:ext uri="{BB962C8B-B14F-4D97-AF65-F5344CB8AC3E}">
        <p14:creationId xmlns:p14="http://schemas.microsoft.com/office/powerpoint/2010/main" val="3053086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945039-94E6-3F79-DAED-2AF5B07F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251" y="628651"/>
            <a:ext cx="11198224" cy="1162049"/>
          </a:xfrm>
        </p:spPr>
        <p:txBody>
          <a:bodyPr/>
          <a:lstStyle/>
          <a:p>
            <a:r>
              <a:rPr lang="en-US" dirty="0"/>
              <a:t>COMMUNITY TRUST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E9D76B-A563-EA7A-7048-39AD8A2235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1359" y="2218182"/>
            <a:ext cx="5117658" cy="322173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Trust is Built Through</a:t>
            </a:r>
            <a:endParaRPr lang="en-US" dirty="0"/>
          </a:p>
          <a:p>
            <a:pPr fontAlgn="base"/>
            <a:r>
              <a:rPr lang="en-US" dirty="0"/>
              <a:t>Fair and equal treatment.</a:t>
            </a:r>
          </a:p>
          <a:p>
            <a:pPr fontAlgn="base"/>
            <a:r>
              <a:rPr lang="en-US" dirty="0"/>
              <a:t>Courage to be transparent.</a:t>
            </a:r>
          </a:p>
          <a:p>
            <a:pPr fontAlgn="base"/>
            <a:r>
              <a:rPr lang="en-US" dirty="0"/>
              <a:t>Respect.</a:t>
            </a:r>
          </a:p>
          <a:p>
            <a:pPr fontAlgn="base"/>
            <a:r>
              <a:rPr lang="en-US" dirty="0"/>
              <a:t>Consistency.</a:t>
            </a:r>
          </a:p>
          <a:p>
            <a:pPr fontAlgn="base"/>
            <a:r>
              <a:rPr lang="en-US" dirty="0"/>
              <a:t>Accountability.</a:t>
            </a:r>
          </a:p>
          <a:p>
            <a:pPr fontAlgn="base"/>
            <a:r>
              <a:rPr lang="en-US" dirty="0"/>
              <a:t>Positive community engagement.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B31F05-F059-8ED0-65CD-8892331A97E3}"/>
              </a:ext>
            </a:extLst>
          </p:cNvPr>
          <p:cNvSpPr txBox="1"/>
          <p:nvPr/>
        </p:nvSpPr>
        <p:spPr>
          <a:xfrm>
            <a:off x="6848856" y="2077861"/>
            <a:ext cx="5117658" cy="2702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30ACEC">
                  <a:lumMod val="75000"/>
                </a:srgbClr>
              </a:buClr>
              <a:buSzPct val="145000"/>
              <a:buFont typeface="Arial"/>
              <a:buNone/>
              <a:tabLst/>
              <a:defRPr/>
            </a:pPr>
            <a:r>
              <a:rPr lang="en-US" sz="2200" b="1" dirty="0">
                <a:solidFill>
                  <a:prstClr val="black"/>
                </a:solidFill>
                <a:latin typeface="Corbel" panose="020B0503020204020204"/>
              </a:rPr>
              <a:t>Benefits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Better crime reporting.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Increased victim/witness cooperation.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Improved officer safety.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Stronger public support and partnerships.</a:t>
            </a:r>
          </a:p>
        </p:txBody>
      </p:sp>
    </p:spTree>
    <p:extLst>
      <p:ext uri="{BB962C8B-B14F-4D97-AF65-F5344CB8AC3E}">
        <p14:creationId xmlns:p14="http://schemas.microsoft.com/office/powerpoint/2010/main" val="4702422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317</TotalTime>
  <Words>652</Words>
  <Application>Microsoft Office PowerPoint</Application>
  <PresentationFormat>Widescreen</PresentationFormat>
  <Paragraphs>104</Paragraphs>
  <Slides>11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Aptos</vt:lpstr>
      <vt:lpstr>Arial</vt:lpstr>
      <vt:lpstr>Corbel</vt:lpstr>
      <vt:lpstr>Parallax</vt:lpstr>
      <vt:lpstr>SAFEGUARDING TRUST:   REPUTATIONAL RISK IN LAW ENFORCEMENT</vt:lpstr>
      <vt:lpstr>INTRODUCTION</vt:lpstr>
      <vt:lpstr>Everything is public</vt:lpstr>
      <vt:lpstr>USE OF FORCE AND REPUTATION</vt:lpstr>
      <vt:lpstr>UNPROFESSIONAL CONDUCT</vt:lpstr>
      <vt:lpstr>Failure to Address Violation</vt:lpstr>
      <vt:lpstr>FAILURE TO ADDRESS VIOLATIONS (cont.)</vt:lpstr>
      <vt:lpstr>TRANSPARENCY</vt:lpstr>
      <vt:lpstr>COMMUNITY TRUST</vt:lpstr>
      <vt:lpstr>REPUTATION/TRUST ACCOUNT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Chad Reyes</dc:creator>
  <cp:lastModifiedBy>Chad Reyes</cp:lastModifiedBy>
  <cp:revision>1</cp:revision>
  <dcterms:created xsi:type="dcterms:W3CDTF">2026-07-10T17:03:18Z</dcterms:created>
  <dcterms:modified xsi:type="dcterms:W3CDTF">2026-07-10T22:20:36Z</dcterms:modified>
</cp:coreProperties>
</file>