
<file path=[Content_Types].xml><?xml version="1.0" encoding="utf-8"?>
<Types xmlns="http://schemas.openxmlformats.org/package/2006/content-types">
  <Default Extension="0&amp;ixid=M3wxMjA3fDB8MHxwaG90by1wYWdlfHx8fGVufDB8fHx8fA"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378" r:id="rId2"/>
    <p:sldId id="408" r:id="rId3"/>
    <p:sldId id="410" r:id="rId4"/>
    <p:sldId id="425" r:id="rId5"/>
    <p:sldId id="409" r:id="rId6"/>
    <p:sldId id="411" r:id="rId7"/>
    <p:sldId id="412" r:id="rId8"/>
    <p:sldId id="413" r:id="rId9"/>
    <p:sldId id="429" r:id="rId10"/>
    <p:sldId id="426" r:id="rId11"/>
    <p:sldId id="419" r:id="rId12"/>
    <p:sldId id="428" r:id="rId13"/>
    <p:sldId id="427" r:id="rId14"/>
    <p:sldId id="421" r:id="rId15"/>
    <p:sldId id="420" r:id="rId16"/>
    <p:sldId id="422" r:id="rId17"/>
    <p:sldId id="432" r:id="rId18"/>
    <p:sldId id="430" r:id="rId19"/>
    <p:sldId id="416" r:id="rId20"/>
    <p:sldId id="423" r:id="rId21"/>
    <p:sldId id="431" r:id="rId22"/>
    <p:sldId id="417" r:id="rId23"/>
    <p:sldId id="418"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485D"/>
    <a:srgbClr val="0D57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865" autoAdjust="0"/>
    <p:restoredTop sz="94647"/>
  </p:normalViewPr>
  <p:slideViewPr>
    <p:cSldViewPr snapToGrid="0">
      <p:cViewPr varScale="1">
        <p:scale>
          <a:sx n="105" d="100"/>
          <a:sy n="105" d="100"/>
        </p:scale>
        <p:origin x="2298"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1D2D37-3924-48A1-9FA1-A1E08F42DDA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3426834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1D2D37-3924-48A1-9FA1-A1E08F42DDA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301369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FA1D2D37-3924-48A1-9FA1-A1E08F42DDAE}" type="datetimeFigureOut">
              <a:rPr lang="en-US" smtClean="0"/>
              <a:t>7/15/2026</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302388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1D2D37-3924-48A1-9FA1-A1E08F42DDAE}" type="datetimeFigureOut">
              <a:rPr lang="en-US" smtClean="0"/>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3974064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FA1D2D37-3924-48A1-9FA1-A1E08F42DDAE}" type="datetimeFigureOut">
              <a:rPr lang="en-US" smtClean="0"/>
              <a:t>7/15/2026</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1EC46CF-C3F6-48B9-97D4-F9BCD685C7C3}" type="slidenum">
              <a:rPr lang="en-US" smtClean="0"/>
              <a:t>‹#›</a:t>
            </a:fld>
            <a:endParaRPr lang="en-US"/>
          </a:p>
        </p:txBody>
      </p:sp>
    </p:spTree>
    <p:extLst>
      <p:ext uri="{BB962C8B-B14F-4D97-AF65-F5344CB8AC3E}">
        <p14:creationId xmlns:p14="http://schemas.microsoft.com/office/powerpoint/2010/main" val="411481303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1D2D37-3924-48A1-9FA1-A1E08F42DDAE}"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1409403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1D2D37-3924-48A1-9FA1-A1E08F42DDAE}" type="datetimeFigureOut">
              <a:rPr lang="en-US" smtClean="0"/>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203690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1D2D37-3924-48A1-9FA1-A1E08F42DDAE}" type="datetimeFigureOut">
              <a:rPr lang="en-US" smtClean="0"/>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4148612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1D2D37-3924-48A1-9FA1-A1E08F42DDAE}" type="datetimeFigureOut">
              <a:rPr lang="en-US" smtClean="0"/>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1253459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1D2D37-3924-48A1-9FA1-A1E08F42DDAE}"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598467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A1D2D37-3924-48A1-9FA1-A1E08F42DDAE}" type="datetimeFigureOut">
              <a:rPr lang="en-US" smtClean="0"/>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EC46CF-C3F6-48B9-97D4-F9BCD685C7C3}" type="slidenum">
              <a:rPr lang="en-US" smtClean="0"/>
              <a:t>‹#›</a:t>
            </a:fld>
            <a:endParaRPr lang="en-US"/>
          </a:p>
        </p:txBody>
      </p:sp>
    </p:spTree>
    <p:extLst>
      <p:ext uri="{BB962C8B-B14F-4D97-AF65-F5344CB8AC3E}">
        <p14:creationId xmlns:p14="http://schemas.microsoft.com/office/powerpoint/2010/main" val="674692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FA1D2D37-3924-48A1-9FA1-A1E08F42DDAE}" type="datetimeFigureOut">
              <a:rPr lang="en-US" smtClean="0"/>
              <a:t>7/15/2026</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11EC46CF-C3F6-48B9-97D4-F9BCD685C7C3}" type="slidenum">
              <a:rPr lang="en-US" smtClean="0"/>
              <a:t>‹#›</a:t>
            </a:fld>
            <a:endParaRPr lang="en-US"/>
          </a:p>
        </p:txBody>
      </p:sp>
    </p:spTree>
    <p:extLst>
      <p:ext uri="{BB962C8B-B14F-4D97-AF65-F5344CB8AC3E}">
        <p14:creationId xmlns:p14="http://schemas.microsoft.com/office/powerpoint/2010/main" val="1015872302"/>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0&amp;ixid=M3wxMjA3fDB8MHxwaG90by1wYWdlfHx8fGVufDB8fHx8fA"/><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B6F5-2FA6-DB7C-D78C-545A1B5F9D9B}"/>
              </a:ext>
            </a:extLst>
          </p:cNvPr>
          <p:cNvSpPr>
            <a:spLocks noGrp="1"/>
          </p:cNvSpPr>
          <p:nvPr>
            <p:ph type="title"/>
          </p:nvPr>
        </p:nvSpPr>
        <p:spPr>
          <a:xfrm>
            <a:off x="0" y="284176"/>
            <a:ext cx="9144000" cy="1508760"/>
          </a:xfrm>
        </p:spPr>
        <p:txBody>
          <a:bodyPr>
            <a:normAutofit/>
          </a:bodyPr>
          <a:lstStyle/>
          <a:p>
            <a:pPr algn="ctr"/>
            <a:r>
              <a:rPr lang="en-US" sz="4800" b="1" dirty="0"/>
              <a:t>URMA Summer Conference</a:t>
            </a:r>
          </a:p>
        </p:txBody>
      </p:sp>
      <p:sp>
        <p:nvSpPr>
          <p:cNvPr id="3" name="Content Placeholder 2">
            <a:extLst>
              <a:ext uri="{FF2B5EF4-FFF2-40B4-BE49-F238E27FC236}">
                <a16:creationId xmlns:a16="http://schemas.microsoft.com/office/drawing/2014/main" id="{17BCF4F6-35A6-E04E-4378-4B33250DA3AC}"/>
              </a:ext>
            </a:extLst>
          </p:cNvPr>
          <p:cNvSpPr>
            <a:spLocks noGrp="1"/>
          </p:cNvSpPr>
          <p:nvPr>
            <p:ph idx="1"/>
          </p:nvPr>
        </p:nvSpPr>
        <p:spPr>
          <a:xfrm>
            <a:off x="312878" y="1979782"/>
            <a:ext cx="8490879" cy="4594042"/>
          </a:xfrm>
        </p:spPr>
        <p:txBody>
          <a:bodyPr anchor="ctr"/>
          <a:lstStyle/>
          <a:p>
            <a:pPr marL="0" indent="0" algn="ctr">
              <a:buNone/>
            </a:pPr>
            <a:r>
              <a:rPr lang="en-US" sz="3600" dirty="0"/>
              <a:t>Risk Identification and Risk Assessment</a:t>
            </a:r>
          </a:p>
          <a:p>
            <a:pPr marL="0" indent="0">
              <a:buNone/>
            </a:pPr>
            <a:endParaRPr lang="en-US" dirty="0"/>
          </a:p>
          <a:p>
            <a:pPr marL="0" indent="0" algn="ctr">
              <a:buNone/>
            </a:pPr>
            <a:r>
              <a:rPr lang="en-US" sz="2800" dirty="0"/>
              <a:t>July 30, 2026</a:t>
            </a:r>
          </a:p>
        </p:txBody>
      </p:sp>
    </p:spTree>
    <p:extLst>
      <p:ext uri="{BB962C8B-B14F-4D97-AF65-F5344CB8AC3E}">
        <p14:creationId xmlns:p14="http://schemas.microsoft.com/office/powerpoint/2010/main" val="6929190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1CFE0-BA5F-EE30-A583-B653BDFB9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1CA00-97E5-B1A4-21CA-416E50CBD37D}"/>
              </a:ext>
            </a:extLst>
          </p:cNvPr>
          <p:cNvSpPr>
            <a:spLocks noGrp="1"/>
          </p:cNvSpPr>
          <p:nvPr>
            <p:ph type="title"/>
          </p:nvPr>
        </p:nvSpPr>
        <p:spPr/>
        <p:txBody>
          <a:bodyPr>
            <a:normAutofit/>
          </a:bodyPr>
          <a:lstStyle/>
          <a:p>
            <a:pPr algn="ctr"/>
            <a:r>
              <a:rPr lang="en-US" sz="4800" b="1" dirty="0"/>
              <a:t>Risk Identification</a:t>
            </a:r>
          </a:p>
        </p:txBody>
      </p:sp>
      <p:sp>
        <p:nvSpPr>
          <p:cNvPr id="3" name="Content Placeholder 2">
            <a:extLst>
              <a:ext uri="{FF2B5EF4-FFF2-40B4-BE49-F238E27FC236}">
                <a16:creationId xmlns:a16="http://schemas.microsoft.com/office/drawing/2014/main" id="{340685F3-C5E9-FCA8-63D8-261384E567BE}"/>
              </a:ext>
            </a:extLst>
          </p:cNvPr>
          <p:cNvSpPr>
            <a:spLocks noGrp="1"/>
          </p:cNvSpPr>
          <p:nvPr>
            <p:ph idx="1"/>
          </p:nvPr>
        </p:nvSpPr>
        <p:spPr/>
        <p:txBody>
          <a:bodyPr>
            <a:normAutofit/>
          </a:bodyPr>
          <a:lstStyle/>
          <a:p>
            <a:pPr marL="0" indent="0">
              <a:buNone/>
            </a:pPr>
            <a:r>
              <a:rPr lang="en-US" dirty="0"/>
              <a:t>A process to find, recognize, and describe risks by identifying sources, causes, and consequences</a:t>
            </a:r>
          </a:p>
          <a:p>
            <a:r>
              <a:rPr lang="en-US" dirty="0"/>
              <a:t>Review contracts, perform assessments and inspections, look at loss data, look ahead to emerging issues, understand compliance points and issues, etc. </a:t>
            </a:r>
          </a:p>
          <a:p>
            <a:r>
              <a:rPr lang="en-US" dirty="0"/>
              <a:t>Consider what could go wrong, or right, and why?</a:t>
            </a:r>
          </a:p>
          <a:p>
            <a:r>
              <a:rPr lang="en-US" dirty="0"/>
              <a:t>Identification is not analysis</a:t>
            </a:r>
          </a:p>
          <a:p>
            <a:pPr marL="0" indent="0">
              <a:buNone/>
            </a:pPr>
            <a:endParaRPr lang="en-US" dirty="0"/>
          </a:p>
        </p:txBody>
      </p:sp>
    </p:spTree>
    <p:extLst>
      <p:ext uri="{BB962C8B-B14F-4D97-AF65-F5344CB8AC3E}">
        <p14:creationId xmlns:p14="http://schemas.microsoft.com/office/powerpoint/2010/main" val="4139846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7B22C-EB0F-5B33-64C9-DDB54985C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48CF5-7E82-6C00-7CA9-7CE2FB439D70}"/>
              </a:ext>
            </a:extLst>
          </p:cNvPr>
          <p:cNvSpPr>
            <a:spLocks noGrp="1"/>
          </p:cNvSpPr>
          <p:nvPr>
            <p:ph type="title"/>
          </p:nvPr>
        </p:nvSpPr>
        <p:spPr/>
        <p:txBody>
          <a:bodyPr>
            <a:normAutofit/>
          </a:bodyPr>
          <a:lstStyle/>
          <a:p>
            <a:pPr algn="ctr"/>
            <a:r>
              <a:rPr lang="en-US" sz="4800" b="1" dirty="0"/>
              <a:t>Risk Identification</a:t>
            </a:r>
          </a:p>
        </p:txBody>
      </p:sp>
      <p:sp>
        <p:nvSpPr>
          <p:cNvPr id="3" name="Content Placeholder 2">
            <a:extLst>
              <a:ext uri="{FF2B5EF4-FFF2-40B4-BE49-F238E27FC236}">
                <a16:creationId xmlns:a16="http://schemas.microsoft.com/office/drawing/2014/main" id="{ABC55351-27C8-70DB-E376-27E67F3A94C0}"/>
              </a:ext>
            </a:extLst>
          </p:cNvPr>
          <p:cNvSpPr>
            <a:spLocks noGrp="1"/>
          </p:cNvSpPr>
          <p:nvPr>
            <p:ph idx="1"/>
          </p:nvPr>
        </p:nvSpPr>
        <p:spPr/>
        <p:txBody>
          <a:bodyPr>
            <a:normAutofit/>
          </a:bodyPr>
          <a:lstStyle/>
          <a:p>
            <a:pPr marL="0" indent="0">
              <a:buNone/>
            </a:pPr>
            <a:r>
              <a:rPr lang="en-US" dirty="0"/>
              <a:t>What to do after finding a risk</a:t>
            </a:r>
          </a:p>
          <a:p>
            <a:r>
              <a:rPr lang="en-US" dirty="0"/>
              <a:t>Identify risk types, classes, categories, etc. </a:t>
            </a:r>
          </a:p>
          <a:p>
            <a:r>
              <a:rPr lang="en-US" dirty="0"/>
              <a:t>Create a risk register or a log </a:t>
            </a:r>
          </a:p>
          <a:p>
            <a:pPr marL="0" indent="0">
              <a:buNone/>
            </a:pPr>
            <a:r>
              <a:rPr lang="en-US" dirty="0"/>
              <a:t>What not to do</a:t>
            </a:r>
          </a:p>
          <a:p>
            <a:r>
              <a:rPr lang="en-US" dirty="0"/>
              <a:t>Create a risk identification process that is complicated, resource intensive, or doesn’t work  </a:t>
            </a:r>
          </a:p>
          <a:p>
            <a:r>
              <a:rPr lang="en-US" dirty="0"/>
              <a:t>Remember, a risk management program should be tailored to the organization </a:t>
            </a:r>
          </a:p>
          <a:p>
            <a:pPr marL="0" indent="0">
              <a:buNone/>
            </a:pPr>
            <a:endParaRPr lang="en-US" dirty="0"/>
          </a:p>
        </p:txBody>
      </p:sp>
    </p:spTree>
    <p:extLst>
      <p:ext uri="{BB962C8B-B14F-4D97-AF65-F5344CB8AC3E}">
        <p14:creationId xmlns:p14="http://schemas.microsoft.com/office/powerpoint/2010/main" val="20679017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8FE7A8E0-C1E1-BF64-A6C1-E2E035A2D21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7BDDBAB-A446-00F3-876A-3D139E1213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Content Placeholder 3">
            <a:extLst>
              <a:ext uri="{FF2B5EF4-FFF2-40B4-BE49-F238E27FC236}">
                <a16:creationId xmlns:a16="http://schemas.microsoft.com/office/drawing/2014/main" id="{93C04595-3A06-B3F0-8007-C1F48ED08FD8}"/>
              </a:ext>
            </a:extLst>
          </p:cNvPr>
          <p:cNvPicPr>
            <a:picLocks noGrp="1" noChangeAspect="1"/>
          </p:cNvPicPr>
          <p:nvPr>
            <p:ph idx="1"/>
          </p:nvPr>
        </p:nvPicPr>
        <p:blipFill>
          <a:blip r:embed="rId2">
            <a:duotone>
              <a:schemeClr val="bg2">
                <a:shade val="45000"/>
                <a:satMod val="135000"/>
              </a:schemeClr>
              <a:prstClr val="white"/>
            </a:duotone>
            <a:alphaModFix amt="65000"/>
          </a:blip>
          <a:srcRect r="10999" b="-1"/>
          <a:stretch>
            <a:fillRect/>
          </a:stretch>
        </p:blipFill>
        <p:spPr>
          <a:xfrm>
            <a:off x="20" y="10"/>
            <a:ext cx="9143979" cy="6857989"/>
          </a:xfrm>
          <a:prstGeom prst="rect">
            <a:avLst/>
          </a:prstGeom>
        </p:spPr>
      </p:pic>
      <p:sp>
        <p:nvSpPr>
          <p:cNvPr id="11" name="Rectangle 10">
            <a:extLst>
              <a:ext uri="{FF2B5EF4-FFF2-40B4-BE49-F238E27FC236}">
                <a16:creationId xmlns:a16="http://schemas.microsoft.com/office/drawing/2014/main" id="{F23BDC3F-138D-64E4-2AC4-C3E556987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57E8B535-FB62-8015-0974-0F5DC39EC1D8}"/>
              </a:ext>
            </a:extLst>
          </p:cNvPr>
          <p:cNvSpPr>
            <a:spLocks noGrp="1"/>
          </p:cNvSpPr>
          <p:nvPr>
            <p:ph type="title"/>
          </p:nvPr>
        </p:nvSpPr>
        <p:spPr>
          <a:xfrm>
            <a:off x="274319" y="2194560"/>
            <a:ext cx="8603674" cy="1739347"/>
          </a:xfrm>
        </p:spPr>
        <p:txBody>
          <a:bodyPr vert="horz" lIns="91440" tIns="45720" rIns="91440" bIns="45720" rtlCol="0" anchor="ctr">
            <a:normAutofit/>
          </a:bodyPr>
          <a:lstStyle/>
          <a:p>
            <a:pPr algn="ctr">
              <a:lnSpc>
                <a:spcPct val="80000"/>
              </a:lnSpc>
            </a:pPr>
            <a:r>
              <a:rPr lang="en-US" sz="6000" b="1" spc="150" dirty="0"/>
              <a:t>Risk Assessment</a:t>
            </a:r>
          </a:p>
        </p:txBody>
      </p:sp>
    </p:spTree>
    <p:extLst>
      <p:ext uri="{BB962C8B-B14F-4D97-AF65-F5344CB8AC3E}">
        <p14:creationId xmlns:p14="http://schemas.microsoft.com/office/powerpoint/2010/main" val="2936403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EFFDF-436F-A254-9038-F9915FBAC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5803C-5BD0-A44D-1829-8A4EB417C159}"/>
              </a:ext>
            </a:extLst>
          </p:cNvPr>
          <p:cNvSpPr>
            <a:spLocks noGrp="1"/>
          </p:cNvSpPr>
          <p:nvPr>
            <p:ph type="title"/>
          </p:nvPr>
        </p:nvSpPr>
        <p:spPr/>
        <p:txBody>
          <a:bodyPr>
            <a:normAutofit/>
          </a:bodyPr>
          <a:lstStyle/>
          <a:p>
            <a:pPr algn="ctr"/>
            <a:r>
              <a:rPr lang="en-US" sz="4800" b="1" dirty="0"/>
              <a:t>Risk assessment</a:t>
            </a:r>
          </a:p>
        </p:txBody>
      </p:sp>
      <p:sp>
        <p:nvSpPr>
          <p:cNvPr id="3" name="Content Placeholder 2">
            <a:extLst>
              <a:ext uri="{FF2B5EF4-FFF2-40B4-BE49-F238E27FC236}">
                <a16:creationId xmlns:a16="http://schemas.microsoft.com/office/drawing/2014/main" id="{F6A2830E-80B0-D1F9-CC3B-ED711147E140}"/>
              </a:ext>
            </a:extLst>
          </p:cNvPr>
          <p:cNvSpPr>
            <a:spLocks noGrp="1"/>
          </p:cNvSpPr>
          <p:nvPr>
            <p:ph idx="1"/>
          </p:nvPr>
        </p:nvSpPr>
        <p:spPr/>
        <p:txBody>
          <a:bodyPr>
            <a:normAutofit/>
          </a:bodyPr>
          <a:lstStyle/>
          <a:p>
            <a:pPr marL="0" indent="0">
              <a:buNone/>
            </a:pPr>
            <a:r>
              <a:rPr lang="en-US" dirty="0"/>
              <a:t>What is risk assessment?</a:t>
            </a:r>
          </a:p>
          <a:p>
            <a:r>
              <a:rPr lang="en-US" dirty="0"/>
              <a:t>Overall process to identify, analyze, and evaluate risks</a:t>
            </a:r>
          </a:p>
          <a:p>
            <a:pPr marL="0" indent="0">
              <a:buNone/>
            </a:pPr>
            <a:r>
              <a:rPr lang="en-US" dirty="0"/>
              <a:t>Methods to assess risk</a:t>
            </a:r>
          </a:p>
          <a:p>
            <a:r>
              <a:rPr lang="en-US" dirty="0"/>
              <a:t>Quantitative assessment-data driven decision making used to give a quantifiable conclusion or identify likelihood and/or impact of a risk  </a:t>
            </a:r>
          </a:p>
          <a:p>
            <a:r>
              <a:rPr lang="en-US" dirty="0"/>
              <a:t>Qualitative-a subjective evaluation to analyze risk based on professional opinion and expertise </a:t>
            </a:r>
          </a:p>
        </p:txBody>
      </p:sp>
    </p:spTree>
    <p:extLst>
      <p:ext uri="{BB962C8B-B14F-4D97-AF65-F5344CB8AC3E}">
        <p14:creationId xmlns:p14="http://schemas.microsoft.com/office/powerpoint/2010/main" val="3073251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2EA5F-6998-F2AA-B53C-086696DEA2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55C207-BBF8-EB35-9E56-E28164B316AC}"/>
              </a:ext>
            </a:extLst>
          </p:cNvPr>
          <p:cNvSpPr>
            <a:spLocks noGrp="1"/>
          </p:cNvSpPr>
          <p:nvPr>
            <p:ph type="title"/>
          </p:nvPr>
        </p:nvSpPr>
        <p:spPr/>
        <p:txBody>
          <a:bodyPr>
            <a:normAutofit/>
          </a:bodyPr>
          <a:lstStyle/>
          <a:p>
            <a:pPr algn="ctr"/>
            <a:r>
              <a:rPr lang="en-US" sz="4800" b="1" dirty="0"/>
              <a:t>Risk assessment</a:t>
            </a:r>
          </a:p>
        </p:txBody>
      </p:sp>
      <p:sp>
        <p:nvSpPr>
          <p:cNvPr id="3" name="Content Placeholder 2">
            <a:extLst>
              <a:ext uri="{FF2B5EF4-FFF2-40B4-BE49-F238E27FC236}">
                <a16:creationId xmlns:a16="http://schemas.microsoft.com/office/drawing/2014/main" id="{860627B3-E835-3C1B-9BCF-F4FCF0B57D76}"/>
              </a:ext>
            </a:extLst>
          </p:cNvPr>
          <p:cNvSpPr>
            <a:spLocks noGrp="1"/>
          </p:cNvSpPr>
          <p:nvPr>
            <p:ph idx="1"/>
          </p:nvPr>
        </p:nvSpPr>
        <p:spPr/>
        <p:txBody>
          <a:bodyPr>
            <a:normAutofit/>
          </a:bodyPr>
          <a:lstStyle/>
          <a:p>
            <a:pPr marL="0" indent="0">
              <a:buNone/>
            </a:pPr>
            <a:r>
              <a:rPr lang="en-US" dirty="0"/>
              <a:t>Quantitative risk assessment</a:t>
            </a:r>
          </a:p>
          <a:p>
            <a:r>
              <a:rPr lang="en-US" dirty="0"/>
              <a:t>You need data not an opinion!</a:t>
            </a:r>
          </a:p>
          <a:p>
            <a:r>
              <a:rPr lang="en-US" dirty="0"/>
              <a:t>Sometimes a data set isn’t large enough to draw meaningful conclusions </a:t>
            </a:r>
          </a:p>
          <a:p>
            <a:r>
              <a:rPr lang="en-US" dirty="0"/>
              <a:t>Leverage your brokerage firm and the insurance industry to provide reliable data</a:t>
            </a:r>
          </a:p>
          <a:p>
            <a:r>
              <a:rPr lang="en-US" dirty="0"/>
              <a:t>Great tool for industrial safety engineering, product safety, budget and forecasting, etc. </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112965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F86F8-92A4-2E11-20B7-10014CE4E8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0C27F0-C3C3-2A5D-3017-89490E92EBB9}"/>
              </a:ext>
            </a:extLst>
          </p:cNvPr>
          <p:cNvSpPr>
            <a:spLocks noGrp="1"/>
          </p:cNvSpPr>
          <p:nvPr>
            <p:ph type="title"/>
          </p:nvPr>
        </p:nvSpPr>
        <p:spPr/>
        <p:txBody>
          <a:bodyPr>
            <a:normAutofit/>
          </a:bodyPr>
          <a:lstStyle/>
          <a:p>
            <a:pPr algn="ctr"/>
            <a:r>
              <a:rPr lang="en-US" sz="4800" b="1" dirty="0"/>
              <a:t>Risk assessment</a:t>
            </a:r>
          </a:p>
        </p:txBody>
      </p:sp>
      <p:sp>
        <p:nvSpPr>
          <p:cNvPr id="3" name="Content Placeholder 2">
            <a:extLst>
              <a:ext uri="{FF2B5EF4-FFF2-40B4-BE49-F238E27FC236}">
                <a16:creationId xmlns:a16="http://schemas.microsoft.com/office/drawing/2014/main" id="{4D215602-9337-61E8-1481-A0DD606DB567}"/>
              </a:ext>
            </a:extLst>
          </p:cNvPr>
          <p:cNvSpPr>
            <a:spLocks noGrp="1"/>
          </p:cNvSpPr>
          <p:nvPr>
            <p:ph idx="1"/>
          </p:nvPr>
        </p:nvSpPr>
        <p:spPr/>
        <p:txBody>
          <a:bodyPr>
            <a:normAutofit/>
          </a:bodyPr>
          <a:lstStyle/>
          <a:p>
            <a:pPr marL="0" indent="0">
              <a:buNone/>
            </a:pPr>
            <a:r>
              <a:rPr lang="en-US" dirty="0"/>
              <a:t>Qualitative risk assessment </a:t>
            </a:r>
          </a:p>
          <a:p>
            <a:r>
              <a:rPr lang="en-US" dirty="0"/>
              <a:t>Used when data is not available or reliable</a:t>
            </a:r>
          </a:p>
          <a:p>
            <a:r>
              <a:rPr lang="en-US" dirty="0"/>
              <a:t>Effective for unique situations and circumstances</a:t>
            </a:r>
          </a:p>
          <a:p>
            <a:r>
              <a:rPr lang="en-US" dirty="0"/>
              <a:t>Requires competent and informed professionals with the right expertise </a:t>
            </a:r>
          </a:p>
          <a:p>
            <a:r>
              <a:rPr lang="en-US" dirty="0"/>
              <a:t>Requires a well functioning team that can counsel together </a:t>
            </a:r>
          </a:p>
          <a:p>
            <a:pPr marL="0" indent="0">
              <a:buNone/>
            </a:pPr>
            <a:endParaRPr lang="en-US" dirty="0"/>
          </a:p>
        </p:txBody>
      </p:sp>
    </p:spTree>
    <p:extLst>
      <p:ext uri="{BB962C8B-B14F-4D97-AF65-F5344CB8AC3E}">
        <p14:creationId xmlns:p14="http://schemas.microsoft.com/office/powerpoint/2010/main" val="2252278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164B3-9AE2-C59E-21C8-169768F344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076A28-813B-4E40-3CEF-EC83C5A89012}"/>
              </a:ext>
            </a:extLst>
          </p:cNvPr>
          <p:cNvSpPr>
            <a:spLocks noGrp="1"/>
          </p:cNvSpPr>
          <p:nvPr>
            <p:ph type="title"/>
          </p:nvPr>
        </p:nvSpPr>
        <p:spPr/>
        <p:txBody>
          <a:bodyPr>
            <a:normAutofit/>
          </a:bodyPr>
          <a:lstStyle/>
          <a:p>
            <a:pPr algn="ctr"/>
            <a:r>
              <a:rPr lang="en-US" sz="4800" b="1" dirty="0"/>
              <a:t>Risk assessment</a:t>
            </a:r>
          </a:p>
        </p:txBody>
      </p:sp>
      <p:sp>
        <p:nvSpPr>
          <p:cNvPr id="3" name="Content Placeholder 2">
            <a:extLst>
              <a:ext uri="{FF2B5EF4-FFF2-40B4-BE49-F238E27FC236}">
                <a16:creationId xmlns:a16="http://schemas.microsoft.com/office/drawing/2014/main" id="{6445A927-2C75-D702-F5F6-5877F5E8C48A}"/>
              </a:ext>
            </a:extLst>
          </p:cNvPr>
          <p:cNvSpPr>
            <a:spLocks noGrp="1"/>
          </p:cNvSpPr>
          <p:nvPr>
            <p:ph idx="1"/>
          </p:nvPr>
        </p:nvSpPr>
        <p:spPr/>
        <p:txBody>
          <a:bodyPr>
            <a:normAutofit/>
          </a:bodyPr>
          <a:lstStyle/>
          <a:p>
            <a:pPr marL="0" indent="0">
              <a:buNone/>
            </a:pPr>
            <a:r>
              <a:rPr lang="en-US" dirty="0"/>
              <a:t>Additional considerations of risk assessment</a:t>
            </a:r>
          </a:p>
          <a:p>
            <a:r>
              <a:rPr lang="en-US" dirty="0"/>
              <a:t>Many risk assessments require both quantitative and qualitative analysis </a:t>
            </a:r>
          </a:p>
          <a:p>
            <a:r>
              <a:rPr lang="en-US" dirty="0"/>
              <a:t>When assessing risks look closely at the treatments/controls already in place  </a:t>
            </a:r>
          </a:p>
          <a:p>
            <a:pPr lvl="1"/>
            <a:r>
              <a:rPr lang="en-US" dirty="0"/>
              <a:t>Are they still current?  </a:t>
            </a:r>
          </a:p>
          <a:p>
            <a:pPr lvl="1"/>
            <a:r>
              <a:rPr lang="en-US" dirty="0"/>
              <a:t>Are there single point failures?  </a:t>
            </a:r>
          </a:p>
          <a:p>
            <a:pPr lvl="1"/>
            <a:r>
              <a:rPr lang="en-US" dirty="0"/>
              <a:t>Do they really make a difference?</a:t>
            </a:r>
          </a:p>
          <a:p>
            <a:pPr marL="0" indent="0">
              <a:buNone/>
            </a:pPr>
            <a:endParaRPr lang="en-US" dirty="0"/>
          </a:p>
        </p:txBody>
      </p:sp>
    </p:spTree>
    <p:extLst>
      <p:ext uri="{BB962C8B-B14F-4D97-AF65-F5344CB8AC3E}">
        <p14:creationId xmlns:p14="http://schemas.microsoft.com/office/powerpoint/2010/main" val="3963741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D827C-9FF6-E9F5-8124-3F36E7780A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2E536-E991-1B01-7CE4-E987C03470D8}"/>
              </a:ext>
            </a:extLst>
          </p:cNvPr>
          <p:cNvSpPr>
            <a:spLocks noGrp="1"/>
          </p:cNvSpPr>
          <p:nvPr>
            <p:ph type="title"/>
          </p:nvPr>
        </p:nvSpPr>
        <p:spPr/>
        <p:txBody>
          <a:bodyPr>
            <a:normAutofit/>
          </a:bodyPr>
          <a:lstStyle/>
          <a:p>
            <a:pPr algn="ctr"/>
            <a:r>
              <a:rPr lang="en-US" sz="4800" b="1" dirty="0"/>
              <a:t>Risk assessment</a:t>
            </a:r>
          </a:p>
        </p:txBody>
      </p:sp>
      <p:sp>
        <p:nvSpPr>
          <p:cNvPr id="3" name="Content Placeholder 2">
            <a:extLst>
              <a:ext uri="{FF2B5EF4-FFF2-40B4-BE49-F238E27FC236}">
                <a16:creationId xmlns:a16="http://schemas.microsoft.com/office/drawing/2014/main" id="{CFC880C9-A217-4A4A-A474-E06D50C1A829}"/>
              </a:ext>
            </a:extLst>
          </p:cNvPr>
          <p:cNvSpPr>
            <a:spLocks noGrp="1"/>
          </p:cNvSpPr>
          <p:nvPr>
            <p:ph idx="1"/>
          </p:nvPr>
        </p:nvSpPr>
        <p:spPr/>
        <p:txBody>
          <a:bodyPr>
            <a:normAutofit/>
          </a:bodyPr>
          <a:lstStyle/>
          <a:p>
            <a:pPr marL="0" indent="0">
              <a:buNone/>
            </a:pPr>
            <a:r>
              <a:rPr lang="en-US" dirty="0"/>
              <a:t>Additional considerations of risk assessment</a:t>
            </a:r>
          </a:p>
          <a:p>
            <a:r>
              <a:rPr lang="en-US" dirty="0"/>
              <a:t>Be careful with qualitative heat mapping of risk  </a:t>
            </a:r>
          </a:p>
          <a:p>
            <a:pPr lvl="1"/>
            <a:r>
              <a:rPr lang="en-US" dirty="0"/>
              <a:t>You may not be hearing from the experts, the process can be easily manipulated or wrong </a:t>
            </a:r>
          </a:p>
          <a:p>
            <a:r>
              <a:rPr lang="en-US" dirty="0"/>
              <a:t>Correlation is not causation! </a:t>
            </a:r>
          </a:p>
          <a:p>
            <a:pPr marL="0" indent="0">
              <a:buNone/>
            </a:pPr>
            <a:endParaRPr lang="en-US" dirty="0"/>
          </a:p>
        </p:txBody>
      </p:sp>
    </p:spTree>
    <p:extLst>
      <p:ext uri="{BB962C8B-B14F-4D97-AF65-F5344CB8AC3E}">
        <p14:creationId xmlns:p14="http://schemas.microsoft.com/office/powerpoint/2010/main" val="1267709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23AF9AC0-011C-C545-217F-EC8972221630}"/>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76DD2B9C-E079-D024-17FB-48CDB0133F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Content Placeholder 3">
            <a:extLst>
              <a:ext uri="{FF2B5EF4-FFF2-40B4-BE49-F238E27FC236}">
                <a16:creationId xmlns:a16="http://schemas.microsoft.com/office/drawing/2014/main" id="{9899E4DA-C1E0-2EC6-AE32-D8B3677272F0}"/>
              </a:ext>
            </a:extLst>
          </p:cNvPr>
          <p:cNvPicPr>
            <a:picLocks noGrp="1" noChangeAspect="1"/>
          </p:cNvPicPr>
          <p:nvPr>
            <p:ph idx="1"/>
          </p:nvPr>
        </p:nvPicPr>
        <p:blipFill>
          <a:blip r:embed="rId2">
            <a:duotone>
              <a:schemeClr val="bg2">
                <a:shade val="45000"/>
                <a:satMod val="135000"/>
              </a:schemeClr>
              <a:prstClr val="white"/>
            </a:duotone>
            <a:alphaModFix amt="65000"/>
          </a:blip>
          <a:srcRect r="10999" b="-1"/>
          <a:stretch>
            <a:fillRect/>
          </a:stretch>
        </p:blipFill>
        <p:spPr>
          <a:xfrm>
            <a:off x="20" y="10"/>
            <a:ext cx="9143979" cy="6857989"/>
          </a:xfrm>
          <a:prstGeom prst="rect">
            <a:avLst/>
          </a:prstGeom>
        </p:spPr>
      </p:pic>
      <p:sp>
        <p:nvSpPr>
          <p:cNvPr id="11" name="Rectangle 10">
            <a:extLst>
              <a:ext uri="{FF2B5EF4-FFF2-40B4-BE49-F238E27FC236}">
                <a16:creationId xmlns:a16="http://schemas.microsoft.com/office/drawing/2014/main" id="{16CA9DC8-A9A6-106B-F7AD-A90430077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AD4FDC0F-242C-D1B8-7ABC-0D363C303253}"/>
              </a:ext>
            </a:extLst>
          </p:cNvPr>
          <p:cNvSpPr>
            <a:spLocks noGrp="1"/>
          </p:cNvSpPr>
          <p:nvPr>
            <p:ph type="title"/>
          </p:nvPr>
        </p:nvSpPr>
        <p:spPr>
          <a:xfrm>
            <a:off x="274319" y="2194560"/>
            <a:ext cx="8603674" cy="1739347"/>
          </a:xfrm>
        </p:spPr>
        <p:txBody>
          <a:bodyPr vert="horz" lIns="91440" tIns="45720" rIns="91440" bIns="45720" rtlCol="0" anchor="ctr">
            <a:normAutofit/>
          </a:bodyPr>
          <a:lstStyle/>
          <a:p>
            <a:pPr algn="ctr">
              <a:lnSpc>
                <a:spcPct val="80000"/>
              </a:lnSpc>
            </a:pPr>
            <a:r>
              <a:rPr lang="en-US" sz="6000" b="1" spc="150" dirty="0"/>
              <a:t>Practice Scenario</a:t>
            </a:r>
          </a:p>
        </p:txBody>
      </p:sp>
    </p:spTree>
    <p:extLst>
      <p:ext uri="{BB962C8B-B14F-4D97-AF65-F5344CB8AC3E}">
        <p14:creationId xmlns:p14="http://schemas.microsoft.com/office/powerpoint/2010/main" val="2769854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0D0C2-4F8C-27CF-F2BE-930FC3218E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FA591-3969-390C-700D-7A32D82E7D6F}"/>
              </a:ext>
            </a:extLst>
          </p:cNvPr>
          <p:cNvSpPr>
            <a:spLocks noGrp="1"/>
          </p:cNvSpPr>
          <p:nvPr>
            <p:ph type="title"/>
          </p:nvPr>
        </p:nvSpPr>
        <p:spPr>
          <a:xfrm>
            <a:off x="-106326" y="284176"/>
            <a:ext cx="9250325" cy="1508760"/>
          </a:xfrm>
        </p:spPr>
        <p:txBody>
          <a:bodyPr>
            <a:normAutofit/>
          </a:bodyPr>
          <a:lstStyle/>
          <a:p>
            <a:pPr algn="ctr"/>
            <a:r>
              <a:rPr lang="en-US" sz="4800" b="1" dirty="0"/>
              <a:t>Practice</a:t>
            </a:r>
          </a:p>
        </p:txBody>
      </p:sp>
      <p:sp>
        <p:nvSpPr>
          <p:cNvPr id="3" name="Content Placeholder 2">
            <a:extLst>
              <a:ext uri="{FF2B5EF4-FFF2-40B4-BE49-F238E27FC236}">
                <a16:creationId xmlns:a16="http://schemas.microsoft.com/office/drawing/2014/main" id="{18E32C43-1D02-0C4C-47C3-CCAB5030DA26}"/>
              </a:ext>
            </a:extLst>
          </p:cNvPr>
          <p:cNvSpPr>
            <a:spLocks noGrp="1"/>
          </p:cNvSpPr>
          <p:nvPr>
            <p:ph idx="1"/>
          </p:nvPr>
        </p:nvSpPr>
        <p:spPr/>
        <p:txBody>
          <a:bodyPr>
            <a:normAutofit/>
          </a:bodyPr>
          <a:lstStyle/>
          <a:p>
            <a:pPr marL="0" indent="0">
              <a:buNone/>
            </a:pPr>
            <a:r>
              <a:rPr lang="en-US" dirty="0"/>
              <a:t>Auto liability and auto physical damage</a:t>
            </a:r>
          </a:p>
          <a:p>
            <a:r>
              <a:rPr lang="en-US" dirty="0"/>
              <a:t>Identify the risks </a:t>
            </a:r>
          </a:p>
          <a:p>
            <a:pPr lvl="1"/>
            <a:r>
              <a:rPr lang="en-US" dirty="0"/>
              <a:t>Injury or death to first party </a:t>
            </a:r>
          </a:p>
          <a:p>
            <a:pPr lvl="1"/>
            <a:r>
              <a:rPr lang="en-US" dirty="0"/>
              <a:t>Injury or death to third party  </a:t>
            </a:r>
          </a:p>
          <a:p>
            <a:pPr lvl="1"/>
            <a:r>
              <a:rPr lang="en-US" dirty="0"/>
              <a:t>Damage to first party or third party owned auto </a:t>
            </a:r>
          </a:p>
          <a:p>
            <a:pPr lvl="1"/>
            <a:r>
              <a:rPr lang="en-US" dirty="0"/>
              <a:t>Compliance issues e.g., driver’s license, insurance requirements, etc.  </a:t>
            </a:r>
          </a:p>
          <a:p>
            <a:pPr lvl="1"/>
            <a:r>
              <a:rPr lang="en-US" dirty="0"/>
              <a:t>Process issues e.g., certificates of insurance, claims management, vehicle repairs, etc.  </a:t>
            </a:r>
          </a:p>
          <a:p>
            <a:pPr lvl="1"/>
            <a:r>
              <a:rPr lang="en-US" dirty="0"/>
              <a:t>Operational concerns e.g., ability or inability to accomplish objectives through other means    </a:t>
            </a:r>
          </a:p>
        </p:txBody>
      </p:sp>
    </p:spTree>
    <p:extLst>
      <p:ext uri="{BB962C8B-B14F-4D97-AF65-F5344CB8AC3E}">
        <p14:creationId xmlns:p14="http://schemas.microsoft.com/office/powerpoint/2010/main" val="2286570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2" name="Rectangle 51">
            <a:extLst>
              <a:ext uri="{FF2B5EF4-FFF2-40B4-BE49-F238E27FC236}">
                <a16:creationId xmlns:a16="http://schemas.microsoft.com/office/drawing/2014/main" id="{8B3AE79A-6B95-44C3-B0A5-80E2F3E60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5268" y="0"/>
            <a:ext cx="348873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4A49FE10-080D-48D7-80FF-9A64D270A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0913" y="2054942"/>
            <a:ext cx="3493087"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FA2039-068F-EC97-736F-271E80433C7B}"/>
              </a:ext>
            </a:extLst>
          </p:cNvPr>
          <p:cNvSpPr>
            <a:spLocks noGrp="1"/>
          </p:cNvSpPr>
          <p:nvPr>
            <p:ph type="title"/>
          </p:nvPr>
        </p:nvSpPr>
        <p:spPr>
          <a:xfrm>
            <a:off x="5648625" y="2152535"/>
            <a:ext cx="3488731" cy="1739347"/>
          </a:xfrm>
        </p:spPr>
        <p:txBody>
          <a:bodyPr vert="horz" lIns="91440" tIns="45720" rIns="91440" bIns="45720" rtlCol="0" anchor="ctr">
            <a:normAutofit/>
          </a:bodyPr>
          <a:lstStyle/>
          <a:p>
            <a:pPr algn="ctr">
              <a:lnSpc>
                <a:spcPct val="80000"/>
              </a:lnSpc>
            </a:pPr>
            <a:r>
              <a:rPr lang="en-US" sz="4200" b="1" spc="150" dirty="0">
                <a:solidFill>
                  <a:schemeClr val="tx2"/>
                </a:solidFill>
              </a:rPr>
              <a:t>Thank you</a:t>
            </a:r>
          </a:p>
        </p:txBody>
      </p:sp>
      <p:sp>
        <p:nvSpPr>
          <p:cNvPr id="56" name="Rectangle 55">
            <a:extLst>
              <a:ext uri="{FF2B5EF4-FFF2-40B4-BE49-F238E27FC236}">
                <a16:creationId xmlns:a16="http://schemas.microsoft.com/office/drawing/2014/main" id="{60A9E987-6859-4A62-922F-51B47D50D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5268"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D5D18236-7C15-D02B-ED39-BF3F8C7FA978}"/>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0572"/>
          <a:stretch>
            <a:fillRect/>
          </a:stretch>
        </p:blipFill>
        <p:spPr>
          <a:xfrm rot="5400000">
            <a:off x="-288327" y="822188"/>
            <a:ext cx="6216586" cy="5213624"/>
          </a:xfrm>
          <a:prstGeom prst="rect">
            <a:avLst/>
          </a:prstGeom>
        </p:spPr>
      </p:pic>
    </p:spTree>
    <p:extLst>
      <p:ext uri="{BB962C8B-B14F-4D97-AF65-F5344CB8AC3E}">
        <p14:creationId xmlns:p14="http://schemas.microsoft.com/office/powerpoint/2010/main" val="875458424"/>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0D2A2A-8D62-E7B4-E21A-B3A8F82BA4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245D88-EA3F-F247-8EB7-8384E03FFD8F}"/>
              </a:ext>
            </a:extLst>
          </p:cNvPr>
          <p:cNvSpPr>
            <a:spLocks noGrp="1"/>
          </p:cNvSpPr>
          <p:nvPr>
            <p:ph type="title"/>
          </p:nvPr>
        </p:nvSpPr>
        <p:spPr>
          <a:xfrm>
            <a:off x="-106326" y="284176"/>
            <a:ext cx="9250325" cy="1508760"/>
          </a:xfrm>
        </p:spPr>
        <p:txBody>
          <a:bodyPr>
            <a:normAutofit/>
          </a:bodyPr>
          <a:lstStyle/>
          <a:p>
            <a:pPr algn="ctr"/>
            <a:r>
              <a:rPr lang="en-US" sz="4800" b="1" dirty="0"/>
              <a:t>Practice</a:t>
            </a:r>
          </a:p>
        </p:txBody>
      </p:sp>
      <p:sp>
        <p:nvSpPr>
          <p:cNvPr id="3" name="Content Placeholder 2">
            <a:extLst>
              <a:ext uri="{FF2B5EF4-FFF2-40B4-BE49-F238E27FC236}">
                <a16:creationId xmlns:a16="http://schemas.microsoft.com/office/drawing/2014/main" id="{BF23A8D8-B6D8-7D74-448F-A51F5746F16E}"/>
              </a:ext>
            </a:extLst>
          </p:cNvPr>
          <p:cNvSpPr>
            <a:spLocks noGrp="1"/>
          </p:cNvSpPr>
          <p:nvPr>
            <p:ph idx="1"/>
          </p:nvPr>
        </p:nvSpPr>
        <p:spPr/>
        <p:txBody>
          <a:bodyPr>
            <a:normAutofit/>
          </a:bodyPr>
          <a:lstStyle/>
          <a:p>
            <a:pPr marL="0" indent="0">
              <a:buNone/>
            </a:pPr>
            <a:r>
              <a:rPr lang="en-US" dirty="0"/>
              <a:t>Auto liability and auto physical damage</a:t>
            </a:r>
          </a:p>
          <a:p>
            <a:r>
              <a:rPr lang="en-US" dirty="0"/>
              <a:t>Assess the risks</a:t>
            </a:r>
          </a:p>
          <a:p>
            <a:pPr lvl="1"/>
            <a:r>
              <a:rPr lang="en-US" dirty="0"/>
              <a:t>Quantitative-number of vehicles, miles driven, total cost of claims, cost per claim, claims by country or jurisdiction, number of vehicles for hire, how many passengers in vehicle, citations, fines and penalties, miles per fatality, other loss or accident history </a:t>
            </a:r>
          </a:p>
          <a:p>
            <a:pPr lvl="1"/>
            <a:r>
              <a:rPr lang="en-US" dirty="0"/>
              <a:t>Qualitative-experience of drivers, location, others in the vehicle, immunity, culture of safety, etc. </a:t>
            </a:r>
          </a:p>
          <a:p>
            <a:r>
              <a:rPr lang="en-US" dirty="0"/>
              <a:t>Controls/treatment</a:t>
            </a:r>
          </a:p>
          <a:p>
            <a:pPr lvl="1"/>
            <a:r>
              <a:rPr lang="en-US" dirty="0"/>
              <a:t>Policies, procedures, training, monitoring, audits, assessments, etc. </a:t>
            </a:r>
          </a:p>
        </p:txBody>
      </p:sp>
    </p:spTree>
    <p:extLst>
      <p:ext uri="{BB962C8B-B14F-4D97-AF65-F5344CB8AC3E}">
        <p14:creationId xmlns:p14="http://schemas.microsoft.com/office/powerpoint/2010/main" val="3051520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B808850-AF96-C980-A6FE-8C885FEB0E77}"/>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5CB17E0-C135-1E44-2CBE-4DABBCA5F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Content Placeholder 3">
            <a:extLst>
              <a:ext uri="{FF2B5EF4-FFF2-40B4-BE49-F238E27FC236}">
                <a16:creationId xmlns:a16="http://schemas.microsoft.com/office/drawing/2014/main" id="{F4A28AB6-B9B2-9325-2B7F-A4BA2F3F2D16}"/>
              </a:ext>
            </a:extLst>
          </p:cNvPr>
          <p:cNvPicPr>
            <a:picLocks noGrp="1" noChangeAspect="1"/>
          </p:cNvPicPr>
          <p:nvPr>
            <p:ph idx="1"/>
          </p:nvPr>
        </p:nvPicPr>
        <p:blipFill>
          <a:blip r:embed="rId2">
            <a:duotone>
              <a:schemeClr val="bg2">
                <a:shade val="45000"/>
                <a:satMod val="135000"/>
              </a:schemeClr>
              <a:prstClr val="white"/>
            </a:duotone>
            <a:alphaModFix amt="65000"/>
          </a:blip>
          <a:srcRect r="10999" b="-1"/>
          <a:stretch>
            <a:fillRect/>
          </a:stretch>
        </p:blipFill>
        <p:spPr>
          <a:xfrm>
            <a:off x="20" y="10"/>
            <a:ext cx="9143979" cy="6857989"/>
          </a:xfrm>
          <a:prstGeom prst="rect">
            <a:avLst/>
          </a:prstGeom>
        </p:spPr>
      </p:pic>
      <p:sp>
        <p:nvSpPr>
          <p:cNvPr id="11" name="Rectangle 10">
            <a:extLst>
              <a:ext uri="{FF2B5EF4-FFF2-40B4-BE49-F238E27FC236}">
                <a16:creationId xmlns:a16="http://schemas.microsoft.com/office/drawing/2014/main" id="{8201E0B6-09EC-6758-34F6-7C4EB9CC3E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99840C87-5091-C9FF-21E6-6F31B171C805}"/>
              </a:ext>
            </a:extLst>
          </p:cNvPr>
          <p:cNvSpPr>
            <a:spLocks noGrp="1"/>
          </p:cNvSpPr>
          <p:nvPr>
            <p:ph type="title"/>
          </p:nvPr>
        </p:nvSpPr>
        <p:spPr>
          <a:xfrm>
            <a:off x="274319" y="2194560"/>
            <a:ext cx="8603674" cy="1739347"/>
          </a:xfrm>
        </p:spPr>
        <p:txBody>
          <a:bodyPr vert="horz" lIns="91440" tIns="45720" rIns="91440" bIns="45720" rtlCol="0" anchor="ctr">
            <a:normAutofit/>
          </a:bodyPr>
          <a:lstStyle/>
          <a:p>
            <a:pPr algn="ctr">
              <a:lnSpc>
                <a:spcPct val="80000"/>
              </a:lnSpc>
            </a:pPr>
            <a:r>
              <a:rPr lang="en-US" sz="6000" b="1" spc="150" dirty="0"/>
              <a:t>Lessons Learned</a:t>
            </a:r>
          </a:p>
        </p:txBody>
      </p:sp>
    </p:spTree>
    <p:extLst>
      <p:ext uri="{BB962C8B-B14F-4D97-AF65-F5344CB8AC3E}">
        <p14:creationId xmlns:p14="http://schemas.microsoft.com/office/powerpoint/2010/main" val="3398005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AAAFED6-5DFA-648C-0BA6-18831B713E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4BFF6-BF81-13CD-6CDD-615C04630F49}"/>
              </a:ext>
            </a:extLst>
          </p:cNvPr>
          <p:cNvSpPr>
            <a:spLocks noGrp="1"/>
          </p:cNvSpPr>
          <p:nvPr>
            <p:ph type="title"/>
          </p:nvPr>
        </p:nvSpPr>
        <p:spPr>
          <a:xfrm>
            <a:off x="199177" y="284176"/>
            <a:ext cx="4396709" cy="1508760"/>
          </a:xfrm>
        </p:spPr>
        <p:txBody>
          <a:bodyPr vert="horz" lIns="91440" tIns="45720" rIns="91440" bIns="45720" rtlCol="0">
            <a:noAutofit/>
          </a:bodyPr>
          <a:lstStyle/>
          <a:p>
            <a:r>
              <a:rPr lang="en-US" sz="4800" b="1" spc="150" dirty="0"/>
              <a:t>Lessons Learned</a:t>
            </a:r>
          </a:p>
        </p:txBody>
      </p:sp>
      <p:sp>
        <p:nvSpPr>
          <p:cNvPr id="3" name="Content Placeholder 2">
            <a:extLst>
              <a:ext uri="{FF2B5EF4-FFF2-40B4-BE49-F238E27FC236}">
                <a16:creationId xmlns:a16="http://schemas.microsoft.com/office/drawing/2014/main" id="{37BB4A30-EB60-9BDD-3551-4BEC97E3EC79}"/>
              </a:ext>
            </a:extLst>
          </p:cNvPr>
          <p:cNvSpPr>
            <a:spLocks noGrp="1"/>
          </p:cNvSpPr>
          <p:nvPr>
            <p:ph idx="1"/>
          </p:nvPr>
        </p:nvSpPr>
        <p:spPr>
          <a:xfrm>
            <a:off x="199177" y="2011680"/>
            <a:ext cx="3034040" cy="4206240"/>
          </a:xfrm>
        </p:spPr>
        <p:txBody>
          <a:bodyPr vert="horz" lIns="91440" tIns="45720" rIns="91440" bIns="45720" rtlCol="0">
            <a:normAutofit/>
          </a:bodyPr>
          <a:lstStyle/>
          <a:p>
            <a:pPr marL="0" indent="0">
              <a:buNone/>
            </a:pPr>
            <a:r>
              <a:rPr lang="en-US" dirty="0"/>
              <a:t>Where does the scope of risk identification and assessment begin, and where does it end?</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1" name="Rectangle 30">
            <a:extLst>
              <a:ext uri="{FF2B5EF4-FFF2-40B4-BE49-F238E27FC236}">
                <a16:creationId xmlns:a16="http://schemas.microsoft.com/office/drawing/2014/main" id="{94DBFBD2-23B9-4007-B82F-D0C394407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8892" y="0"/>
            <a:ext cx="5675108" cy="6858000"/>
          </a:xfrm>
          <a:prstGeom prst="rect">
            <a:avLst/>
          </a:prstGeom>
          <a:solidFill>
            <a:schemeClr val="tx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929B9A39-0A7E-530A-24BB-EC574B85F767}"/>
              </a:ext>
            </a:extLst>
          </p:cNvPr>
          <p:cNvPicPr>
            <a:picLocks noChangeAspect="1"/>
          </p:cNvPicPr>
          <p:nvPr/>
        </p:nvPicPr>
        <p:blipFill>
          <a:blip r:embed="rId2">
            <a:extLst>
              <a:ext uri="{28A0092B-C50C-407E-A947-70E740481C1C}">
                <a14:useLocalDpi xmlns:a14="http://schemas.microsoft.com/office/drawing/2010/main" val="0"/>
              </a:ext>
            </a:extLst>
          </a:blip>
          <a:srcRect l="18654" r="18657" b="2"/>
          <a:stretch>
            <a:fillRect/>
          </a:stretch>
        </p:blipFill>
        <p:spPr>
          <a:xfrm>
            <a:off x="3585610" y="284176"/>
            <a:ext cx="5441672" cy="6488489"/>
          </a:xfrm>
          <a:prstGeom prst="rect">
            <a:avLst/>
          </a:prstGeom>
        </p:spPr>
      </p:pic>
      <p:sp>
        <p:nvSpPr>
          <p:cNvPr id="6" name="TextBox 5">
            <a:extLst>
              <a:ext uri="{FF2B5EF4-FFF2-40B4-BE49-F238E27FC236}">
                <a16:creationId xmlns:a16="http://schemas.microsoft.com/office/drawing/2014/main" id="{02382345-206D-23ED-2B21-9654A9B48151}"/>
              </a:ext>
            </a:extLst>
          </p:cNvPr>
          <p:cNvSpPr txBox="1"/>
          <p:nvPr/>
        </p:nvSpPr>
        <p:spPr>
          <a:xfrm>
            <a:off x="4370963" y="6450713"/>
            <a:ext cx="4517678" cy="246221"/>
          </a:xfrm>
          <a:prstGeom prst="rect">
            <a:avLst/>
          </a:prstGeom>
          <a:noFill/>
        </p:spPr>
        <p:txBody>
          <a:bodyPr wrap="square" rtlCol="0">
            <a:spAutoFit/>
          </a:bodyPr>
          <a:lstStyle/>
          <a:p>
            <a:r>
              <a:rPr lang="en-US" sz="1000" dirty="0"/>
              <a:t>https://</a:t>
            </a:r>
            <a:r>
              <a:rPr lang="en-US" sz="1000" dirty="0" err="1"/>
              <a:t>www.epa.gov</a:t>
            </a:r>
            <a:r>
              <a:rPr lang="en-US" sz="1000" dirty="0"/>
              <a:t>/sites/default/files/2015-03/documents/9545947.pdf</a:t>
            </a:r>
          </a:p>
        </p:txBody>
      </p:sp>
    </p:spTree>
    <p:extLst>
      <p:ext uri="{BB962C8B-B14F-4D97-AF65-F5344CB8AC3E}">
        <p14:creationId xmlns:p14="http://schemas.microsoft.com/office/powerpoint/2010/main" val="16010532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A6412E-73FA-0EA9-9FDD-438684582DCE}"/>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5F9F5EB8-AB42-47FD-8F4A-176C0A4B1B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4E59D7C1-6E25-48C3-B420-ED45FFDB7D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5446" y="0"/>
            <a:ext cx="454855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374EBE0-04D0-42B1-93D5-4FC7C9EBA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768" y="2054942"/>
            <a:ext cx="4554232" cy="18287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FA3FE6-D64A-1A71-87DA-A10608AAE5FF}"/>
              </a:ext>
            </a:extLst>
          </p:cNvPr>
          <p:cNvSpPr>
            <a:spLocks noGrp="1"/>
          </p:cNvSpPr>
          <p:nvPr>
            <p:ph type="title"/>
          </p:nvPr>
        </p:nvSpPr>
        <p:spPr>
          <a:xfrm>
            <a:off x="4837462" y="2194560"/>
            <a:ext cx="4064221" cy="1739347"/>
          </a:xfrm>
        </p:spPr>
        <p:txBody>
          <a:bodyPr vert="horz" lIns="91440" tIns="45720" rIns="91440" bIns="45720" rtlCol="0" anchor="ctr">
            <a:normAutofit/>
          </a:bodyPr>
          <a:lstStyle/>
          <a:p>
            <a:pPr algn="ctr">
              <a:lnSpc>
                <a:spcPct val="80000"/>
              </a:lnSpc>
            </a:pPr>
            <a:r>
              <a:rPr lang="en-US" sz="4800" b="1" spc="150" dirty="0">
                <a:solidFill>
                  <a:schemeClr val="tx2"/>
                </a:solidFill>
              </a:rPr>
              <a:t>Lessons Learned</a:t>
            </a:r>
          </a:p>
        </p:txBody>
      </p:sp>
      <p:sp>
        <p:nvSpPr>
          <p:cNvPr id="3" name="Content Placeholder 2">
            <a:extLst>
              <a:ext uri="{FF2B5EF4-FFF2-40B4-BE49-F238E27FC236}">
                <a16:creationId xmlns:a16="http://schemas.microsoft.com/office/drawing/2014/main" id="{F2775E03-84DD-3DAA-43AF-83ADA362725F}"/>
              </a:ext>
            </a:extLst>
          </p:cNvPr>
          <p:cNvSpPr>
            <a:spLocks noGrp="1"/>
          </p:cNvSpPr>
          <p:nvPr>
            <p:ph idx="1"/>
          </p:nvPr>
        </p:nvSpPr>
        <p:spPr>
          <a:xfrm>
            <a:off x="4837462" y="3996250"/>
            <a:ext cx="4064222" cy="1942434"/>
          </a:xfrm>
        </p:spPr>
        <p:txBody>
          <a:bodyPr vert="horz" lIns="91440" tIns="45720" rIns="91440" bIns="45720" rtlCol="0">
            <a:normAutofit/>
          </a:bodyPr>
          <a:lstStyle/>
          <a:p>
            <a:pPr marL="0" indent="0" algn="ctr">
              <a:buNone/>
            </a:pPr>
            <a:r>
              <a:rPr lang="en-US" sz="2000" dirty="0">
                <a:solidFill>
                  <a:schemeClr val="bg2"/>
                </a:solidFill>
              </a:rPr>
              <a:t>Who in the organization needs to be thinking about risk and how risk may impact them or the organization?</a:t>
            </a:r>
          </a:p>
        </p:txBody>
      </p:sp>
      <p:sp>
        <p:nvSpPr>
          <p:cNvPr id="23" name="Rectangle 22">
            <a:extLst>
              <a:ext uri="{FF2B5EF4-FFF2-40B4-BE49-F238E27FC236}">
                <a16:creationId xmlns:a16="http://schemas.microsoft.com/office/drawing/2014/main" id="{E1EAEB6D-60FF-455D-B8CC-2AC963CE0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94122" cy="6858000"/>
          </a:xfrm>
          <a:prstGeom prst="rect">
            <a:avLst/>
          </a:prstGeom>
          <a:solidFill>
            <a:schemeClr val="bg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solidFill>
                <a:schemeClr val="tx2"/>
              </a:solidFill>
            </a:endParaRPr>
          </a:p>
        </p:txBody>
      </p:sp>
      <p:pic>
        <p:nvPicPr>
          <p:cNvPr id="4" name="Picture 3" descr="a group of people holding hands on top of a tree">
            <a:extLst>
              <a:ext uri="{FF2B5EF4-FFF2-40B4-BE49-F238E27FC236}">
                <a16:creationId xmlns:a16="http://schemas.microsoft.com/office/drawing/2014/main" id="{15698DFF-09D2-6328-476F-2AB0A33E7392}"/>
              </a:ext>
            </a:extLst>
          </p:cNvPr>
          <p:cNvPicPr>
            <a:picLocks noChangeAspect="1"/>
          </p:cNvPicPr>
          <p:nvPr/>
        </p:nvPicPr>
        <p:blipFill>
          <a:blip r:embed="rId2"/>
          <a:stretch>
            <a:fillRect/>
          </a:stretch>
        </p:blipFill>
        <p:spPr>
          <a:xfrm>
            <a:off x="101814" y="122622"/>
            <a:ext cx="4380951" cy="6612756"/>
          </a:xfrm>
          <a:prstGeom prst="rect">
            <a:avLst/>
          </a:prstGeom>
        </p:spPr>
      </p:pic>
    </p:spTree>
    <p:extLst>
      <p:ext uri="{BB962C8B-B14F-4D97-AF65-F5344CB8AC3E}">
        <p14:creationId xmlns:p14="http://schemas.microsoft.com/office/powerpoint/2010/main" val="3569632621"/>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1368D-3EF6-563C-B51F-88574693827E}"/>
              </a:ext>
            </a:extLst>
          </p:cNvPr>
          <p:cNvSpPr>
            <a:spLocks noGrp="1"/>
          </p:cNvSpPr>
          <p:nvPr>
            <p:ph type="title"/>
          </p:nvPr>
        </p:nvSpPr>
        <p:spPr/>
        <p:txBody>
          <a:bodyPr>
            <a:normAutofit/>
          </a:bodyPr>
          <a:lstStyle/>
          <a:p>
            <a:pPr algn="ctr"/>
            <a:r>
              <a:rPr lang="en-US" sz="4800" b="1" dirty="0"/>
              <a:t>outline</a:t>
            </a:r>
          </a:p>
        </p:txBody>
      </p:sp>
      <p:sp>
        <p:nvSpPr>
          <p:cNvPr id="3" name="Content Placeholder 2">
            <a:extLst>
              <a:ext uri="{FF2B5EF4-FFF2-40B4-BE49-F238E27FC236}">
                <a16:creationId xmlns:a16="http://schemas.microsoft.com/office/drawing/2014/main" id="{DAE908DB-807E-2A53-44CC-7C2833999CC6}"/>
              </a:ext>
            </a:extLst>
          </p:cNvPr>
          <p:cNvSpPr>
            <a:spLocks noGrp="1"/>
          </p:cNvSpPr>
          <p:nvPr>
            <p:ph idx="1"/>
          </p:nvPr>
        </p:nvSpPr>
        <p:spPr/>
        <p:txBody>
          <a:bodyPr>
            <a:normAutofit/>
          </a:bodyPr>
          <a:lstStyle/>
          <a:p>
            <a:r>
              <a:rPr lang="en-US" sz="2400" dirty="0"/>
              <a:t>Quick Review of Principles, Framework, and Processes </a:t>
            </a:r>
          </a:p>
          <a:p>
            <a:r>
              <a:rPr lang="en-US" sz="2400" dirty="0"/>
              <a:t>Risk Identification</a:t>
            </a:r>
          </a:p>
          <a:p>
            <a:r>
              <a:rPr lang="en-US" sz="2400" dirty="0"/>
              <a:t>Risk Analysis </a:t>
            </a:r>
          </a:p>
          <a:p>
            <a:r>
              <a:rPr lang="en-US" sz="2400" dirty="0"/>
              <a:t>Practice Scenario </a:t>
            </a:r>
          </a:p>
          <a:p>
            <a:r>
              <a:rPr lang="en-US" sz="2400" dirty="0"/>
              <a:t>Lessons Learned</a:t>
            </a:r>
          </a:p>
          <a:p>
            <a:r>
              <a:rPr lang="en-US" sz="2400" dirty="0"/>
              <a:t>Questions and Answers</a:t>
            </a:r>
          </a:p>
          <a:p>
            <a:endParaRPr lang="en-US" dirty="0"/>
          </a:p>
        </p:txBody>
      </p:sp>
    </p:spTree>
    <p:extLst>
      <p:ext uri="{BB962C8B-B14F-4D97-AF65-F5344CB8AC3E}">
        <p14:creationId xmlns:p14="http://schemas.microsoft.com/office/powerpoint/2010/main" val="2593832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059475B-9888-034C-C1AE-59FFEC059B66}"/>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621227B1-1586-4CEF-A0F1-E3C7FFBD4A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Content Placeholder 3">
            <a:extLst>
              <a:ext uri="{FF2B5EF4-FFF2-40B4-BE49-F238E27FC236}">
                <a16:creationId xmlns:a16="http://schemas.microsoft.com/office/drawing/2014/main" id="{B68B706B-E120-6734-B297-9933C8C3F89B}"/>
              </a:ext>
            </a:extLst>
          </p:cNvPr>
          <p:cNvPicPr>
            <a:picLocks noGrp="1" noChangeAspect="1"/>
          </p:cNvPicPr>
          <p:nvPr>
            <p:ph idx="1"/>
          </p:nvPr>
        </p:nvPicPr>
        <p:blipFill>
          <a:blip r:embed="rId2">
            <a:duotone>
              <a:schemeClr val="bg2">
                <a:shade val="45000"/>
                <a:satMod val="135000"/>
              </a:schemeClr>
              <a:prstClr val="white"/>
            </a:duotone>
            <a:alphaModFix amt="65000"/>
          </a:blip>
          <a:srcRect r="10999" b="-1"/>
          <a:stretch>
            <a:fillRect/>
          </a:stretch>
        </p:blipFill>
        <p:spPr>
          <a:xfrm>
            <a:off x="21" y="11"/>
            <a:ext cx="9143979" cy="6857989"/>
          </a:xfrm>
          <a:prstGeom prst="rect">
            <a:avLst/>
          </a:prstGeom>
        </p:spPr>
      </p:pic>
      <p:sp>
        <p:nvSpPr>
          <p:cNvPr id="11" name="Rectangle 10">
            <a:extLst>
              <a:ext uri="{FF2B5EF4-FFF2-40B4-BE49-F238E27FC236}">
                <a16:creationId xmlns:a16="http://schemas.microsoft.com/office/drawing/2014/main" id="{FE409147-9C8A-4E37-878B-8EA26E282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D595FE16-A5C5-0453-2968-C485DBF7F8A4}"/>
              </a:ext>
            </a:extLst>
          </p:cNvPr>
          <p:cNvSpPr>
            <a:spLocks noGrp="1"/>
          </p:cNvSpPr>
          <p:nvPr>
            <p:ph type="title"/>
          </p:nvPr>
        </p:nvSpPr>
        <p:spPr>
          <a:xfrm>
            <a:off x="274319" y="2194560"/>
            <a:ext cx="8603674" cy="1739347"/>
          </a:xfrm>
        </p:spPr>
        <p:txBody>
          <a:bodyPr vert="horz" lIns="91440" tIns="45720" rIns="91440" bIns="45720" rtlCol="0" anchor="ctr">
            <a:normAutofit/>
          </a:bodyPr>
          <a:lstStyle/>
          <a:p>
            <a:pPr algn="ctr">
              <a:lnSpc>
                <a:spcPct val="80000"/>
              </a:lnSpc>
            </a:pPr>
            <a:r>
              <a:rPr lang="en-US" sz="6000" b="1" spc="150" dirty="0"/>
              <a:t>Quick Review</a:t>
            </a:r>
          </a:p>
        </p:txBody>
      </p:sp>
    </p:spTree>
    <p:extLst>
      <p:ext uri="{BB962C8B-B14F-4D97-AF65-F5344CB8AC3E}">
        <p14:creationId xmlns:p14="http://schemas.microsoft.com/office/powerpoint/2010/main" val="374753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91786-29CD-F067-D693-F70BE246091B}"/>
              </a:ext>
            </a:extLst>
          </p:cNvPr>
          <p:cNvSpPr>
            <a:spLocks noGrp="1"/>
          </p:cNvSpPr>
          <p:nvPr>
            <p:ph type="title"/>
          </p:nvPr>
        </p:nvSpPr>
        <p:spPr/>
        <p:txBody>
          <a:bodyPr>
            <a:normAutofit/>
          </a:bodyPr>
          <a:lstStyle/>
          <a:p>
            <a:pPr algn="ctr"/>
            <a:r>
              <a:rPr lang="en-US" sz="4800" b="1" dirty="0"/>
              <a:t>What is risk?</a:t>
            </a:r>
          </a:p>
        </p:txBody>
      </p:sp>
      <p:sp>
        <p:nvSpPr>
          <p:cNvPr id="3" name="Content Placeholder 2">
            <a:extLst>
              <a:ext uri="{FF2B5EF4-FFF2-40B4-BE49-F238E27FC236}">
                <a16:creationId xmlns:a16="http://schemas.microsoft.com/office/drawing/2014/main" id="{B1C61022-F067-43F5-BFE0-15F99DF92B79}"/>
              </a:ext>
            </a:extLst>
          </p:cNvPr>
          <p:cNvSpPr>
            <a:spLocks noGrp="1"/>
          </p:cNvSpPr>
          <p:nvPr>
            <p:ph idx="1"/>
          </p:nvPr>
        </p:nvSpPr>
        <p:spPr/>
        <p:txBody>
          <a:bodyPr>
            <a:normAutofit/>
          </a:bodyPr>
          <a:lstStyle/>
          <a:p>
            <a:pPr marL="0" indent="0">
              <a:buNone/>
            </a:pPr>
            <a:r>
              <a:rPr lang="en-US" sz="2400" dirty="0"/>
              <a:t>What is risk?  </a:t>
            </a:r>
          </a:p>
          <a:p>
            <a:r>
              <a:rPr lang="en-US" dirty="0"/>
              <a:t>Uncertainty  </a:t>
            </a:r>
          </a:p>
          <a:p>
            <a:r>
              <a:rPr lang="en-US" dirty="0"/>
              <a:t>The effect of uncertainty on the objective, both positive and negative  </a:t>
            </a:r>
          </a:p>
          <a:p>
            <a:pPr marL="0" indent="0">
              <a:buNone/>
            </a:pPr>
            <a:r>
              <a:rPr lang="en-US" sz="2400" dirty="0"/>
              <a:t>What is risk management?</a:t>
            </a:r>
          </a:p>
          <a:p>
            <a:r>
              <a:rPr lang="en-US" dirty="0"/>
              <a:t>Coordinated activities to direct and control an organization with regards to risk </a:t>
            </a:r>
          </a:p>
          <a:p>
            <a:pPr lvl="1"/>
            <a:r>
              <a:rPr lang="en-US" dirty="0"/>
              <a:t>Principles</a:t>
            </a:r>
          </a:p>
          <a:p>
            <a:pPr lvl="1"/>
            <a:r>
              <a:rPr lang="en-US" dirty="0"/>
              <a:t>Framework</a:t>
            </a:r>
          </a:p>
          <a:p>
            <a:pPr lvl="1"/>
            <a:r>
              <a:rPr lang="en-US" dirty="0"/>
              <a:t>Processes</a:t>
            </a:r>
          </a:p>
          <a:p>
            <a:pPr marL="0" indent="0">
              <a:buNone/>
            </a:pPr>
            <a:endParaRPr lang="en-US" dirty="0"/>
          </a:p>
        </p:txBody>
      </p:sp>
    </p:spTree>
    <p:extLst>
      <p:ext uri="{BB962C8B-B14F-4D97-AF65-F5344CB8AC3E}">
        <p14:creationId xmlns:p14="http://schemas.microsoft.com/office/powerpoint/2010/main" val="4085355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FD7F0-BF52-F1CB-E1FE-9A365A7884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857701-B272-872F-8FA7-2444531D7C7D}"/>
              </a:ext>
            </a:extLst>
          </p:cNvPr>
          <p:cNvSpPr>
            <a:spLocks noGrp="1"/>
          </p:cNvSpPr>
          <p:nvPr>
            <p:ph type="title"/>
          </p:nvPr>
        </p:nvSpPr>
        <p:spPr/>
        <p:txBody>
          <a:bodyPr>
            <a:normAutofit/>
          </a:bodyPr>
          <a:lstStyle/>
          <a:p>
            <a:pPr algn="ctr"/>
            <a:r>
              <a:rPr lang="en-US" sz="4800" b="1" dirty="0"/>
              <a:t>Risk mgmt. principles</a:t>
            </a:r>
          </a:p>
        </p:txBody>
      </p:sp>
      <p:sp>
        <p:nvSpPr>
          <p:cNvPr id="3" name="Content Placeholder 2">
            <a:extLst>
              <a:ext uri="{FF2B5EF4-FFF2-40B4-BE49-F238E27FC236}">
                <a16:creationId xmlns:a16="http://schemas.microsoft.com/office/drawing/2014/main" id="{F53A82FA-DFBD-3C07-6CF4-08C5BABDED8A}"/>
              </a:ext>
            </a:extLst>
          </p:cNvPr>
          <p:cNvSpPr>
            <a:spLocks noGrp="1"/>
          </p:cNvSpPr>
          <p:nvPr>
            <p:ph idx="1"/>
          </p:nvPr>
        </p:nvSpPr>
        <p:spPr/>
        <p:txBody>
          <a:bodyPr>
            <a:normAutofit/>
          </a:bodyPr>
          <a:lstStyle/>
          <a:p>
            <a:pPr marL="0" indent="0">
              <a:buNone/>
            </a:pPr>
            <a:r>
              <a:rPr lang="en-US" dirty="0"/>
              <a:t>Several principles are outlined in ISO31000.  Among them are</a:t>
            </a:r>
          </a:p>
          <a:p>
            <a:r>
              <a:rPr lang="en-US" dirty="0"/>
              <a:t>Risk Management addresses uncertainty</a:t>
            </a:r>
          </a:p>
          <a:p>
            <a:r>
              <a:rPr lang="en-US" dirty="0"/>
              <a:t>Risk Management is part of decision making</a:t>
            </a:r>
          </a:p>
          <a:p>
            <a:r>
              <a:rPr lang="en-US" dirty="0"/>
              <a:t>Risk Management is tailored and specific to an organization </a:t>
            </a:r>
          </a:p>
          <a:p>
            <a:pPr marL="0" indent="0">
              <a:buNone/>
            </a:pPr>
            <a:endParaRPr lang="en-US" dirty="0"/>
          </a:p>
        </p:txBody>
      </p:sp>
    </p:spTree>
    <p:extLst>
      <p:ext uri="{BB962C8B-B14F-4D97-AF65-F5344CB8AC3E}">
        <p14:creationId xmlns:p14="http://schemas.microsoft.com/office/powerpoint/2010/main" val="14803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C79FE30B-833F-8840-B34D-D3F964DAD5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341FDC-BF29-7A24-2C68-201AE2A2EA61}"/>
              </a:ext>
            </a:extLst>
          </p:cNvPr>
          <p:cNvSpPr>
            <a:spLocks noGrp="1"/>
          </p:cNvSpPr>
          <p:nvPr>
            <p:ph type="title"/>
          </p:nvPr>
        </p:nvSpPr>
        <p:spPr>
          <a:xfrm>
            <a:off x="41123" y="269199"/>
            <a:ext cx="3626675" cy="1508760"/>
          </a:xfrm>
        </p:spPr>
        <p:txBody>
          <a:bodyPr>
            <a:noAutofit/>
          </a:bodyPr>
          <a:lstStyle/>
          <a:p>
            <a:r>
              <a:rPr lang="en-US" b="1" dirty="0"/>
              <a:t>Risk mgmt. framework</a:t>
            </a:r>
          </a:p>
        </p:txBody>
      </p:sp>
      <p:sp>
        <p:nvSpPr>
          <p:cNvPr id="3" name="Content Placeholder 2">
            <a:extLst>
              <a:ext uri="{FF2B5EF4-FFF2-40B4-BE49-F238E27FC236}">
                <a16:creationId xmlns:a16="http://schemas.microsoft.com/office/drawing/2014/main" id="{84B41B55-60FF-F00E-341E-114A8FA83634}"/>
              </a:ext>
            </a:extLst>
          </p:cNvPr>
          <p:cNvSpPr>
            <a:spLocks noGrp="1"/>
          </p:cNvSpPr>
          <p:nvPr>
            <p:ph idx="1"/>
          </p:nvPr>
        </p:nvSpPr>
        <p:spPr>
          <a:xfrm>
            <a:off x="157784" y="2011680"/>
            <a:ext cx="3153323" cy="4206240"/>
          </a:xfrm>
        </p:spPr>
        <p:txBody>
          <a:bodyPr>
            <a:normAutofit/>
          </a:bodyPr>
          <a:lstStyle/>
          <a:p>
            <a:pPr marL="0" indent="0">
              <a:buNone/>
            </a:pPr>
            <a:r>
              <a:rPr lang="en-US" dirty="0"/>
              <a:t>When you hear risk management framework, think governance</a:t>
            </a:r>
          </a:p>
          <a:p>
            <a:pPr lvl="1"/>
            <a:r>
              <a:rPr lang="en-US" dirty="0"/>
              <a:t>Design </a:t>
            </a:r>
          </a:p>
          <a:p>
            <a:pPr lvl="1"/>
            <a:r>
              <a:rPr lang="en-US" dirty="0"/>
              <a:t>Implementation </a:t>
            </a:r>
          </a:p>
          <a:p>
            <a:pPr lvl="1"/>
            <a:r>
              <a:rPr lang="en-US" dirty="0"/>
              <a:t>Evaluation</a:t>
            </a:r>
          </a:p>
          <a:p>
            <a:pPr lvl="1"/>
            <a:r>
              <a:rPr lang="en-US" dirty="0"/>
              <a:t>Improvement </a:t>
            </a:r>
          </a:p>
          <a:p>
            <a:pPr marL="0" indent="0">
              <a:buNone/>
            </a:pPr>
            <a:endParaRPr lang="en-US" dirty="0"/>
          </a:p>
        </p:txBody>
      </p:sp>
      <p:sp>
        <p:nvSpPr>
          <p:cNvPr id="10" name="Rectangle 9">
            <a:extLst>
              <a:ext uri="{FF2B5EF4-FFF2-40B4-BE49-F238E27FC236}">
                <a16:creationId xmlns:a16="http://schemas.microsoft.com/office/drawing/2014/main" id="{94DBFBD2-23B9-4007-B82F-D0C3944070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68892" y="0"/>
            <a:ext cx="5675108" cy="6858000"/>
          </a:xfrm>
          <a:prstGeom prst="rect">
            <a:avLst/>
          </a:prstGeom>
          <a:solidFill>
            <a:schemeClr val="tx1"/>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3A125F3B-7E72-DD40-E7A7-4B98E32FE523}"/>
              </a:ext>
            </a:extLst>
          </p:cNvPr>
          <p:cNvPicPr>
            <a:picLocks noChangeAspect="1"/>
          </p:cNvPicPr>
          <p:nvPr/>
        </p:nvPicPr>
        <p:blipFill>
          <a:blip r:embed="rId2">
            <a:extLst>
              <a:ext uri="{28A0092B-C50C-407E-A947-70E740481C1C}">
                <a14:useLocalDpi xmlns:a14="http://schemas.microsoft.com/office/drawing/2010/main" val="0"/>
              </a:ext>
            </a:extLst>
          </a:blip>
          <a:srcRect t="20409" r="2" b="2"/>
          <a:stretch>
            <a:fillRect/>
          </a:stretch>
        </p:blipFill>
        <p:spPr>
          <a:xfrm>
            <a:off x="3626675" y="233721"/>
            <a:ext cx="5359541" cy="6390558"/>
          </a:xfrm>
          <a:prstGeom prst="rect">
            <a:avLst/>
          </a:prstGeom>
        </p:spPr>
      </p:pic>
    </p:spTree>
    <p:extLst>
      <p:ext uri="{BB962C8B-B14F-4D97-AF65-F5344CB8AC3E}">
        <p14:creationId xmlns:p14="http://schemas.microsoft.com/office/powerpoint/2010/main" val="844863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8938CEE-48D8-D3D6-C34B-4A347A5E0ED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3FD8994-38E8-4E51-9444-3447A1719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94122"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71673FE-0587-4591-8D3B-D7F7345E8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7432" y="176109"/>
            <a:ext cx="4544643" cy="1645919"/>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272B68E8-29E2-6B4B-2B53-0841949CBC85}"/>
              </a:ext>
            </a:extLst>
          </p:cNvPr>
          <p:cNvSpPr>
            <a:spLocks noGrp="1"/>
          </p:cNvSpPr>
          <p:nvPr>
            <p:ph type="title"/>
          </p:nvPr>
        </p:nvSpPr>
        <p:spPr>
          <a:xfrm>
            <a:off x="4546568" y="284176"/>
            <a:ext cx="4544643" cy="1508760"/>
          </a:xfrm>
        </p:spPr>
        <p:txBody>
          <a:bodyPr>
            <a:normAutofit/>
          </a:bodyPr>
          <a:lstStyle/>
          <a:p>
            <a:pPr algn="ctr"/>
            <a:r>
              <a:rPr lang="en-US" b="1" dirty="0"/>
              <a:t>Risk mgmt. process</a:t>
            </a:r>
          </a:p>
        </p:txBody>
      </p:sp>
      <p:pic>
        <p:nvPicPr>
          <p:cNvPr id="5" name="Picture 4">
            <a:extLst>
              <a:ext uri="{FF2B5EF4-FFF2-40B4-BE49-F238E27FC236}">
                <a16:creationId xmlns:a16="http://schemas.microsoft.com/office/drawing/2014/main" id="{44C2E185-B20C-4345-697C-72E771CA6EC4}"/>
              </a:ext>
            </a:extLst>
          </p:cNvPr>
          <p:cNvPicPr>
            <a:picLocks noChangeAspect="1"/>
          </p:cNvPicPr>
          <p:nvPr/>
        </p:nvPicPr>
        <p:blipFill>
          <a:blip r:embed="rId2">
            <a:extLst>
              <a:ext uri="{28A0092B-C50C-407E-A947-70E740481C1C}">
                <a14:useLocalDpi xmlns:a14="http://schemas.microsoft.com/office/drawing/2010/main" val="0"/>
              </a:ext>
            </a:extLst>
          </a:blip>
          <a:srcRect l="31272" r="25509"/>
          <a:stretch>
            <a:fillRect/>
          </a:stretch>
        </p:blipFill>
        <p:spPr>
          <a:xfrm>
            <a:off x="212651" y="166906"/>
            <a:ext cx="4224259" cy="6524187"/>
          </a:xfrm>
          <a:prstGeom prst="rect">
            <a:avLst/>
          </a:prstGeom>
        </p:spPr>
      </p:pic>
      <p:sp>
        <p:nvSpPr>
          <p:cNvPr id="3" name="Content Placeholder 2">
            <a:extLst>
              <a:ext uri="{FF2B5EF4-FFF2-40B4-BE49-F238E27FC236}">
                <a16:creationId xmlns:a16="http://schemas.microsoft.com/office/drawing/2014/main" id="{6434F3EA-514D-26C6-74A2-40C9217F0319}"/>
              </a:ext>
            </a:extLst>
          </p:cNvPr>
          <p:cNvSpPr>
            <a:spLocks noGrp="1"/>
          </p:cNvSpPr>
          <p:nvPr>
            <p:ph idx="1"/>
          </p:nvPr>
        </p:nvSpPr>
        <p:spPr>
          <a:xfrm>
            <a:off x="4840772" y="2011680"/>
            <a:ext cx="4090577" cy="4206240"/>
          </a:xfrm>
        </p:spPr>
        <p:txBody>
          <a:bodyPr>
            <a:normAutofit/>
          </a:bodyPr>
          <a:lstStyle/>
          <a:p>
            <a:pPr marL="0" indent="0">
              <a:buNone/>
            </a:pPr>
            <a:r>
              <a:rPr lang="en-US" dirty="0"/>
              <a:t>”Systematic application of management policies, procedures, and practices to the activities of communicating, consulting, establishing the context, and </a:t>
            </a:r>
            <a:r>
              <a:rPr lang="en-US" sz="2400" b="1" i="1" dirty="0"/>
              <a:t>identifying, analyzing</a:t>
            </a:r>
            <a:r>
              <a:rPr lang="en-US" dirty="0"/>
              <a:t>, evaluating, treating, monitoring and reviewing risk” ISO31000</a:t>
            </a:r>
          </a:p>
          <a:p>
            <a:pPr marL="0" indent="0">
              <a:buNone/>
            </a:pPr>
            <a:endParaRPr lang="en-US" dirty="0"/>
          </a:p>
        </p:txBody>
      </p:sp>
    </p:spTree>
    <p:extLst>
      <p:ext uri="{BB962C8B-B14F-4D97-AF65-F5344CB8AC3E}">
        <p14:creationId xmlns:p14="http://schemas.microsoft.com/office/powerpoint/2010/main" val="3513970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A594A505-C03E-2D38-E9D8-0AB98CEC8AF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9662FD7-5C34-4177-E113-9CCC8F1FF5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4" name="Content Placeholder 3">
            <a:extLst>
              <a:ext uri="{FF2B5EF4-FFF2-40B4-BE49-F238E27FC236}">
                <a16:creationId xmlns:a16="http://schemas.microsoft.com/office/drawing/2014/main" id="{11C410DF-0A91-31AC-5E64-BEDCA80EEBB1}"/>
              </a:ext>
            </a:extLst>
          </p:cNvPr>
          <p:cNvPicPr>
            <a:picLocks noGrp="1" noChangeAspect="1"/>
          </p:cNvPicPr>
          <p:nvPr>
            <p:ph idx="1"/>
          </p:nvPr>
        </p:nvPicPr>
        <p:blipFill>
          <a:blip r:embed="rId2">
            <a:duotone>
              <a:schemeClr val="bg2">
                <a:shade val="45000"/>
                <a:satMod val="135000"/>
              </a:schemeClr>
              <a:prstClr val="white"/>
            </a:duotone>
            <a:alphaModFix amt="65000"/>
          </a:blip>
          <a:srcRect r="10999" b="-1"/>
          <a:stretch>
            <a:fillRect/>
          </a:stretch>
        </p:blipFill>
        <p:spPr>
          <a:xfrm>
            <a:off x="20" y="10"/>
            <a:ext cx="9143979" cy="6857989"/>
          </a:xfrm>
          <a:prstGeom prst="rect">
            <a:avLst/>
          </a:prstGeom>
        </p:spPr>
      </p:pic>
      <p:sp>
        <p:nvSpPr>
          <p:cNvPr id="11" name="Rectangle 10">
            <a:extLst>
              <a:ext uri="{FF2B5EF4-FFF2-40B4-BE49-F238E27FC236}">
                <a16:creationId xmlns:a16="http://schemas.microsoft.com/office/drawing/2014/main" id="{12B900D7-02F5-29FC-7D8C-B6676B06C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2059012"/>
            <a:ext cx="9141714" cy="1828800"/>
          </a:xfrm>
          <a:prstGeom prst="rect">
            <a:avLst/>
          </a:prstGeom>
          <a:solidFill>
            <a:schemeClr val="tx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D469A7F1-2148-9F0D-E562-99618E88CEF1}"/>
              </a:ext>
            </a:extLst>
          </p:cNvPr>
          <p:cNvSpPr>
            <a:spLocks noGrp="1"/>
          </p:cNvSpPr>
          <p:nvPr>
            <p:ph type="title"/>
          </p:nvPr>
        </p:nvSpPr>
        <p:spPr>
          <a:xfrm>
            <a:off x="274319" y="2194560"/>
            <a:ext cx="8603674" cy="1739347"/>
          </a:xfrm>
        </p:spPr>
        <p:txBody>
          <a:bodyPr vert="horz" lIns="91440" tIns="45720" rIns="91440" bIns="45720" rtlCol="0" anchor="ctr">
            <a:normAutofit/>
          </a:bodyPr>
          <a:lstStyle/>
          <a:p>
            <a:pPr algn="ctr">
              <a:lnSpc>
                <a:spcPct val="80000"/>
              </a:lnSpc>
            </a:pPr>
            <a:r>
              <a:rPr lang="en-US" sz="6000" b="1" spc="150"/>
              <a:t>Risk Identification</a:t>
            </a:r>
          </a:p>
        </p:txBody>
      </p:sp>
    </p:spTree>
    <p:extLst>
      <p:ext uri="{BB962C8B-B14F-4D97-AF65-F5344CB8AC3E}">
        <p14:creationId xmlns:p14="http://schemas.microsoft.com/office/powerpoint/2010/main" val="2310391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TM03090430[[fn=Banded]]</Template>
  <TotalTime>2757</TotalTime>
  <Words>760</Words>
  <Application>Microsoft Office PowerPoint</Application>
  <PresentationFormat>On-screen Show (4:3)</PresentationFormat>
  <Paragraphs>105</Paragraphs>
  <Slides>23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Corbel</vt:lpstr>
      <vt:lpstr>Wingdings</vt:lpstr>
      <vt:lpstr>Banded</vt:lpstr>
      <vt:lpstr>URMA Summer Conference</vt:lpstr>
      <vt:lpstr>Thank you</vt:lpstr>
      <vt:lpstr>outline</vt:lpstr>
      <vt:lpstr>Quick Review</vt:lpstr>
      <vt:lpstr>What is risk?</vt:lpstr>
      <vt:lpstr>Risk mgmt. principles</vt:lpstr>
      <vt:lpstr>Risk mgmt. framework</vt:lpstr>
      <vt:lpstr>Risk mgmt. process</vt:lpstr>
      <vt:lpstr>Risk Identification</vt:lpstr>
      <vt:lpstr>Risk Identification</vt:lpstr>
      <vt:lpstr>Risk Identification</vt:lpstr>
      <vt:lpstr>Risk Assessment</vt:lpstr>
      <vt:lpstr>Risk assessment</vt:lpstr>
      <vt:lpstr>Risk assessment</vt:lpstr>
      <vt:lpstr>Risk assessment</vt:lpstr>
      <vt:lpstr>Risk assessment</vt:lpstr>
      <vt:lpstr>Risk assessment</vt:lpstr>
      <vt:lpstr>Practice Scenario</vt:lpstr>
      <vt:lpstr>Practice</vt:lpstr>
      <vt:lpstr>Practice</vt:lpstr>
      <vt:lpstr>Lessons Learned</vt:lpstr>
      <vt:lpstr>Lessons Learned</vt:lpstr>
      <vt:lpstr>Lessons Learned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Law Enforcement Liability</dc:title>
  <dc:creator>David Petersen</dc:creator>
  <cp:lastModifiedBy>Jason Davis</cp:lastModifiedBy>
  <cp:revision>596</cp:revision>
  <cp:lastPrinted>2024-01-29T15:51:15Z</cp:lastPrinted>
  <dcterms:created xsi:type="dcterms:W3CDTF">2023-02-07T20:01:13Z</dcterms:created>
  <dcterms:modified xsi:type="dcterms:W3CDTF">2026-07-15T16:02:36Z</dcterms:modified>
</cp:coreProperties>
</file>