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29"/>
  </p:notesMasterIdLst>
  <p:sldIdLst>
    <p:sldId id="356" r:id="rId2"/>
    <p:sldId id="317" r:id="rId3"/>
    <p:sldId id="376" r:id="rId4"/>
    <p:sldId id="278" r:id="rId5"/>
    <p:sldId id="361" r:id="rId6"/>
    <p:sldId id="362" r:id="rId7"/>
    <p:sldId id="357" r:id="rId8"/>
    <p:sldId id="364" r:id="rId9"/>
    <p:sldId id="365" r:id="rId10"/>
    <p:sldId id="363" r:id="rId11"/>
    <p:sldId id="366" r:id="rId12"/>
    <p:sldId id="358" r:id="rId13"/>
    <p:sldId id="359" r:id="rId14"/>
    <p:sldId id="375" r:id="rId15"/>
    <p:sldId id="370" r:id="rId16"/>
    <p:sldId id="377" r:id="rId17"/>
    <p:sldId id="378" r:id="rId18"/>
    <p:sldId id="380" r:id="rId19"/>
    <p:sldId id="379" r:id="rId20"/>
    <p:sldId id="369" r:id="rId21"/>
    <p:sldId id="305" r:id="rId22"/>
    <p:sldId id="368" r:id="rId23"/>
    <p:sldId id="315" r:id="rId24"/>
    <p:sldId id="367" r:id="rId25"/>
    <p:sldId id="372" r:id="rId26"/>
    <p:sldId id="374" r:id="rId27"/>
    <p:sldId id="373" r:id="rId2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EDE"/>
    <a:srgbClr val="0420EC"/>
    <a:srgbClr val="2910E0"/>
    <a:srgbClr val="390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CF8EBC-980E-4403-9713-EA97E3568996}" type="datetimeFigureOut">
              <a:rPr lang="en-US" smtClean="0"/>
              <a:t>7/27/2026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658BE56-9070-4383-A5E5-EBEDC30E59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68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0E9B914F-269C-40DF-BC1F-A6D277F7E35E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423827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23890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344705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28546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4888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001292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77644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74676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045801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0803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05798-FF54-461C-92DE-28C6D3EBD22A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32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49658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932366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0AE71-D3A1-4DD8-B7BF-72C19107CE9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80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DA55-2308-4B1A-8300-3B1B94E2C87B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486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533120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43A5C-3B18-4389-83A1-45599985EE5A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736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D665DE-5DB1-431E-93A8-7312D49A02AF}" type="datetime1">
              <a:rPr lang="en-US" smtClean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/>
              <a:t>Utah Risk Management Mutual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475A9A6-E4F8-440A-94C7-AC13301853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0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5A8F7-6F70-44BD-BE96-95A7BF59A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31" y="1143000"/>
            <a:ext cx="7773339" cy="288339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8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Immunity, Immunity, Immunity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08AF73F-B625-4FD0-B54F-C09B78109B3E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54166"/>
          <a:stretch/>
        </p:blipFill>
        <p:spPr>
          <a:xfrm>
            <a:off x="2609850" y="4331192"/>
            <a:ext cx="3924300" cy="179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49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7704667" cy="129910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 3: Exceptions to Waiver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(Retained Immunity)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0044" y="1451501"/>
            <a:ext cx="7722955" cy="4796899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Latent dangerous or defective condition of roads, crosswalks, and sidewalks (and other infrastructure)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Discretionary function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Civil rights violations (under state law only)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Most intentional torts (assault, battery, libel, interference with contract, infliction of mental anguish)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Issuing or failing to issue licenses or permits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Misrepresentation by an employee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Natural condition on publicly owned or controlled land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Management of flood waters, earthquakes, or natural disasters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construction, repair, or operation of flood or storm systems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Operation of an emergency vehicle being driven in accordance with state law</a:t>
            </a:r>
          </a:p>
          <a:p>
            <a:pPr>
              <a:spcBef>
                <a:spcPts val="0"/>
              </a:spcBef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first responder providing emergency medical services</a:t>
            </a:r>
          </a:p>
          <a:p>
            <a:pPr>
              <a:spcBef>
                <a:spcPts val="0"/>
              </a:spcBef>
            </a:pPr>
            <a:r>
              <a:rPr lang="en-US" b="1" i="1" dirty="0">
                <a:solidFill>
                  <a:schemeClr val="tx2"/>
                </a:solidFill>
              </a:rPr>
              <a:t>Many more exceptions in Utah Code § 63G-7-201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person in a yellow raincoat cleaning a pipe&#10;&#10;Description automatically generated">
            <a:extLst>
              <a:ext uri="{FF2B5EF4-FFF2-40B4-BE49-F238E27FC236}">
                <a16:creationId xmlns:a16="http://schemas.microsoft.com/office/drawing/2014/main" id="{5D4161D1-6302-1E77-5803-50366E11E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76200"/>
            <a:ext cx="1451501" cy="14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83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76200"/>
            <a:ext cx="7704667" cy="144780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Discretionary Function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(Retained Immunity)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676400"/>
            <a:ext cx="8001000" cy="4343400"/>
          </a:xfrm>
        </p:spPr>
        <p:txBody>
          <a:bodyPr>
            <a:normAutofit fontScale="85000" lnSpcReduction="10000"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Historically was narrowly construed (very limited applicability), but growing support in the courts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Look at where there is policy evaluation, judgment, and expertise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Rule of thumb: designing something vs. fixing something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Operational decisions are not a discretionary function (e.g. when to fix uneven sidewalks)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Allocating finite governmental resources often is part of discretionary function (recently expanded in Abdelgader v. UDOT</a:t>
            </a:r>
            <a:r>
              <a:rPr lang="en-US" dirty="0">
                <a:solidFill>
                  <a:schemeClr val="tx2"/>
                </a:solidFill>
                <a:latin typeface="Calibri Light "/>
              </a:rPr>
              <a:t>, </a:t>
            </a:r>
            <a:r>
              <a:rPr lang="en-US" i="1" dirty="0">
                <a:solidFill>
                  <a:schemeClr val="tx2"/>
                </a:solidFill>
                <a:latin typeface="Calibri Light "/>
              </a:rPr>
              <a:t>2026 UT App 50)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Design, capacity, and construction of flood control system is a discretionary function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Placement of traffic safety devices (lights, signals, railroad crossing) is a discretionary function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105047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447799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Limitation on Employee Liability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1981200"/>
            <a:ext cx="7704667" cy="3733800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Even where the government waives immunity, employees cannot be sued personally where the employee acts or fails to act: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During the performance of the employee’s duties;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Within the scope of employment; or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Under color of law.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This does not cover allegations of “willful misconduct.”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This limitation does not extend to civil rights claims.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341528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14399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of Claim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524499"/>
            <a:ext cx="8001000" cy="458367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Plaintiffs must strictly comply with the notice of claim requirements.</a:t>
            </a: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Must be made within one year after the claim arises (knew or should have known about it).</a:t>
            </a: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A lawsuit can’t be filed until 60 days after the notice of claim is filed.</a:t>
            </a: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A lawsuit must be filed within two years after the claim arises (with a $300 undertaking).</a:t>
            </a: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The lawsuit has to be brought in district court, not small claims court.</a:t>
            </a: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Exceptions: contracts, takings, employment actions for protected employees, and claims outside Governmental Immunity Act.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close-up of a notice of claim&#10;&#10;Description automatically generated">
            <a:extLst>
              <a:ext uri="{FF2B5EF4-FFF2-40B4-BE49-F238E27FC236}">
                <a16:creationId xmlns:a16="http://schemas.microsoft.com/office/drawing/2014/main" id="{5E254E57-E8F4-1664-3542-E0F0AB0F3B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705" y="192881"/>
            <a:ext cx="1640095" cy="144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4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14399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Notice of Claim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21912"/>
            <a:ext cx="8001000" cy="4886261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Notice of claim must contain: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</a:rPr>
              <a:t>Brief statement of facts;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</a:rPr>
              <a:t>Nature of claim asserted;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</a:rPr>
              <a:t>Damages incurred, so far as they are known; and</a:t>
            </a:r>
          </a:p>
          <a:p>
            <a:pPr marL="800100" lvl="1" indent="-34290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</a:rPr>
              <a:t>Where against an employee individually, the employee’s name.</a:t>
            </a:r>
          </a:p>
          <a:p>
            <a:pPr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Must be sent to the correct person.</a:t>
            </a:r>
          </a:p>
          <a:p>
            <a:pPr lvl="1"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However, this keeps being eroded by the legislature with exceptions.</a:t>
            </a:r>
          </a:p>
          <a:p>
            <a:pPr lvl="1">
              <a:spcBef>
                <a:spcPts val="600"/>
              </a:spcBef>
            </a:pPr>
            <a:r>
              <a:rPr lang="en-US" i="1" dirty="0">
                <a:solidFill>
                  <a:schemeClr val="tx2"/>
                </a:solidFill>
              </a:rPr>
              <a:t>If sent to an elected official or executive officer instead, the notice can be valid unless we notify the claimant of the defective service within 60 days.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3642772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7169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Limitations on Damages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47801"/>
            <a:ext cx="7925737" cy="4800600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Punitive damages are not allowed!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New 2026 tort cap limits (eff. July 1, 2026):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$963,800 for personal injury per person.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$3,879,500 for personal injury per occurrence.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$387,700 for property damages (excluding takings).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Tort cap limits are based on when the claim arises, so the limit is lower for older claims.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These limits are found in Utah Admin. Code R37-4-2 and are increased every 2 years (next update July 1, 2028).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green dollar sign and red bar graph&#10;&#10;Description automatically generated">
            <a:extLst>
              <a:ext uri="{FF2B5EF4-FFF2-40B4-BE49-F238E27FC236}">
                <a16:creationId xmlns:a16="http://schemas.microsoft.com/office/drawing/2014/main" id="{2BA35502-45F0-1D1E-2502-1D8074A33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604" y="1447801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68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13257-33CA-3F70-CD57-DEAC18E9B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FAD02-4C16-AC9D-D91E-EB2192CC3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7169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Qualified Immunity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3C8FD-DB0C-7615-A3BF-6EB0F9339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7925737" cy="2514601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Defense to Claims under 42 U.S.C. § 1983.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With body cam footage, this can often be resolved on a motion to dismiss or motion for judgment on the pleadings.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Qualified immunity protects “all but the plainly incompetent or those who knowingly violate the law.”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2C843-7A14-056F-E8DA-E8FE2CF3F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286854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28A04-BAC3-1F70-70DE-72073D1D2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7F3C7-B963-2196-3C4D-C04FE135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7169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Qualified Immunity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4D1A5-99BC-3342-722C-EB40E4013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7925737" cy="35814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(1) Did the government official violate a constitutional right?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(2) Was the constitutional right “clearly established” at the time of the alleged misconduct?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Once qualified immunity is raised as a defense, the </a:t>
            </a:r>
            <a:r>
              <a:rPr lang="en-US" b="1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plaintiff</a:t>
            </a: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has the burden of finding an on-point Supreme Court or Tenth Circuit decision that predates the incident.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There are very limited circumstances where an on-point case is not required, such as outrageous behavior.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purpose of this element is to make sure the government official had fair warning that their conduct was unconstitutional.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6FF9EC-8BA2-2918-1DC4-C14804A90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4126070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5EE0D-0C5F-69EB-E476-351E2BFB0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00A4D-81AE-92A9-9DCD-D2A81105C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7169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Prosecutorial Immunity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D0E7B-9192-E409-97E7-4C0129544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7925737" cy="2895601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Prosecutors have absolute immunity when engaged in the judicial process (such as initiating and pursuing criminal charges).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Prosecutors have to rely on qualified immunity for other functions (such as investigatory functions unrelated to initiation of a prosecution.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A3140F-777F-2494-1638-C7F45EB30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2683840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BB590-3626-6EFF-8C45-1D9B38552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AEA2C-21A7-BF16-B91F-D909D3C48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71692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Judicial Immunity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EBD0B-1656-4642-7AD1-AE88753C0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00199"/>
            <a:ext cx="7925737" cy="2133601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Absolute immunity for judges performing judicial acts in their jurisdiction.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Can extend to others (such as court-appointed experts) who are integral to the judicial decision-making process.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B8F84F-5D2A-3608-FA59-95A75E3E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1691514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Overview of Categories of Immunity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1981199"/>
            <a:ext cx="7704667" cy="2743201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Governmental Immunity Act of Utah (UGIA)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Qualified Immunity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Other types of immunity: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Prosecutorial Immunity</a:t>
            </a:r>
          </a:p>
          <a:p>
            <a:pPr lvl="1"/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Judicial Immunity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</p:spTree>
    <p:extLst>
      <p:ext uri="{BB962C8B-B14F-4D97-AF65-F5344CB8AC3E}">
        <p14:creationId xmlns:p14="http://schemas.microsoft.com/office/powerpoint/2010/main" val="1775184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2" y="685800"/>
            <a:ext cx="7773338" cy="1596177"/>
          </a:xfrm>
        </p:spPr>
        <p:txBody>
          <a:bodyPr>
            <a:normAutofit/>
          </a:bodyPr>
          <a:lstStyle/>
          <a:p>
            <a:r>
              <a:rPr lang="en-US" sz="4400" dirty="0"/>
              <a:t>Questions?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5" name="Picture 4" descr="A question mark made of gears&#10;&#10;Description automatically generated">
            <a:extLst>
              <a:ext uri="{FF2B5EF4-FFF2-40B4-BE49-F238E27FC236}">
                <a16:creationId xmlns:a16="http://schemas.microsoft.com/office/drawing/2014/main" id="{41EE9651-ADE0-755A-98FB-33A2239B2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133600"/>
            <a:ext cx="2971800" cy="29718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1EB6F-85E7-F177-840C-AB5B27B8A308}"/>
              </a:ext>
            </a:extLst>
          </p:cNvPr>
          <p:cNvSpPr>
            <a:spLocks noGrp="1"/>
          </p:cNvSpPr>
          <p:nvPr/>
        </p:nvSpPr>
        <p:spPr>
          <a:xfrm>
            <a:off x="1058333" y="5525365"/>
            <a:ext cx="7704667" cy="765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Brandon T. Crowther   801-531-5996   brandon.crowther@urma.gov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10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234" y="685800"/>
            <a:ext cx="2109288" cy="1752599"/>
          </a:xfrm>
        </p:spPr>
        <p:txBody>
          <a:bodyPr>
            <a:normAutofit/>
          </a:bodyPr>
          <a:lstStyle/>
          <a:p>
            <a:r>
              <a:rPr lang="en-US" sz="2800"/>
              <a:t>It’s time to play: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3232" y="2666999"/>
            <a:ext cx="2109290" cy="3124201"/>
          </a:xfrm>
        </p:spPr>
        <p:txBody>
          <a:bodyPr>
            <a:normAutofit/>
          </a:bodyPr>
          <a:lstStyle/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29209" y="5883275"/>
            <a:ext cx="531313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Utah Risk Management Agency</a:t>
            </a:r>
          </a:p>
        </p:txBody>
      </p:sp>
      <p:pic>
        <p:nvPicPr>
          <p:cNvPr id="6" name="Picture 5" descr="A colorful wheel with stars and confetti&#10;&#10;Description automatically generated">
            <a:extLst>
              <a:ext uri="{FF2B5EF4-FFF2-40B4-BE49-F238E27FC236}">
                <a16:creationId xmlns:a16="http://schemas.microsoft.com/office/drawing/2014/main" id="{D295410B-28EF-E2B8-675A-9FCCD26EF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279" y="902713"/>
            <a:ext cx="4724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194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05" y="1588878"/>
            <a:ext cx="2133002" cy="3680244"/>
          </a:xfrm>
        </p:spPr>
        <p:txBody>
          <a:bodyPr>
            <a:normAutofit/>
          </a:bodyPr>
          <a:lstStyle/>
          <a:p>
            <a:pPr algn="l"/>
            <a:r>
              <a:rPr lang="en-US" sz="3500" dirty="0">
                <a:solidFill>
                  <a:srgbClr val="FFFFFF"/>
                </a:solidFill>
              </a:rPr>
              <a:t>Scenario One: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5971" y="1089707"/>
            <a:ext cx="5187100" cy="2590800"/>
          </a:xfrm>
        </p:spPr>
        <p:txBody>
          <a:bodyPr anchor="ctr">
            <a:normAutofit lnSpcReduction="10000"/>
          </a:bodyPr>
          <a:lstStyle/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At-will employee was fired because of her supervisor’s troubled relationship with another agency and her husband working at that agency. 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She alleges a non-statutory claim of “wrongful termination against public Policy.”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29A80-6DBE-41EB-A3D8-BF4E1198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5668" y="6416675"/>
            <a:ext cx="393309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Utah Risk Management Agency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1CD15-ECA0-599B-1E66-48D5C1317ABA}"/>
              </a:ext>
            </a:extLst>
          </p:cNvPr>
          <p:cNvSpPr txBox="1"/>
          <p:nvPr/>
        </p:nvSpPr>
        <p:spPr>
          <a:xfrm>
            <a:off x="3445668" y="4287608"/>
            <a:ext cx="5656228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YES</a:t>
            </a:r>
            <a:r>
              <a:rPr lang="en-US" sz="2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– THERE IS NO WAIVER LISTED FOR </a:t>
            </a:r>
          </a:p>
          <a:p>
            <a:r>
              <a:rPr lang="en-US" sz="2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COMMON LAW WRONGFUL TERMINATION.</a:t>
            </a:r>
          </a:p>
          <a:p>
            <a:r>
              <a:rPr lang="en-US" sz="2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WHERE AN EMPLOYEE HAS A PROPERTY RIGHT</a:t>
            </a:r>
          </a:p>
          <a:p>
            <a:r>
              <a:rPr lang="en-US" sz="2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CONTINUED EMPLOYMENT, NO IMMUNITY.</a:t>
            </a:r>
          </a:p>
          <a:p>
            <a:r>
              <a:rPr lang="en-US" sz="14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Based on Conner v. Dep’t of Commerce, </a:t>
            </a:r>
            <a:r>
              <a:rPr lang="en-US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443 P.3d 1250 (Utah Ct. App. 2019)</a:t>
            </a:r>
            <a:endParaRPr lang="en-US" sz="1200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48DFF8-879F-AC8C-5978-6BF7528FC275}"/>
              </a:ext>
            </a:extLst>
          </p:cNvPr>
          <p:cNvSpPr txBox="1"/>
          <p:nvPr/>
        </p:nvSpPr>
        <p:spPr>
          <a:xfrm>
            <a:off x="1553402" y="3792461"/>
            <a:ext cx="2284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YOU IMMUNE?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EB29F-AA57-C268-FCAB-10A46709BD4F}"/>
              </a:ext>
            </a:extLst>
          </p:cNvPr>
          <p:cNvSpPr txBox="1"/>
          <p:nvPr/>
        </p:nvSpPr>
        <p:spPr>
          <a:xfrm>
            <a:off x="2201643" y="685800"/>
            <a:ext cx="8243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40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05" y="1588878"/>
            <a:ext cx="2133002" cy="3680244"/>
          </a:xfrm>
        </p:spPr>
        <p:txBody>
          <a:bodyPr>
            <a:normAutofit/>
          </a:bodyPr>
          <a:lstStyle/>
          <a:p>
            <a:pPr algn="l"/>
            <a:r>
              <a:rPr lang="en-US" sz="3500" dirty="0">
                <a:solidFill>
                  <a:srgbClr val="FFFFFF"/>
                </a:solidFill>
              </a:rPr>
              <a:t>Scenario Two: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095" y="667196"/>
            <a:ext cx="5187100" cy="2761804"/>
          </a:xfrm>
        </p:spPr>
        <p:txBody>
          <a:bodyPr anchor="ctr">
            <a:normAutofit lnSpcReduction="10000"/>
          </a:bodyPr>
          <a:lstStyle/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Feb. 23 – Employee submits “retaliation complaint” to human resources supervisor</a:t>
            </a:r>
          </a:p>
          <a:p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Apr. 14 – Employee delivers notice of claim to designated agent</a:t>
            </a:r>
          </a:p>
          <a:p>
            <a:pPr>
              <a:spcAft>
                <a:spcPts val="1800"/>
              </a:spcAft>
            </a:pPr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May 23 – Employee files complaint with district court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29A80-6DBE-41EB-A3D8-BF4E1198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5668" y="6416675"/>
            <a:ext cx="393309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Utah Risk Management Agency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1CD15-ECA0-599B-1E66-48D5C1317ABA}"/>
              </a:ext>
            </a:extLst>
          </p:cNvPr>
          <p:cNvSpPr txBox="1"/>
          <p:nvPr/>
        </p:nvSpPr>
        <p:spPr>
          <a:xfrm>
            <a:off x="3048000" y="4267200"/>
            <a:ext cx="6040785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YES</a:t>
            </a:r>
            <a:r>
              <a:rPr lang="en-US" sz="2000" dirty="0"/>
              <a:t> – THE “RETALIATION COMPLAINT” WAS NOT</a:t>
            </a:r>
          </a:p>
          <a:p>
            <a:r>
              <a:rPr lang="en-US" sz="2000" dirty="0"/>
              <a:t>SENT TO THE CORRECT PERSON AND COULDN’T</a:t>
            </a:r>
          </a:p>
          <a:p>
            <a:r>
              <a:rPr lang="en-US" sz="2000" dirty="0"/>
              <a:t>HAVE BEEN A VALID NOTICE OF CLAIM (EVEN IF </a:t>
            </a:r>
          </a:p>
          <a:p>
            <a:r>
              <a:rPr lang="en-US" sz="2000" dirty="0"/>
              <a:t>THE OTHER REQUIREMENTS WERE MET). THE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LAWSUIT WAS FILED BEFORE 60 DAYS HAD PASSED.</a:t>
            </a:r>
          </a:p>
          <a:p>
            <a:r>
              <a:rPr lang="en-US" sz="1400" i="1" dirty="0"/>
              <a:t>Based on McGraw v. Univ. of Utah, </a:t>
            </a:r>
            <a:r>
              <a:rPr lang="en-US" sz="1400" dirty="0"/>
              <a:t>449 P.3d 943 (Utah Ct. App. 2019)</a:t>
            </a:r>
            <a:endParaRPr lang="en-US" sz="12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815A16-E601-8DA5-C02F-A3451F43EA56}"/>
              </a:ext>
            </a:extLst>
          </p:cNvPr>
          <p:cNvSpPr txBox="1"/>
          <p:nvPr/>
        </p:nvSpPr>
        <p:spPr>
          <a:xfrm>
            <a:off x="2308024" y="360290"/>
            <a:ext cx="954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CF737D-9472-64CC-8E46-37D9F1E601C9}"/>
              </a:ext>
            </a:extLst>
          </p:cNvPr>
          <p:cNvSpPr txBox="1"/>
          <p:nvPr/>
        </p:nvSpPr>
        <p:spPr>
          <a:xfrm>
            <a:off x="1660226" y="3754155"/>
            <a:ext cx="2382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ARE YOU IMMUNE?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05" y="1588878"/>
            <a:ext cx="2133002" cy="3680244"/>
          </a:xfrm>
        </p:spPr>
        <p:txBody>
          <a:bodyPr>
            <a:normAutofit/>
          </a:bodyPr>
          <a:lstStyle/>
          <a:p>
            <a:pPr algn="l"/>
            <a:r>
              <a:rPr lang="en-US" sz="3500" dirty="0">
                <a:solidFill>
                  <a:srgbClr val="FFFFFF"/>
                </a:solidFill>
              </a:rPr>
              <a:t>Scenario Three: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095" y="304800"/>
            <a:ext cx="5187100" cy="456009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Husband called police, worried that his wife had overdosed. </a:t>
            </a:r>
          </a:p>
          <a:p>
            <a:r>
              <a:rPr lang="en-US" dirty="0"/>
              <a:t>Police concluded that she was intoxicated but did not need additional help. </a:t>
            </a:r>
          </a:p>
          <a:p>
            <a:r>
              <a:rPr lang="en-US" dirty="0"/>
              <a:t>Two hours later, husband found her dead. </a:t>
            </a:r>
          </a:p>
          <a:p>
            <a:r>
              <a:rPr lang="en-US" dirty="0"/>
              <a:t>Utah Code provided that officers “may” take a person into protective custody against the person's will.</a:t>
            </a:r>
          </a:p>
          <a:p>
            <a:pPr>
              <a:spcAft>
                <a:spcPts val="1800"/>
              </a:spcAft>
            </a:pPr>
            <a:r>
              <a:rPr lang="en-US" dirty="0"/>
              <a:t>Is there immunity as a discretionary function?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29A80-6DBE-41EB-A3D8-BF4E1198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5668" y="6416675"/>
            <a:ext cx="393309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Utah Risk Management Agency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1CD15-ECA0-599B-1E66-48D5C1317ABA}"/>
              </a:ext>
            </a:extLst>
          </p:cNvPr>
          <p:cNvSpPr txBox="1"/>
          <p:nvPr/>
        </p:nvSpPr>
        <p:spPr>
          <a:xfrm>
            <a:off x="3476095" y="5169694"/>
            <a:ext cx="539000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NO</a:t>
            </a:r>
            <a:r>
              <a:rPr lang="en-US" sz="2000" dirty="0"/>
              <a:t> – JUST BECAUSE THERE IS SOME DISCRETION </a:t>
            </a:r>
          </a:p>
          <a:p>
            <a:r>
              <a:rPr lang="en-US" sz="2000" dirty="0"/>
              <a:t>DOES NOT MEAN IT IS A DISCRETIONARY </a:t>
            </a:r>
          </a:p>
          <a:p>
            <a:r>
              <a:rPr lang="en-US" sz="2000" dirty="0"/>
              <a:t>FUNCTION.</a:t>
            </a:r>
          </a:p>
          <a:p>
            <a:r>
              <a:rPr lang="en-US" sz="1400" i="1" dirty="0"/>
              <a:t>Based on Faucheaux v. Provo City, </a:t>
            </a:r>
            <a:r>
              <a:rPr lang="en-US" sz="1400" dirty="0"/>
              <a:t>2015 UT App 3, 343 P.3d 288</a:t>
            </a:r>
            <a:endParaRPr lang="en-US" sz="1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48DFF8-879F-AC8C-5978-6BF7528FC275}"/>
              </a:ext>
            </a:extLst>
          </p:cNvPr>
          <p:cNvSpPr txBox="1"/>
          <p:nvPr/>
        </p:nvSpPr>
        <p:spPr>
          <a:xfrm>
            <a:off x="1451790" y="4678740"/>
            <a:ext cx="2382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ARE YOU IMMUNE?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756139-66AB-AFA3-F034-0910F5D98B09}"/>
              </a:ext>
            </a:extLst>
          </p:cNvPr>
          <p:cNvSpPr txBox="1"/>
          <p:nvPr/>
        </p:nvSpPr>
        <p:spPr>
          <a:xfrm>
            <a:off x="2185708" y="249936"/>
            <a:ext cx="9150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05" y="1588878"/>
            <a:ext cx="2133002" cy="3680244"/>
          </a:xfrm>
        </p:spPr>
        <p:txBody>
          <a:bodyPr>
            <a:normAutofit/>
          </a:bodyPr>
          <a:lstStyle/>
          <a:p>
            <a:pPr algn="l"/>
            <a:r>
              <a:rPr lang="en-US" sz="3500" dirty="0">
                <a:solidFill>
                  <a:srgbClr val="FFFFFF"/>
                </a:solidFill>
              </a:rPr>
              <a:t>Scenario Five: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095" y="457200"/>
            <a:ext cx="5187100" cy="4560094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City constructed a road improvement project that created a steep incline for a resident’s driveway.</a:t>
            </a:r>
          </a:p>
          <a:p>
            <a:r>
              <a:rPr lang="en-US" dirty="0"/>
              <a:t>The resident was aware that the incline was dangerous and caused people to slip and fall. He tried to get the city to fix the problem, but nothing happened.</a:t>
            </a:r>
          </a:p>
          <a:p>
            <a:r>
              <a:rPr lang="en-US" dirty="0"/>
              <a:t>Three years later, the resident slipped and fell because of the incline.</a:t>
            </a:r>
          </a:p>
          <a:p>
            <a:r>
              <a:rPr lang="en-US" dirty="0"/>
              <a:t>He filed a notice of claim eight months later, which the city claimed was untimely given that the resident knew of the problem years ago.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29A80-6DBE-41EB-A3D8-BF4E1198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5668" y="6416675"/>
            <a:ext cx="393309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Utah Risk Management Agency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1CD15-ECA0-599B-1E66-48D5C1317ABA}"/>
              </a:ext>
            </a:extLst>
          </p:cNvPr>
          <p:cNvSpPr txBox="1"/>
          <p:nvPr/>
        </p:nvSpPr>
        <p:spPr>
          <a:xfrm>
            <a:off x="3476095" y="5245894"/>
            <a:ext cx="508280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NO</a:t>
            </a:r>
            <a:r>
              <a:rPr lang="en-US" sz="2000" dirty="0"/>
              <a:t> – THE NOTICE OF CLAIM HAD TO BE FILED </a:t>
            </a:r>
          </a:p>
          <a:p>
            <a:r>
              <a:rPr lang="en-US" sz="2000" dirty="0"/>
              <a:t>WITHIN ONE YEAR OF THE INJURY, NOT</a:t>
            </a:r>
          </a:p>
          <a:p>
            <a:r>
              <a:rPr lang="en-US" sz="2000" dirty="0"/>
              <a:t>KNOWLEDGE OF THE PROBLEM.</a:t>
            </a:r>
          </a:p>
          <a:p>
            <a:r>
              <a:rPr lang="en-US" sz="1400" i="1" dirty="0"/>
              <a:t>Based on Earl v. LaVerkin City, 2016 UT App 196, 382 P.3d 676</a:t>
            </a:r>
            <a:endParaRPr lang="en-US" sz="1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48DFF8-879F-AC8C-5978-6BF7528FC275}"/>
              </a:ext>
            </a:extLst>
          </p:cNvPr>
          <p:cNvSpPr txBox="1"/>
          <p:nvPr/>
        </p:nvSpPr>
        <p:spPr>
          <a:xfrm>
            <a:off x="3467166" y="4961692"/>
            <a:ext cx="23240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ARE YOU IMMUNE?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EB29F-AA57-C268-FCAB-10A46709BD4F}"/>
              </a:ext>
            </a:extLst>
          </p:cNvPr>
          <p:cNvSpPr txBox="1"/>
          <p:nvPr/>
        </p:nvSpPr>
        <p:spPr>
          <a:xfrm>
            <a:off x="3465576" y="237292"/>
            <a:ext cx="8481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FACTS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5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05" y="1588878"/>
            <a:ext cx="2133002" cy="3680244"/>
          </a:xfrm>
        </p:spPr>
        <p:txBody>
          <a:bodyPr>
            <a:normAutofit/>
          </a:bodyPr>
          <a:lstStyle/>
          <a:p>
            <a:pPr algn="l"/>
            <a:r>
              <a:rPr lang="en-US" sz="3500" dirty="0">
                <a:solidFill>
                  <a:srgbClr val="FFFFFF"/>
                </a:solidFill>
              </a:rPr>
              <a:t>Scenario Six: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095" y="381000"/>
            <a:ext cx="5187100" cy="4560094"/>
          </a:xfrm>
        </p:spPr>
        <p:txBody>
          <a:bodyPr anchor="ctr">
            <a:normAutofit/>
          </a:bodyPr>
          <a:lstStyle/>
          <a:p>
            <a:r>
              <a:rPr lang="en-US" dirty="0"/>
              <a:t>Bus driver failed to stop at a red light and struck another vehicle.</a:t>
            </a:r>
          </a:p>
          <a:p>
            <a:r>
              <a:rPr lang="en-US" dirty="0"/>
              <a:t>During settlement negotiations, the governmental entity agreed to provide another year to file a notice of claim.</a:t>
            </a:r>
          </a:p>
          <a:p>
            <a:r>
              <a:rPr lang="en-US" dirty="0"/>
              <a:t>The notice of claim was after one year, but within the extension period.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29A80-6DBE-41EB-A3D8-BF4E1198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5668" y="6416675"/>
            <a:ext cx="393309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Utah Risk Management Agency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1CD15-ECA0-599B-1E66-48D5C1317ABA}"/>
              </a:ext>
            </a:extLst>
          </p:cNvPr>
          <p:cNvSpPr txBox="1"/>
          <p:nvPr/>
        </p:nvSpPr>
        <p:spPr>
          <a:xfrm>
            <a:off x="3476095" y="5245894"/>
            <a:ext cx="5477846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MAYBE</a:t>
            </a:r>
            <a:r>
              <a:rPr lang="en-US" sz="2000" dirty="0"/>
              <a:t> – THIS IS AN OPEN ISSUE. THE UGIA </a:t>
            </a:r>
          </a:p>
          <a:p>
            <a:r>
              <a:rPr lang="en-US" sz="2000" dirty="0"/>
              <a:t>REQUIRES STRICT COMPLIANCE, BUT COURTS MAY</a:t>
            </a:r>
          </a:p>
          <a:p>
            <a:r>
              <a:rPr lang="en-US" sz="2000" dirty="0"/>
              <a:t>BE UNWILLING TO GIVE A BAD ACTOR A PASS.</a:t>
            </a:r>
          </a:p>
          <a:p>
            <a:r>
              <a:rPr lang="en-US" sz="1400" i="1" dirty="0"/>
              <a:t>Based on Myers v. Utah Transit Auth., </a:t>
            </a:r>
            <a:r>
              <a:rPr lang="en-US" sz="1400" dirty="0"/>
              <a:t>2014 UT App 294, 341 P.3d 935</a:t>
            </a:r>
            <a:endParaRPr lang="en-US" sz="1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48DFF8-879F-AC8C-5978-6BF7528FC275}"/>
              </a:ext>
            </a:extLst>
          </p:cNvPr>
          <p:cNvSpPr txBox="1"/>
          <p:nvPr/>
        </p:nvSpPr>
        <p:spPr>
          <a:xfrm>
            <a:off x="3467166" y="4961692"/>
            <a:ext cx="23240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ARE YOU IMMUNE?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EB29F-AA57-C268-FCAB-10A46709BD4F}"/>
              </a:ext>
            </a:extLst>
          </p:cNvPr>
          <p:cNvSpPr txBox="1"/>
          <p:nvPr/>
        </p:nvSpPr>
        <p:spPr>
          <a:xfrm>
            <a:off x="3465576" y="770692"/>
            <a:ext cx="8481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FACTS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31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805" y="1588878"/>
            <a:ext cx="2133002" cy="3680244"/>
          </a:xfrm>
        </p:spPr>
        <p:txBody>
          <a:bodyPr>
            <a:normAutofit/>
          </a:bodyPr>
          <a:lstStyle/>
          <a:p>
            <a:pPr algn="l"/>
            <a:r>
              <a:rPr lang="en-US" sz="3500" dirty="0">
                <a:solidFill>
                  <a:srgbClr val="FFFFFF"/>
                </a:solidFill>
              </a:rPr>
              <a:t>Scenario Seven: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095" y="381000"/>
            <a:ext cx="5187100" cy="4560094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Large rain event caused an obstructed culvert and water backing up on the road.</a:t>
            </a:r>
          </a:p>
          <a:p>
            <a:r>
              <a:rPr lang="en-US" dirty="0"/>
              <a:t>Employees unsuccessfully tried to unclog the culvert.</a:t>
            </a:r>
          </a:p>
          <a:p>
            <a:r>
              <a:rPr lang="en-US" dirty="0"/>
              <a:t>The water remained for hours and caused the road to collapse, creating a hole.</a:t>
            </a:r>
          </a:p>
          <a:p>
            <a:r>
              <a:rPr lang="en-US" dirty="0"/>
              <a:t>A vehicle careened into the chasm and plaintiffs sued for negligent maintenance of the road and culvert.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629A80-6DBE-41EB-A3D8-BF4E1198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5668" y="6416675"/>
            <a:ext cx="393309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Utah Risk Management Agency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91CD15-ECA0-599B-1E66-48D5C1317ABA}"/>
              </a:ext>
            </a:extLst>
          </p:cNvPr>
          <p:cNvSpPr txBox="1"/>
          <p:nvPr/>
        </p:nvSpPr>
        <p:spPr>
          <a:xfrm>
            <a:off x="3476095" y="5245894"/>
            <a:ext cx="552298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NO</a:t>
            </a:r>
            <a:r>
              <a:rPr lang="en-US" sz="2000" dirty="0"/>
              <a:t> – TRYING TO UNBLOCK THE CULVERT IS NOT</a:t>
            </a:r>
          </a:p>
          <a:p>
            <a:r>
              <a:rPr lang="en-US" sz="2000" dirty="0"/>
              <a:t>“MANAGING FLOOD WATERS.” A SINGLE CULVERT</a:t>
            </a:r>
          </a:p>
          <a:p>
            <a:r>
              <a:rPr lang="en-US" sz="2000" dirty="0"/>
              <a:t>IS NOT A “STORM SYSTEM.”</a:t>
            </a:r>
          </a:p>
          <a:p>
            <a:r>
              <a:rPr lang="en-US" sz="1400" i="1" dirty="0"/>
              <a:t>Based on Barneck v. Utah Dep’t of Transp., </a:t>
            </a:r>
            <a:r>
              <a:rPr lang="en-US" sz="1400" dirty="0"/>
              <a:t>2015 UT 50, 353 P.3d 140</a:t>
            </a:r>
            <a:endParaRPr lang="en-US" sz="1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48DFF8-879F-AC8C-5978-6BF7528FC275}"/>
              </a:ext>
            </a:extLst>
          </p:cNvPr>
          <p:cNvSpPr txBox="1"/>
          <p:nvPr/>
        </p:nvSpPr>
        <p:spPr>
          <a:xfrm>
            <a:off x="3467166" y="4961692"/>
            <a:ext cx="232403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ARE YOU IMMUNE?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DEB29F-AA57-C268-FCAB-10A46709BD4F}"/>
              </a:ext>
            </a:extLst>
          </p:cNvPr>
          <p:cNvSpPr txBox="1"/>
          <p:nvPr/>
        </p:nvSpPr>
        <p:spPr>
          <a:xfrm>
            <a:off x="3465576" y="152400"/>
            <a:ext cx="8481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FACTS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92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913C3-C347-37B0-4471-94C318559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4F687-B141-58FD-BDFE-C8A2DB771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Foundations</a:t>
            </a:r>
            <a:r>
              <a:rPr lang="en-US" dirty="0"/>
              <a:t> of Immunity Doctrines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90882-61AE-E019-9844-B8367201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133" y="1981200"/>
            <a:ext cx="7704667" cy="2438400"/>
          </a:xfrm>
        </p:spPr>
        <p:txBody>
          <a:bodyPr>
            <a:normAutofit lnSpcReduction="10000"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Balancing sovereign immunity against accountability in government.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Allowing governments to be sued creates burdens for taxpayers.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 want employees acting in good faith to be protected from liability.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66DB7C-1E9D-0354-0341-5FBE92F1B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AD5E788D-8508-D2CA-B6BA-1200A5C9F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739" y="411480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384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UGIA General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331" y="2133600"/>
            <a:ext cx="7773339" cy="3424107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State governmental entities (including municipalities) are immune from suits, except where immunity is statutorily waived or where civil rights are involved.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The legislature has crafted the Governmental Immunity Act (Utah code §§ 63G-7-101 et seq.) to define when immunity is waived.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The requirements of the Governmental Immunity Act must be strictly followed by those seeking to sue.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45F60D-8DA1-430F-BC8E-2BF68FF46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person in a robe holding a scroll&#10;&#10;Description automatically generated">
            <a:extLst>
              <a:ext uri="{FF2B5EF4-FFF2-40B4-BE49-F238E27FC236}">
                <a16:creationId xmlns:a16="http://schemas.microsoft.com/office/drawing/2014/main" id="{88961DBB-55D1-48E4-C81C-F0FD00F98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164" y="384702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54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-304800"/>
            <a:ext cx="7704667" cy="1981200"/>
          </a:xfrm>
        </p:spPr>
        <p:txBody>
          <a:bodyPr/>
          <a:lstStyle/>
          <a:p>
            <a:r>
              <a:rPr lang="en-US" dirty="0">
                <a:latin typeface="calibri (Headings)"/>
              </a:rPr>
              <a:t>Legal </a:t>
            </a:r>
            <a:r>
              <a:rPr lang="en-US" dirty="0">
                <a:latin typeface="calibri (Headings)"/>
                <a:ea typeface="Calibri" panose="020F0502020204030204" pitchFamily="34" charset="0"/>
                <a:cs typeface="Calibri" panose="020F0502020204030204" pitchFamily="34" charset="0"/>
              </a:rPr>
              <a:t>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221" y="1295400"/>
            <a:ext cx="7773339" cy="3886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When determining immunity, courts apply a 3-part test:</a:t>
            </a:r>
          </a:p>
          <a:p>
            <a:pPr marL="457200" indent="-457200"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Whether the activity undertaken is a governmental function; </a:t>
            </a:r>
          </a:p>
          <a:p>
            <a:pPr marL="457200" indent="-457200"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Whether governmental immunity was waived for the particular activity; and </a:t>
            </a:r>
          </a:p>
          <a:p>
            <a:pPr marL="457200" indent="-457200"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Whether there is an exception to that waiver.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Mariani v. Dep’t of Pub. Safety - Driver License Div., </a:t>
            </a:r>
            <a:r>
              <a:rPr lang="en-US" dirty="0">
                <a:solidFill>
                  <a:schemeClr val="tx2"/>
                </a:solidFill>
                <a:latin typeface="Calibri Light "/>
              </a:rPr>
              <a:t>2023 UT App 79, ¶ 6</a:t>
            </a:r>
            <a:r>
              <a:rPr lang="en-US" i="1" dirty="0">
                <a:solidFill>
                  <a:schemeClr val="tx2"/>
                </a:solidFill>
                <a:latin typeface="Calibri Light 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316E8B47-DEEC-04AE-1E86-E2DBA774B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648200"/>
            <a:ext cx="19812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01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-152400"/>
            <a:ext cx="7704667" cy="198120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 1: Governmental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31" y="1447800"/>
            <a:ext cx="6096469" cy="4660373"/>
          </a:xfrm>
        </p:spPr>
        <p:txBody>
          <a:bodyPr>
            <a:normAutofit lnSpcReduction="10000"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“Each activity, undertaking, or operation performed by a department, agency, employee, agent, or officer of a governmental entity.” Utah Code § 63G-7-102(5).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“Anything the government decides to do.” Scott v. Utah </a:t>
            </a:r>
            <a:r>
              <a:rPr lang="en-US" i="1" dirty="0" err="1">
                <a:solidFill>
                  <a:schemeClr val="tx2"/>
                </a:solidFill>
                <a:latin typeface="Calibri Light "/>
              </a:rPr>
              <a:t>Cnty</a:t>
            </a:r>
            <a:r>
              <a:rPr lang="en-US" i="1" dirty="0">
                <a:solidFill>
                  <a:schemeClr val="tx2"/>
                </a:solidFill>
                <a:latin typeface="Calibri Light "/>
              </a:rPr>
              <a:t>., 2015 UT 64, ¶ 19, 356 P.3d 1172.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Almost everything qualifies, triggering the potential for immunity.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 "/>
              </a:rPr>
              <a:t>Potential legal exception under the “Open Courts clause” of the Utah Constitution as new immunity needs to be justified.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large room with many people sitting in chairs&#10;&#10;Description automatically generated">
            <a:extLst>
              <a:ext uri="{FF2B5EF4-FFF2-40B4-BE49-F238E27FC236}">
                <a16:creationId xmlns:a16="http://schemas.microsoft.com/office/drawing/2014/main" id="{F8E8E2AB-D9F4-77B9-3D2B-B3E3C86D4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411480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315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76200"/>
            <a:ext cx="7704667" cy="198120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 2: Major Categories of Waived Immunity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400"/>
            <a:ext cx="7848600" cy="4038600"/>
          </a:xfrm>
        </p:spPr>
        <p:txBody>
          <a:bodyPr>
            <a:normAutofit fontScale="92500"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Negligent acts of an employee within the scope of employment.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Fraud or willful misconduct.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Contracts (breach of contract and equitable relief) – this is necessary to ensure that others will enter contracts with municipal entities.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Land use (quiet title, takings, challenging regulations).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i="1" dirty="0">
                <a:solidFill>
                  <a:schemeClr val="tx2"/>
                </a:solidFill>
                <a:latin typeface="Calibri Light "/>
              </a:rPr>
              <a:t>Defective, unsafe, or dangerous conditions of public infrastructure.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b="1" i="1" dirty="0">
                <a:solidFill>
                  <a:schemeClr val="tx2"/>
                </a:solidFill>
                <a:latin typeface="Calibri Light "/>
              </a:rPr>
              <a:t>Other categories in Utah Code § 63G-7-301</a:t>
            </a:r>
            <a:endParaRPr lang="en-US" b="1" dirty="0">
              <a:latin typeface="Calibri Light 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seal on top of a stack of books&#10;&#10;Description automatically generated">
            <a:extLst>
              <a:ext uri="{FF2B5EF4-FFF2-40B4-BE49-F238E27FC236}">
                <a16:creationId xmlns:a16="http://schemas.microsoft.com/office/drawing/2014/main" id="{CCBEEDBC-0D52-D6B1-E88B-D24C722DDF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48006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28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29539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Civil Rights Violations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(Section 1983)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461" y="2286000"/>
            <a:ext cx="7773339" cy="3733800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Alleged civil rights violations are outside the framework of the governmental immunity act altogether and can always be viewed as a waiver of immunity.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Civil Rights Act of 1871 (codified as 42 U.S.C. § 1983) provides a private right of action to ensure the due process rights on the 14</a:t>
            </a:r>
            <a:r>
              <a:rPr lang="en-US" i="1" baseline="300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amendment.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Almost always used for police liability cases (wrongful arrest, unlawful search and seizure, excessive force, etc.).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group of people standing in front of a mural&#10;&#10;Description automatically generated">
            <a:extLst>
              <a:ext uri="{FF2B5EF4-FFF2-40B4-BE49-F238E27FC236}">
                <a16:creationId xmlns:a16="http://schemas.microsoft.com/office/drawing/2014/main" id="{C4218277-1CEF-586C-DC05-3D3BCB122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" y="137160"/>
            <a:ext cx="1996440" cy="199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3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89054-C44E-40B3-8762-6ECD0BBE5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Claims Outside the Governmental Immunity Statute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90D8-7338-41CF-A63F-2CD298ABA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2286000"/>
            <a:ext cx="5791200" cy="3424107"/>
          </a:xfrm>
        </p:spPr>
        <p:txBody>
          <a:bodyPr>
            <a:normAutofit fontScale="92500"/>
          </a:bodyPr>
          <a:lstStyle/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Claims for declaratory (non-monetary) relief. Utah Code § 63G-7-102(2) limits the statute to demands for “money or damages.”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Claims to recover personal property (not damages for taking – although immunity is also waived for this).</a:t>
            </a:r>
          </a:p>
          <a:p>
            <a:r>
              <a:rPr lang="en-US" i="1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State constitutional claims (civil rights) – Jensen v. Cunningham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2011 UT 17, 250 P.3d 465.</a:t>
            </a:r>
            <a:endParaRPr lang="en-US" i="1" dirty="0">
              <a:solidFill>
                <a:schemeClr val="tx2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BB173-5001-414D-9A51-7E6128DBD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Utah Risk Management Agency</a:t>
            </a:r>
          </a:p>
        </p:txBody>
      </p:sp>
      <p:pic>
        <p:nvPicPr>
          <p:cNvPr id="6" name="Picture 5" descr="A group of people standing in a circle around a building&#10;&#10;Description automatically generated">
            <a:extLst>
              <a:ext uri="{FF2B5EF4-FFF2-40B4-BE49-F238E27FC236}">
                <a16:creationId xmlns:a16="http://schemas.microsoft.com/office/drawing/2014/main" id="{3773F16B-557C-0F13-8004-ED4B99C2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743200"/>
            <a:ext cx="25908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179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13295</TotalTime>
  <Words>2129</Words>
  <Application>Microsoft Office PowerPoint</Application>
  <PresentationFormat>On-screen Show (4:3)</PresentationFormat>
  <Paragraphs>206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(Headings)</vt:lpstr>
      <vt:lpstr>Calibri Light</vt:lpstr>
      <vt:lpstr>Calibri Light </vt:lpstr>
      <vt:lpstr>Corbel</vt:lpstr>
      <vt:lpstr>Tw Cen MT</vt:lpstr>
      <vt:lpstr>Parallax</vt:lpstr>
      <vt:lpstr>PowerPoint Presentation</vt:lpstr>
      <vt:lpstr>Overview of Categories of Immunity</vt:lpstr>
      <vt:lpstr>Foundations of Immunity Doctrines</vt:lpstr>
      <vt:lpstr>UGIA General Rules</vt:lpstr>
      <vt:lpstr>Legal Analysis</vt:lpstr>
      <vt:lpstr>Step 1: Governmental Function</vt:lpstr>
      <vt:lpstr>Step 2: Major Categories of Waived Immunity</vt:lpstr>
      <vt:lpstr>Civil Rights Violations  (Section 1983)</vt:lpstr>
      <vt:lpstr>Other Claims Outside the Governmental Immunity Statute</vt:lpstr>
      <vt:lpstr>Step 3: Exceptions to Waiver  (Retained Immunity)</vt:lpstr>
      <vt:lpstr>Discretionary Function  (Retained Immunity)</vt:lpstr>
      <vt:lpstr>Limitation on Employee Liability</vt:lpstr>
      <vt:lpstr>Notice of Claim</vt:lpstr>
      <vt:lpstr>Notice of Claim (continued)</vt:lpstr>
      <vt:lpstr>Limitations on Damages</vt:lpstr>
      <vt:lpstr>Qualified Immunity</vt:lpstr>
      <vt:lpstr>Qualified Immunity Test</vt:lpstr>
      <vt:lpstr>Prosecutorial Immunity</vt:lpstr>
      <vt:lpstr>Judicial Immunity</vt:lpstr>
      <vt:lpstr>Questions?</vt:lpstr>
      <vt:lpstr>It’s time to play:</vt:lpstr>
      <vt:lpstr>Scenario One: </vt:lpstr>
      <vt:lpstr>Scenario Two: </vt:lpstr>
      <vt:lpstr>Scenario Three: </vt:lpstr>
      <vt:lpstr>Scenario Five: </vt:lpstr>
      <vt:lpstr>Scenario Six: </vt:lpstr>
      <vt:lpstr>Scenario Seven: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Management Overview</dc:title>
  <dc:creator>Brandon Crowther</dc:creator>
  <cp:lastModifiedBy>Brandon Crowther</cp:lastModifiedBy>
  <cp:revision>366</cp:revision>
  <cp:lastPrinted>2012-10-08T20:56:10Z</cp:lastPrinted>
  <dcterms:created xsi:type="dcterms:W3CDTF">2012-10-01T15:19:59Z</dcterms:created>
  <dcterms:modified xsi:type="dcterms:W3CDTF">2026-07-27T22:35:39Z</dcterms:modified>
</cp:coreProperties>
</file>