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81" r:id="rId7"/>
    <p:sldId id="286" r:id="rId8"/>
    <p:sldId id="282" r:id="rId9"/>
    <p:sldId id="287" r:id="rId10"/>
    <p:sldId id="288" r:id="rId11"/>
    <p:sldId id="289" r:id="rId12"/>
    <p:sldId id="290" r:id="rId13"/>
    <p:sldId id="279" r:id="rId14"/>
    <p:sldId id="292" r:id="rId15"/>
    <p:sldId id="293" r:id="rId16"/>
    <p:sldId id="29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990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8EC86-449A-867B-C524-FCB05060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78331-F847-E845-F90F-F659EFA0D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44CD1B-BA30-4D14-DB15-D043B6F59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DA856-0199-ACB4-6120-7982CD735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8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91F7B-9D2C-D028-0089-0CBD35720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ACA34-E864-4CEE-BE2C-E82B7DFB8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A61BE-4E3D-5BE1-E14B-542145ED0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8B531-2271-8CA2-127A-8B7FDA729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8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38E81-86DF-436A-BA9F-D329619C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528A0-877F-E3CE-5AF5-DE209640D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2914C-2320-FFA6-C21E-1E0F46EC3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F9085-D6DA-1890-E702-6F3CB56EA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7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EA8D-FCF7-8A44-4CAB-D84C98E47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4215ED-F23A-5BCF-A954-22DD76BE2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21C4B-0E19-2E30-CEA9-28C943216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B0789-7E75-6168-DF3C-E2B29ABA8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7D96-0712-D2AB-4C8B-51C5F3478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A2A604-4F3D-6831-6EC3-46E496DE0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96FA3C-6118-CD60-C236-323E7C40F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D0B81-CA38-853F-3A05-606E832EA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5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7AF08-A175-06BA-8C8A-0D46ACB4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13995-FEF2-FB00-AE49-2C3B38A03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947E3-8351-6ECC-2AAF-6519B758E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6D2AE-6F42-DD2E-5D7C-2DC0BC09A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9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02EC6-B35E-FD38-A602-A6AB7BEB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2B65B-C830-B899-0579-A8DD2A734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51A8B-D52E-0175-D74F-993145150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B1C3C-8895-D0B9-02F0-46EC7781B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89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44C8B-DB99-7443-3F5F-6566FD339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D5542-A68C-01E7-9282-0ACBB7AC2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DC26D-2771-7FBB-CA31-D801DB09B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6C2F6-7F8A-A5F8-4F22-BF7341332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8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150" y="2409825"/>
            <a:ext cx="5657850" cy="4710915"/>
          </a:xfrm>
        </p:spPr>
        <p:txBody>
          <a:bodyPr anchor="ctr"/>
          <a:lstStyle/>
          <a:p>
            <a:r>
              <a:rPr lang="en-US" sz="5400" dirty="0"/>
              <a:t>Big Incidents: Things to consider and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775" y="368933"/>
            <a:ext cx="5886450" cy="622725"/>
          </a:xfrm>
        </p:spPr>
        <p:txBody>
          <a:bodyPr/>
          <a:lstStyle/>
          <a:p>
            <a:r>
              <a:rPr lang="en-US" sz="5400" dirty="0"/>
              <a:t>Do’s and Don’ts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hape 207">
            <a:extLst>
              <a:ext uri="{FF2B5EF4-FFF2-40B4-BE49-F238E27FC236}">
                <a16:creationId xmlns:a16="http://schemas.microsoft.com/office/drawing/2014/main" id="{2C19EC9D-7A6F-506F-31F2-6FCA01531F00}"/>
              </a:ext>
            </a:extLst>
          </p:cNvPr>
          <p:cNvSpPr txBox="1">
            <a:spLocks/>
          </p:cNvSpPr>
          <p:nvPr/>
        </p:nvSpPr>
        <p:spPr>
          <a:xfrm>
            <a:off x="1838324" y="991658"/>
            <a:ext cx="11287126" cy="442510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do interviews just because you’re asked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make sure the benefit outweighs the risk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speculate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stick to the facts</a:t>
            </a:r>
          </a:p>
          <a:p>
            <a:pPr marL="50799" indent="0">
              <a:lnSpc>
                <a:spcPct val="100000"/>
              </a:lnSpc>
              <a:spcAft>
                <a:spcPts val="1333"/>
              </a:spcAft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wait to communicate</a:t>
            </a:r>
          </a:p>
          <a:p>
            <a:pPr marL="50799" indent="0">
              <a:lnSpc>
                <a:spcPct val="75000"/>
              </a:lnSpc>
              <a:spcAft>
                <a:spcPts val="1333"/>
              </a:spcAft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greet media</a:t>
            </a:r>
          </a:p>
          <a:p>
            <a:pPr marL="50799" indent="0">
              <a:lnSpc>
                <a:spcPct val="75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get stuck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have a “crutch”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67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543ECA9-0A28-7B02-5D2D-2ECA706D423A}"/>
              </a:ext>
            </a:extLst>
          </p:cNvPr>
          <p:cNvSpPr/>
          <p:nvPr/>
        </p:nvSpPr>
        <p:spPr>
          <a:xfrm>
            <a:off x="1047749" y="1114797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6BD6332-A90D-95D4-E6A0-16DD08F07FEB}"/>
              </a:ext>
            </a:extLst>
          </p:cNvPr>
          <p:cNvSpPr/>
          <p:nvPr/>
        </p:nvSpPr>
        <p:spPr>
          <a:xfrm>
            <a:off x="1047749" y="189415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968E5F9A-BD3E-C498-0839-C4E911D6C241}"/>
              </a:ext>
            </a:extLst>
          </p:cNvPr>
          <p:cNvSpPr/>
          <p:nvPr/>
        </p:nvSpPr>
        <p:spPr>
          <a:xfrm>
            <a:off x="1047749" y="2494171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AC2E565-E12A-C6FC-4447-04C524B8EA2D}"/>
              </a:ext>
            </a:extLst>
          </p:cNvPr>
          <p:cNvSpPr/>
          <p:nvPr/>
        </p:nvSpPr>
        <p:spPr>
          <a:xfrm>
            <a:off x="1047749" y="3237758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D80AB91-5A45-11AF-366F-4F6457534816}"/>
              </a:ext>
            </a:extLst>
          </p:cNvPr>
          <p:cNvSpPr/>
          <p:nvPr/>
        </p:nvSpPr>
        <p:spPr>
          <a:xfrm>
            <a:off x="1085848" y="462290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B6FF76A-9165-0B12-3C5F-8FAA5EE37E08}"/>
              </a:ext>
            </a:extLst>
          </p:cNvPr>
          <p:cNvSpPr/>
          <p:nvPr/>
        </p:nvSpPr>
        <p:spPr>
          <a:xfrm>
            <a:off x="1047749" y="6008046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8BDBDC63-C2E4-4496-AD92-C88D03B725A5}"/>
              </a:ext>
            </a:extLst>
          </p:cNvPr>
          <p:cNvSpPr/>
          <p:nvPr/>
        </p:nvSpPr>
        <p:spPr>
          <a:xfrm>
            <a:off x="1085848" y="3788828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A0EAA2D1-3D72-1E15-288D-7AFC1DADCB0E}"/>
              </a:ext>
            </a:extLst>
          </p:cNvPr>
          <p:cNvSpPr/>
          <p:nvPr/>
        </p:nvSpPr>
        <p:spPr>
          <a:xfrm>
            <a:off x="1090611" y="5248799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AD4A-97FB-36E6-5A4B-699821F3F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76F22-2134-040A-BA22-BF6DD21C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775" y="368933"/>
            <a:ext cx="5886450" cy="622725"/>
          </a:xfrm>
        </p:spPr>
        <p:txBody>
          <a:bodyPr/>
          <a:lstStyle/>
          <a:p>
            <a:r>
              <a:rPr lang="en-US" sz="5400" dirty="0"/>
              <a:t>Do’s and Don’ts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C64BF7-B6CE-9D8C-9D5B-41615E266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hape 207">
            <a:extLst>
              <a:ext uri="{FF2B5EF4-FFF2-40B4-BE49-F238E27FC236}">
                <a16:creationId xmlns:a16="http://schemas.microsoft.com/office/drawing/2014/main" id="{CE53C818-2059-9A92-6B16-23F5D25559BB}"/>
              </a:ext>
            </a:extLst>
          </p:cNvPr>
          <p:cNvSpPr txBox="1">
            <a:spLocks/>
          </p:cNvSpPr>
          <p:nvPr/>
        </p:nvSpPr>
        <p:spPr>
          <a:xfrm>
            <a:off x="1838324" y="991658"/>
            <a:ext cx="11287126" cy="442510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worry if you mess up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ask to restart your answer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give one reporter or media outlet info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give the same information to all</a:t>
            </a:r>
          </a:p>
          <a:p>
            <a:pPr marL="50799" indent="0">
              <a:lnSpc>
                <a:spcPct val="100000"/>
              </a:lnSpc>
              <a:spcAft>
                <a:spcPts val="1333"/>
              </a:spcAft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exclude media from public areas</a:t>
            </a:r>
          </a:p>
          <a:p>
            <a:pPr marL="50799" indent="0">
              <a:lnSpc>
                <a:spcPct val="75000"/>
              </a:lnSpc>
              <a:spcAft>
                <a:spcPts val="1333"/>
              </a:spcAft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get media as close as you can</a:t>
            </a:r>
          </a:p>
          <a:p>
            <a:pPr marL="50799" indent="0">
              <a:lnSpc>
                <a:spcPct val="75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be afraid to say you don’t know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give interviews even with little info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67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6EC9F217-A81D-E90A-4546-812472FC2F4E}"/>
              </a:ext>
            </a:extLst>
          </p:cNvPr>
          <p:cNvSpPr/>
          <p:nvPr/>
        </p:nvSpPr>
        <p:spPr>
          <a:xfrm>
            <a:off x="1047749" y="1114797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55ECDB-5349-9A95-F49C-515531440D19}"/>
              </a:ext>
            </a:extLst>
          </p:cNvPr>
          <p:cNvSpPr/>
          <p:nvPr/>
        </p:nvSpPr>
        <p:spPr>
          <a:xfrm>
            <a:off x="1047749" y="189415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C6EE8F44-6DD7-FD8A-0CFA-327F9F822051}"/>
              </a:ext>
            </a:extLst>
          </p:cNvPr>
          <p:cNvSpPr/>
          <p:nvPr/>
        </p:nvSpPr>
        <p:spPr>
          <a:xfrm>
            <a:off x="1047749" y="2494171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C0DB315-0842-3F94-D70A-6F62DA78BF52}"/>
              </a:ext>
            </a:extLst>
          </p:cNvPr>
          <p:cNvSpPr/>
          <p:nvPr/>
        </p:nvSpPr>
        <p:spPr>
          <a:xfrm>
            <a:off x="1047749" y="3237758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555B68-B6C4-9381-FF28-DC2EC3FAC79D}"/>
              </a:ext>
            </a:extLst>
          </p:cNvPr>
          <p:cNvSpPr/>
          <p:nvPr/>
        </p:nvSpPr>
        <p:spPr>
          <a:xfrm>
            <a:off x="1085848" y="462290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CCC416-E681-9880-CE3E-A1C7EE8DDDFD}"/>
              </a:ext>
            </a:extLst>
          </p:cNvPr>
          <p:cNvSpPr/>
          <p:nvPr/>
        </p:nvSpPr>
        <p:spPr>
          <a:xfrm>
            <a:off x="1047749" y="6008046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1BF7AD49-A562-0B93-A7EE-878E5B6DADC0}"/>
              </a:ext>
            </a:extLst>
          </p:cNvPr>
          <p:cNvSpPr/>
          <p:nvPr/>
        </p:nvSpPr>
        <p:spPr>
          <a:xfrm>
            <a:off x="1085848" y="3788828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47550881-3DDB-E125-DAB3-40FC6F34308F}"/>
              </a:ext>
            </a:extLst>
          </p:cNvPr>
          <p:cNvSpPr/>
          <p:nvPr/>
        </p:nvSpPr>
        <p:spPr>
          <a:xfrm>
            <a:off x="1090611" y="5248799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6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861D5-F3BE-83B0-F52B-205FEFE6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370B-F925-5BA0-5435-E3C16DB6F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775" y="368933"/>
            <a:ext cx="5886450" cy="622725"/>
          </a:xfrm>
        </p:spPr>
        <p:txBody>
          <a:bodyPr/>
          <a:lstStyle/>
          <a:p>
            <a:r>
              <a:rPr lang="en-US" sz="5400" dirty="0"/>
              <a:t>Do’s and Don’ts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28949D-736F-A536-4B2E-BB19C53AA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hape 207">
            <a:extLst>
              <a:ext uri="{FF2B5EF4-FFF2-40B4-BE49-F238E27FC236}">
                <a16:creationId xmlns:a16="http://schemas.microsoft.com/office/drawing/2014/main" id="{DADAD8D6-C53D-47E9-8A81-431C226DC6C9}"/>
              </a:ext>
            </a:extLst>
          </p:cNvPr>
          <p:cNvSpPr txBox="1">
            <a:spLocks/>
          </p:cNvSpPr>
          <p:nvPr/>
        </p:nvSpPr>
        <p:spPr>
          <a:xfrm>
            <a:off x="1838324" y="991658"/>
            <a:ext cx="11287126" cy="442510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hesitate to say what you’ve done right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share your successes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be negative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keep comments positive/neutral</a:t>
            </a:r>
          </a:p>
          <a:p>
            <a:pPr marL="50799" indent="0">
              <a:lnSpc>
                <a:spcPct val="100000"/>
              </a:lnSpc>
              <a:spcAft>
                <a:spcPts val="1333"/>
              </a:spcAft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include race unnecessarily</a:t>
            </a:r>
          </a:p>
          <a:p>
            <a:pPr marL="50799" indent="0">
              <a:lnSpc>
                <a:spcPct val="75000"/>
              </a:lnSpc>
              <a:spcAft>
                <a:spcPts val="1333"/>
              </a:spcAft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include race only as outstanding </a:t>
            </a:r>
          </a:p>
          <a:p>
            <a:pPr marL="50799" indent="0">
              <a:lnSpc>
                <a:spcPct val="50000"/>
              </a:lnSpc>
              <a:spcAft>
                <a:spcPts val="1333"/>
              </a:spcAft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suspect description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67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70E7325-1FCC-6790-4F9D-588A77F57DE9}"/>
              </a:ext>
            </a:extLst>
          </p:cNvPr>
          <p:cNvSpPr/>
          <p:nvPr/>
        </p:nvSpPr>
        <p:spPr>
          <a:xfrm>
            <a:off x="1047749" y="1114797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6582D36-8BA1-9A69-00CB-AB83F711BB69}"/>
              </a:ext>
            </a:extLst>
          </p:cNvPr>
          <p:cNvSpPr/>
          <p:nvPr/>
        </p:nvSpPr>
        <p:spPr>
          <a:xfrm>
            <a:off x="1047749" y="189415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4FDDD1B-E2A6-8165-1CB6-E5EB706409F5}"/>
              </a:ext>
            </a:extLst>
          </p:cNvPr>
          <p:cNvSpPr/>
          <p:nvPr/>
        </p:nvSpPr>
        <p:spPr>
          <a:xfrm>
            <a:off x="1047749" y="2494171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FAD570C-842B-834B-EB7B-16EF609B3475}"/>
              </a:ext>
            </a:extLst>
          </p:cNvPr>
          <p:cNvSpPr/>
          <p:nvPr/>
        </p:nvSpPr>
        <p:spPr>
          <a:xfrm>
            <a:off x="1047749" y="3237758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BE3A9A0-D85C-E643-B61E-5777E209DE27}"/>
              </a:ext>
            </a:extLst>
          </p:cNvPr>
          <p:cNvSpPr/>
          <p:nvPr/>
        </p:nvSpPr>
        <p:spPr>
          <a:xfrm>
            <a:off x="1085848" y="462290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914CFA3F-AAEC-323A-8BE8-4CF4EDE525F2}"/>
              </a:ext>
            </a:extLst>
          </p:cNvPr>
          <p:cNvSpPr/>
          <p:nvPr/>
        </p:nvSpPr>
        <p:spPr>
          <a:xfrm>
            <a:off x="1085848" y="3788828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5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0A54-EAC9-7E1F-3F8C-519EBBB9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D6C7-FD84-155B-4EF0-882A2B442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775" y="368933"/>
            <a:ext cx="5886450" cy="622725"/>
          </a:xfrm>
        </p:spPr>
        <p:txBody>
          <a:bodyPr/>
          <a:lstStyle/>
          <a:p>
            <a:r>
              <a:rPr lang="en-US" sz="5400" dirty="0"/>
              <a:t>Do’s and Don’ts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02C2EF-0133-B785-840B-76C0E8B3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hape 207">
            <a:extLst>
              <a:ext uri="{FF2B5EF4-FFF2-40B4-BE49-F238E27FC236}">
                <a16:creationId xmlns:a16="http://schemas.microsoft.com/office/drawing/2014/main" id="{346733AD-5AE5-FB3B-4E5E-315D4C0CB68B}"/>
              </a:ext>
            </a:extLst>
          </p:cNvPr>
          <p:cNvSpPr txBox="1">
            <a:spLocks/>
          </p:cNvSpPr>
          <p:nvPr/>
        </p:nvSpPr>
        <p:spPr>
          <a:xfrm>
            <a:off x="1866899" y="2462528"/>
            <a:ext cx="11287126" cy="4425105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dirty="0">
                <a:solidFill>
                  <a:schemeClr val="bg1"/>
                </a:solidFill>
              </a:rPr>
              <a:t>Don’t let down your guard</a:t>
            </a:r>
          </a:p>
          <a:p>
            <a:pPr marL="50799" indent="0">
              <a:lnSpc>
                <a:spcPct val="100000"/>
              </a:lnSpc>
              <a:buSzPts val="3000"/>
              <a:buNone/>
            </a:pPr>
            <a:r>
              <a:rPr lang="en-US" sz="3600" b="1" dirty="0">
                <a:solidFill>
                  <a:schemeClr val="bg1"/>
                </a:solidFill>
              </a:rPr>
              <a:t>Do be cautious of your behavior and comments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67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54C3A9E-F677-C8A7-AB55-6FF3DE2EFA90}"/>
              </a:ext>
            </a:extLst>
          </p:cNvPr>
          <p:cNvSpPr/>
          <p:nvPr/>
        </p:nvSpPr>
        <p:spPr>
          <a:xfrm>
            <a:off x="1085849" y="2600697"/>
            <a:ext cx="590550" cy="5715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B8A67CB-F5A2-150C-40A9-E746B5022352}"/>
              </a:ext>
            </a:extLst>
          </p:cNvPr>
          <p:cNvSpPr/>
          <p:nvPr/>
        </p:nvSpPr>
        <p:spPr>
          <a:xfrm>
            <a:off x="1085849" y="3380052"/>
            <a:ext cx="676276" cy="3524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0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351" y="273844"/>
            <a:ext cx="5884027" cy="1204912"/>
          </a:xfrm>
        </p:spPr>
        <p:txBody>
          <a:bodyPr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70776" y="3048381"/>
            <a:ext cx="5907176" cy="2536826"/>
          </a:xfrm>
        </p:spPr>
        <p:txBody>
          <a:bodyPr>
            <a:noAutofit/>
          </a:bodyPr>
          <a:lstStyle/>
          <a:p>
            <a:r>
              <a:rPr lang="en-US" sz="4400" dirty="0"/>
              <a:t>Roxeanne Vainuku</a:t>
            </a:r>
          </a:p>
          <a:p>
            <a:r>
              <a:rPr lang="en-US" sz="4400" dirty="0"/>
              <a:t>rvainuku@gmail.com</a:t>
            </a:r>
          </a:p>
          <a:p>
            <a:r>
              <a:rPr lang="en-US" sz="4400" dirty="0"/>
              <a:t>801-503-7678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person, clothing, person, standing&#10;&#10;AI-generated content may be incorrect.">
            <a:extLst>
              <a:ext uri="{FF2B5EF4-FFF2-40B4-BE49-F238E27FC236}">
                <a16:creationId xmlns:a16="http://schemas.microsoft.com/office/drawing/2014/main" id="{1B0BAD4B-2B14-0CD4-6F71-4A4EB825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95" r="23522"/>
          <a:stretch>
            <a:fillRect/>
          </a:stretch>
        </p:blipFill>
        <p:spPr>
          <a:xfrm>
            <a:off x="-28231" y="-9144"/>
            <a:ext cx="5481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19125"/>
            <a:ext cx="3600451" cy="1726883"/>
          </a:xfrm>
        </p:spPr>
        <p:txBody>
          <a:bodyPr>
            <a:normAutofit/>
          </a:bodyPr>
          <a:lstStyle/>
          <a:p>
            <a:r>
              <a:rPr lang="en-US" sz="4800" dirty="0"/>
              <a:t>Roxeanne Vainuku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35913"/>
            <a:ext cx="3981451" cy="326958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Deputy Communications Director for West Valley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Private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Former Journalist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F577D-98B9-B579-FA33-5837B630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71" r="18762"/>
          <a:stretch>
            <a:fillRect/>
          </a:stretch>
        </p:blipFill>
        <p:spPr>
          <a:xfrm>
            <a:off x="5868024" y="808778"/>
            <a:ext cx="4505326" cy="524044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165" y="118067"/>
            <a:ext cx="9127373" cy="1703434"/>
          </a:xfrm>
        </p:spPr>
        <p:txBody>
          <a:bodyPr>
            <a:noAutofit/>
          </a:bodyPr>
          <a:lstStyle/>
          <a:p>
            <a:r>
              <a:rPr lang="en-US" sz="4400" dirty="0"/>
              <a:t>Incidents That Shaped </a:t>
            </a:r>
            <a:br>
              <a:rPr lang="en-US" sz="4400" dirty="0"/>
            </a:br>
            <a:r>
              <a:rPr lang="en-US" sz="4400" dirty="0"/>
              <a:t>My Communications strategy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5751" y="2420957"/>
            <a:ext cx="4739435" cy="843507"/>
          </a:xfrm>
        </p:spPr>
        <p:txBody>
          <a:bodyPr>
            <a:normAutofit/>
          </a:bodyPr>
          <a:lstStyle/>
          <a:p>
            <a:r>
              <a:rPr lang="en-US" sz="3200" dirty="0"/>
              <a:t>Line of Duty Death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11062" y="3057429"/>
            <a:ext cx="4762777" cy="1846382"/>
          </a:xfrm>
        </p:spPr>
        <p:txBody>
          <a:bodyPr>
            <a:normAutofit/>
          </a:bodyPr>
          <a:lstStyle/>
          <a:p>
            <a:pPr marL="285750" indent="-285750" fontAlgn="base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Importance of internal communication</a:t>
            </a:r>
          </a:p>
          <a:p>
            <a:pPr marL="285750" indent="-285750" fontAlgn="base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Importance of asking for help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3B03FFD-D87B-F6FD-D3A7-21B02A99C889}"/>
              </a:ext>
            </a:extLst>
          </p:cNvPr>
          <p:cNvSpPr txBox="1">
            <a:spLocks/>
          </p:cNvSpPr>
          <p:nvPr/>
        </p:nvSpPr>
        <p:spPr>
          <a:xfrm>
            <a:off x="1895751" y="4284520"/>
            <a:ext cx="4739435" cy="843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OICI Where Suspect Was Handcuffed</a:t>
            </a:r>
          </a:p>
        </p:txBody>
      </p:sp>
      <p:sp>
        <p:nvSpPr>
          <p:cNvPr id="6" name="Content Placeholder 34">
            <a:extLst>
              <a:ext uri="{FF2B5EF4-FFF2-40B4-BE49-F238E27FC236}">
                <a16:creationId xmlns:a16="http://schemas.microsoft.com/office/drawing/2014/main" id="{2B144260-6400-B5D1-D37C-DA08137F9354}"/>
              </a:ext>
            </a:extLst>
          </p:cNvPr>
          <p:cNvSpPr txBox="1">
            <a:spLocks/>
          </p:cNvSpPr>
          <p:nvPr/>
        </p:nvSpPr>
        <p:spPr>
          <a:xfrm>
            <a:off x="1872409" y="5352243"/>
            <a:ext cx="4762777" cy="1846382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Get in front of bad information with good information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Context is critical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B1F873D-2BD6-8C03-73B7-50FB339AAF01}"/>
              </a:ext>
            </a:extLst>
          </p:cNvPr>
          <p:cNvSpPr txBox="1">
            <a:spLocks/>
          </p:cNvSpPr>
          <p:nvPr/>
        </p:nvSpPr>
        <p:spPr>
          <a:xfrm>
            <a:off x="7150852" y="2420957"/>
            <a:ext cx="3924300" cy="464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OICI Where Suspect Was Handcuffed (Round Two)</a:t>
            </a:r>
          </a:p>
        </p:txBody>
      </p:sp>
      <p:sp>
        <p:nvSpPr>
          <p:cNvPr id="17" name="Content Placeholder 34">
            <a:extLst>
              <a:ext uri="{FF2B5EF4-FFF2-40B4-BE49-F238E27FC236}">
                <a16:creationId xmlns:a16="http://schemas.microsoft.com/office/drawing/2014/main" id="{2C74636B-FE48-E678-A2AA-F9C11FB8A353}"/>
              </a:ext>
            </a:extLst>
          </p:cNvPr>
          <p:cNvSpPr txBox="1">
            <a:spLocks/>
          </p:cNvSpPr>
          <p:nvPr/>
        </p:nvSpPr>
        <p:spPr>
          <a:xfrm>
            <a:off x="7150852" y="3910511"/>
            <a:ext cx="4762777" cy="184638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Sometimes you just have to bite your tongue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Sometimes people just want you to listen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Kill them with kindness</a:t>
            </a:r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6BE12-1999-CDB4-D86B-36B0B8207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087F-CEAE-8496-FE2C-27FFD659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165" y="118067"/>
            <a:ext cx="9127373" cy="1703434"/>
          </a:xfrm>
        </p:spPr>
        <p:txBody>
          <a:bodyPr>
            <a:noAutofit/>
          </a:bodyPr>
          <a:lstStyle/>
          <a:p>
            <a:r>
              <a:rPr lang="en-US" sz="4400" dirty="0"/>
              <a:t>Incidents That Shaped </a:t>
            </a:r>
            <a:br>
              <a:rPr lang="en-US" sz="4400" dirty="0"/>
            </a:br>
            <a:r>
              <a:rPr lang="en-US" sz="4400" dirty="0"/>
              <a:t>My Communications strategy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DD8565A-59E7-F5C4-F28D-D127EC15C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5751" y="2420957"/>
            <a:ext cx="4739435" cy="843507"/>
          </a:xfrm>
        </p:spPr>
        <p:txBody>
          <a:bodyPr>
            <a:normAutofit/>
          </a:bodyPr>
          <a:lstStyle/>
          <a:p>
            <a:r>
              <a:rPr lang="en-US" sz="3200" dirty="0"/>
              <a:t>WestFest Shooting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9C80549-421A-5DDF-419E-E8F0302EE3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911062" y="3057429"/>
            <a:ext cx="4762777" cy="1846382"/>
          </a:xfrm>
        </p:spPr>
        <p:txBody>
          <a:bodyPr>
            <a:normAutofit/>
          </a:bodyPr>
          <a:lstStyle/>
          <a:p>
            <a:pPr marL="285750" indent="-285750" fontAlgn="base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Importance of Planning Ahead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2AD067-C9E8-03AF-44B9-C821A0E4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ACCEBBC-35C4-7E56-1DAB-4406C8146B5B}"/>
              </a:ext>
            </a:extLst>
          </p:cNvPr>
          <p:cNvSpPr txBox="1">
            <a:spLocks/>
          </p:cNvSpPr>
          <p:nvPr/>
        </p:nvSpPr>
        <p:spPr>
          <a:xfrm>
            <a:off x="1895751" y="3662384"/>
            <a:ext cx="4739435" cy="843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Son Who Stabbed Parents to Death</a:t>
            </a:r>
          </a:p>
        </p:txBody>
      </p:sp>
      <p:sp>
        <p:nvSpPr>
          <p:cNvPr id="6" name="Content Placeholder 34">
            <a:extLst>
              <a:ext uri="{FF2B5EF4-FFF2-40B4-BE49-F238E27FC236}">
                <a16:creationId xmlns:a16="http://schemas.microsoft.com/office/drawing/2014/main" id="{46AEB9DA-83BC-C184-2127-A587256D7ED6}"/>
              </a:ext>
            </a:extLst>
          </p:cNvPr>
          <p:cNvSpPr txBox="1">
            <a:spLocks/>
          </p:cNvSpPr>
          <p:nvPr/>
        </p:nvSpPr>
        <p:spPr>
          <a:xfrm>
            <a:off x="1872409" y="4692529"/>
            <a:ext cx="4762777" cy="1846382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Protecting People from Media Exposure is Hard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Take Care of Yourself</a:t>
            </a:r>
          </a:p>
        </p:txBody>
      </p:sp>
    </p:spTree>
    <p:extLst>
      <p:ext uri="{BB962C8B-B14F-4D97-AF65-F5344CB8AC3E}">
        <p14:creationId xmlns:p14="http://schemas.microsoft.com/office/powerpoint/2010/main" val="294171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0"/>
            <a:ext cx="9953308" cy="1780860"/>
          </a:xfrm>
        </p:spPr>
        <p:txBody>
          <a:bodyPr>
            <a:normAutofit/>
          </a:bodyPr>
          <a:lstStyle/>
          <a:p>
            <a:r>
              <a:rPr lang="en-US" sz="4000" b="1" dirty="0"/>
              <a:t>Line of Duty Death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4771" y="5947915"/>
            <a:ext cx="2722880" cy="351284"/>
          </a:xfrm>
        </p:spPr>
        <p:txBody>
          <a:bodyPr>
            <a:normAutofit/>
          </a:bodyPr>
          <a:lstStyle/>
          <a:p>
            <a:r>
              <a:rPr lang="en-US" dirty="0"/>
              <a:t>Officer Cody Brotherson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19" y="2351497"/>
            <a:ext cx="5221605" cy="2907164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Importance of internal communication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Importance of asking for help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Utah Police Officer Killed; 3 Suspects in Custody | KTLA">
            <a:extLst>
              <a:ext uri="{FF2B5EF4-FFF2-40B4-BE49-F238E27FC236}">
                <a16:creationId xmlns:a16="http://schemas.microsoft.com/office/drawing/2014/main" id="{509D265C-F2B7-8138-894E-65A6B729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42" y="1341328"/>
            <a:ext cx="3589338" cy="44879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CA58A-8CEE-5E61-28C4-95C98C601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DB68-68C4-7C20-21DC-41A9A6DD7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19" y="632588"/>
            <a:ext cx="5554981" cy="1417480"/>
          </a:xfrm>
        </p:spPr>
        <p:txBody>
          <a:bodyPr>
            <a:normAutofit/>
          </a:bodyPr>
          <a:lstStyle/>
          <a:p>
            <a:r>
              <a:rPr lang="en-US" sz="4000" b="1" dirty="0"/>
              <a:t>OICI with Suspect in Handcuffs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493A7FBB-B911-C09A-C379-A0A9C60E6E4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19" y="2351497"/>
            <a:ext cx="5221605" cy="2907164"/>
          </a:xfrm>
        </p:spPr>
        <p:txBody>
          <a:bodyPr>
            <a:no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Get in front of bad information with good information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Context is critical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BFD8DB1D-C25B-B793-9EC1-028E9DDC1C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A picture containing text, dark&#10;&#10;AI-generated content may be incorrect.">
            <a:extLst>
              <a:ext uri="{FF2B5EF4-FFF2-40B4-BE49-F238E27FC236}">
                <a16:creationId xmlns:a16="http://schemas.microsoft.com/office/drawing/2014/main" id="{F126D28F-1D39-454A-3F6B-90CE429AE2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785"/>
          <a:stretch>
            <a:fillRect/>
          </a:stretch>
        </p:blipFill>
        <p:spPr>
          <a:xfrm>
            <a:off x="6966912" y="1062037"/>
            <a:ext cx="4881377" cy="4733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45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F7593-512F-7C3B-5717-E48423FA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AD45-9B6B-8DB9-72F0-F50B8DE0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94" y="623063"/>
            <a:ext cx="5554981" cy="141748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OICI with Suspect in Handcuffs </a:t>
            </a:r>
            <a:br>
              <a:rPr lang="en-US" sz="4000" b="1" dirty="0"/>
            </a:br>
            <a:r>
              <a:rPr lang="en-US" sz="4000" b="1" dirty="0"/>
              <a:t>(Round Two)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C75CE68A-0B0D-C597-522A-6EF27261A7D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319" y="2322922"/>
            <a:ext cx="5221605" cy="2907164"/>
          </a:xfrm>
        </p:spPr>
        <p:txBody>
          <a:bodyPr>
            <a:no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Sometimes you just have to bite your tongue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Sometimes people just want you to listen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Kill them with kindness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21565F31-3CF6-F951-365B-D5ABBB54A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D075DE62-F0EB-0114-13FE-F03D9782E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506756"/>
            <a:ext cx="5840020" cy="3297347"/>
          </a:xfrm>
          <a:prstGeom prst="rect">
            <a:avLst/>
          </a:prstGeom>
        </p:spPr>
      </p:pic>
      <p:pic>
        <p:nvPicPr>
          <p:cNvPr id="7" name="Picture 6" descr="Text&#10;&#10;AI-generated content may be incorrect.">
            <a:extLst>
              <a:ext uri="{FF2B5EF4-FFF2-40B4-BE49-F238E27FC236}">
                <a16:creationId xmlns:a16="http://schemas.microsoft.com/office/drawing/2014/main" id="{555E8B42-3446-98AB-FB84-D3C6D2EA0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4006908"/>
            <a:ext cx="5840020" cy="19438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30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42BB-DA16-2680-B2A9-F98CA950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D3EB2-BA4E-13EC-A9D3-BF9B28D0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94" y="623063"/>
            <a:ext cx="5554981" cy="1417480"/>
          </a:xfrm>
        </p:spPr>
        <p:txBody>
          <a:bodyPr>
            <a:normAutofit/>
          </a:bodyPr>
          <a:lstStyle/>
          <a:p>
            <a:r>
              <a:rPr lang="en-US" sz="4000" b="1" dirty="0"/>
              <a:t>WestFest Shooting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A36385C-5F6F-789C-CC8C-A7840DA3017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319" y="2322922"/>
            <a:ext cx="5221605" cy="2907164"/>
          </a:xfrm>
        </p:spPr>
        <p:txBody>
          <a:bodyPr>
            <a:no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Importance of Planning ahead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23B6216-A6BC-02E8-FBE9-8506A320A3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 person in a dark room&#10;&#10;AI-generated content may be incorrect.">
            <a:extLst>
              <a:ext uri="{FF2B5EF4-FFF2-40B4-BE49-F238E27FC236}">
                <a16:creationId xmlns:a16="http://schemas.microsoft.com/office/drawing/2014/main" id="{5F0B595F-CCB9-3B54-36F5-A7632AD5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0649"/>
            <a:ext cx="5445737" cy="3060391"/>
          </a:xfrm>
          <a:prstGeom prst="rect">
            <a:avLst/>
          </a:prstGeom>
        </p:spPr>
      </p:pic>
      <p:pic>
        <p:nvPicPr>
          <p:cNvPr id="8" name="Picture 7" descr="A picture containing road, outdoor, truck, street&#10;&#10;AI-generated content may be incorrect.">
            <a:extLst>
              <a:ext uri="{FF2B5EF4-FFF2-40B4-BE49-F238E27FC236}">
                <a16:creationId xmlns:a16="http://schemas.microsoft.com/office/drawing/2014/main" id="{D1153952-01FF-39F1-11FE-DE9D1AC6B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875" y="3166271"/>
            <a:ext cx="5876327" cy="33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D139-8F33-B7E9-912F-C55002A41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7303-F975-AEA8-65C3-D49B4723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" y="375443"/>
            <a:ext cx="5554981" cy="1417480"/>
          </a:xfrm>
        </p:spPr>
        <p:txBody>
          <a:bodyPr>
            <a:normAutofit/>
          </a:bodyPr>
          <a:lstStyle/>
          <a:p>
            <a:r>
              <a:rPr lang="en-US" sz="4000" b="1" dirty="0"/>
              <a:t>Man who stabbed parents to death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122DEA8B-B1CE-B2A5-6E4B-2A0AA9FC841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5320" y="2322922"/>
            <a:ext cx="3430906" cy="2907164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Protecting people from media exposure is hard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3200" dirty="0"/>
              <a:t>Take care of yourself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0485D552-DC84-A6EE-E962-46934FDB42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293BBD20-EE72-AF13-EDC9-B1B356EE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722" y="1992948"/>
            <a:ext cx="7037978" cy="3967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5890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{2AC464B7-27F7-43BF-AC52-8B7BA42B45D3}TF7521aafa-c748-4c40-a498-ba511be234dc5b1b6097_win32-5039330bb2f3</Template>
  <TotalTime>155</TotalTime>
  <Words>387</Words>
  <Application>Microsoft Office PowerPoint</Application>
  <PresentationFormat>Widescreen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Tenorite</vt:lpstr>
      <vt:lpstr>Custom</vt:lpstr>
      <vt:lpstr>Big Incidents: Things to consider and lessons learned</vt:lpstr>
      <vt:lpstr>Roxeanne Vainuku</vt:lpstr>
      <vt:lpstr>Incidents That Shaped  My Communications strategy</vt:lpstr>
      <vt:lpstr>Incidents That Shaped  My Communications strategy</vt:lpstr>
      <vt:lpstr>Line of Duty Death</vt:lpstr>
      <vt:lpstr>OICI with Suspect in Handcuffs</vt:lpstr>
      <vt:lpstr>OICI with Suspect in Handcuffs  (Round Two)</vt:lpstr>
      <vt:lpstr>WestFest Shooting</vt:lpstr>
      <vt:lpstr>Man who stabbed parents to death</vt:lpstr>
      <vt:lpstr>Do’s and Don’ts</vt:lpstr>
      <vt:lpstr>Do’s and Don’ts</vt:lpstr>
      <vt:lpstr>Do’s and Don’ts</vt:lpstr>
      <vt:lpstr>Do’s and Don’ts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Roxeanne Vainuku</dc:creator>
  <cp:lastModifiedBy>Roxeanne Vainuku</cp:lastModifiedBy>
  <cp:revision>1</cp:revision>
  <dcterms:created xsi:type="dcterms:W3CDTF">2025-07-29T14:57:08Z</dcterms:created>
  <dcterms:modified xsi:type="dcterms:W3CDTF">2025-07-29T17:32:35Z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