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82" r:id="rId3"/>
    <p:sldId id="279" r:id="rId4"/>
    <p:sldId id="280" r:id="rId5"/>
    <p:sldId id="283" r:id="rId6"/>
    <p:sldId id="284" r:id="rId7"/>
    <p:sldId id="285" r:id="rId8"/>
    <p:sldId id="286" r:id="rId9"/>
    <p:sldId id="287" r:id="rId10"/>
    <p:sldId id="288" r:id="rId11"/>
    <p:sldId id="290" r:id="rId12"/>
    <p:sldId id="289" r:id="rId13"/>
    <p:sldId id="291" r:id="rId14"/>
    <p:sldId id="292" r:id="rId15"/>
    <p:sldId id="294" r:id="rId16"/>
    <p:sldId id="293" r:id="rId17"/>
    <p:sldId id="295" r:id="rId18"/>
    <p:sldId id="296" r:id="rId19"/>
    <p:sldId id="297" r:id="rId20"/>
    <p:sldId id="298" r:id="rId21"/>
    <p:sldId id="257" r:id="rId22"/>
    <p:sldId id="267" r:id="rId23"/>
    <p:sldId id="258" r:id="rId24"/>
    <p:sldId id="259" r:id="rId25"/>
    <p:sldId id="269" r:id="rId26"/>
    <p:sldId id="274" r:id="rId27"/>
    <p:sldId id="275" r:id="rId28"/>
    <p:sldId id="261" r:id="rId29"/>
    <p:sldId id="262" r:id="rId30"/>
    <p:sldId id="263" r:id="rId31"/>
    <p:sldId id="277" r:id="rId32"/>
    <p:sldId id="264" r:id="rId33"/>
    <p:sldId id="270" r:id="rId34"/>
    <p:sldId id="271" r:id="rId35"/>
    <p:sldId id="276" r:id="rId36"/>
    <p:sldId id="26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25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54165" y="544512"/>
            <a:ext cx="9107324" cy="1325563"/>
          </a:xfrm>
        </p:spPr>
        <p:txBody>
          <a:bodyPr/>
          <a:lstStyle/>
          <a:p>
            <a:r>
              <a:rPr lang="en-US"/>
              <a:t>Click to edit Master title style</a:t>
            </a:r>
          </a:p>
        </p:txBody>
      </p:sp>
      <p:sp>
        <p:nvSpPr>
          <p:cNvPr id="8" name="Content Placeholder 2"/>
          <p:cNvSpPr>
            <a:spLocks noGrp="1"/>
          </p:cNvSpPr>
          <p:nvPr>
            <p:ph idx="1"/>
          </p:nvPr>
        </p:nvSpPr>
        <p:spPr>
          <a:xfrm>
            <a:off x="1954165" y="2005012"/>
            <a:ext cx="91073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25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931018" y="1825625"/>
            <a:ext cx="4480933" cy="4351338"/>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90371" y="1825625"/>
            <a:ext cx="4471118" cy="4351338"/>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728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1459" y="365125"/>
            <a:ext cx="7703291" cy="1325563"/>
          </a:xfrm>
        </p:spPr>
        <p:txBody>
          <a:bodyPr/>
          <a:lstStyle/>
          <a:p>
            <a:r>
              <a:rPr lang="en-US"/>
              <a:t>Click to edit Master title style</a:t>
            </a:r>
          </a:p>
        </p:txBody>
      </p:sp>
      <p:sp>
        <p:nvSpPr>
          <p:cNvPr id="3" name="Text Placeholder 2"/>
          <p:cNvSpPr>
            <a:spLocks noGrp="1"/>
          </p:cNvSpPr>
          <p:nvPr>
            <p:ph type="body" idx="1"/>
          </p:nvPr>
        </p:nvSpPr>
        <p:spPr>
          <a:xfrm>
            <a:off x="1921460" y="1681163"/>
            <a:ext cx="43901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921460" y="2505075"/>
            <a:ext cx="439013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302" y="1681163"/>
            <a:ext cx="41705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880302" y="2505075"/>
            <a:ext cx="417055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7895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423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7642"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021658" y="987425"/>
            <a:ext cx="53337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78764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5792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54910"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298310" y="987425"/>
            <a:ext cx="481945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5491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330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85529" y="449262"/>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016242" y="971240"/>
            <a:ext cx="481945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185529"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231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9977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54165" y="544512"/>
            <a:ext cx="910732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954165" y="2005012"/>
            <a:ext cx="9107324"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0" y="-21040"/>
            <a:ext cx="12029413" cy="7573955"/>
            <a:chOff x="0" y="-21040"/>
            <a:chExt cx="12029413" cy="7573955"/>
          </a:xfrm>
        </p:grpSpPr>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17469" y="5936386"/>
              <a:ext cx="1011944" cy="775566"/>
            </a:xfrm>
            <a:prstGeom prst="rect">
              <a:avLst/>
            </a:prstGeom>
          </p:spPr>
        </p:pic>
        <p:sp>
          <p:nvSpPr>
            <p:cNvPr id="9" name="Rectangle 8"/>
            <p:cNvSpPr/>
            <p:nvPr userDrawn="1"/>
          </p:nvSpPr>
          <p:spPr>
            <a:xfrm rot="10800000">
              <a:off x="0" y="0"/>
              <a:ext cx="1499616" cy="6833614"/>
            </a:xfrm>
            <a:prstGeom prst="rect">
              <a:avLst/>
            </a:prstGeom>
            <a:gradFill flip="none" rotWithShape="1">
              <a:gsLst>
                <a:gs pos="0">
                  <a:srgbClr val="1E96A4"/>
                </a:gs>
                <a:gs pos="74000">
                  <a:srgbClr val="004A78"/>
                </a:gs>
                <a:gs pos="83000">
                  <a:srgbClr val="004A78"/>
                </a:gs>
                <a:gs pos="100000">
                  <a:srgbClr val="004A7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96A3"/>
                </a:solidFill>
              </a:endParaRPr>
            </a:p>
          </p:txBody>
        </p:sp>
        <p:sp>
          <p:nvSpPr>
            <p:cNvPr id="10" name="TextBox 9"/>
            <p:cNvSpPr txBox="1"/>
            <p:nvPr userDrawn="1"/>
          </p:nvSpPr>
          <p:spPr>
            <a:xfrm rot="5400000">
              <a:off x="-1730261" y="4702070"/>
              <a:ext cx="4932249" cy="769441"/>
            </a:xfrm>
            <a:prstGeom prst="rect">
              <a:avLst/>
            </a:prstGeom>
            <a:noFill/>
          </p:spPr>
          <p:txBody>
            <a:bodyPr wrap="square" rtlCol="0" anchor="ctr">
              <a:spAutoFit/>
            </a:bodyPr>
            <a:lstStyle/>
            <a:p>
              <a:r>
                <a:rPr lang="en-US" sz="4400" b="0" spc="18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DRAPER CITY</a:t>
              </a:r>
            </a:p>
          </p:txBody>
        </p:sp>
        <p:pic>
          <p:nvPicPr>
            <p:cNvPr id="11" name="Picture 10"/>
            <p:cNvPicPr>
              <a:picLocks noChangeAspect="1"/>
            </p:cNvPicPr>
            <p:nvPr userDrawn="1"/>
          </p:nvPicPr>
          <p:blipFill rotWithShape="1">
            <a:blip r:embed="rId12" cstate="print">
              <a:extLst>
                <a:ext uri="{28A0092B-C50C-407E-A947-70E740481C1C}">
                  <a14:useLocalDpi xmlns:a14="http://schemas.microsoft.com/office/drawing/2010/main" val="0"/>
                </a:ext>
              </a:extLst>
            </a:blip>
            <a:srcRect r="66200"/>
            <a:stretch/>
          </p:blipFill>
          <p:spPr>
            <a:xfrm>
              <a:off x="0" y="-21040"/>
              <a:ext cx="1628701" cy="2620666"/>
            </a:xfrm>
            <a:prstGeom prst="rect">
              <a:avLst/>
            </a:prstGeom>
          </p:spPr>
        </p:pic>
      </p:gr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73098" y="6012429"/>
            <a:ext cx="982616" cy="753352"/>
          </a:xfrm>
          <a:prstGeom prst="rect">
            <a:avLst/>
          </a:prstGeom>
        </p:spPr>
      </p:pic>
    </p:spTree>
    <p:extLst>
      <p:ext uri="{BB962C8B-B14F-4D97-AF65-F5344CB8AC3E}">
        <p14:creationId xmlns:p14="http://schemas.microsoft.com/office/powerpoint/2010/main" val="4003099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rgbClr val="004364"/>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64"/>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64"/>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64"/>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64"/>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64"/>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ambest.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379E0F-00BA-4A6B-97C2-3467432D41F8}"/>
              </a:ext>
            </a:extLst>
          </p:cNvPr>
          <p:cNvSpPr>
            <a:spLocks noGrp="1"/>
          </p:cNvSpPr>
          <p:nvPr>
            <p:ph type="title"/>
          </p:nvPr>
        </p:nvSpPr>
        <p:spPr>
          <a:xfrm>
            <a:off x="1954164" y="544513"/>
            <a:ext cx="9725217" cy="2528714"/>
          </a:xfrm>
        </p:spPr>
        <p:txBody>
          <a:bodyPr>
            <a:normAutofit/>
          </a:bodyPr>
          <a:lstStyle/>
          <a:p>
            <a:pPr algn="ctr"/>
            <a:r>
              <a:rPr lang="en-US" dirty="0"/>
              <a:t>Demystifying Insurance Provisions in Contracts and Certificates of Insurance</a:t>
            </a:r>
          </a:p>
        </p:txBody>
      </p:sp>
      <p:pic>
        <p:nvPicPr>
          <p:cNvPr id="2052" name="Picture 4" descr="Handwriting text writing Are You Covered Question. Concept meaning asking about you insurance health statement written tear Sticky Note Paper placed the Laptop.">
            <a:extLst>
              <a:ext uri="{FF2B5EF4-FFF2-40B4-BE49-F238E27FC236}">
                <a16:creationId xmlns:a16="http://schemas.microsoft.com/office/drawing/2014/main" id="{1183CD86-9E32-4A27-A429-CBB497C07D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6213" y="3369733"/>
            <a:ext cx="4127819" cy="275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83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48DA-7DC2-44A1-9A69-779B71A8B104}"/>
              </a:ext>
            </a:extLst>
          </p:cNvPr>
          <p:cNvSpPr>
            <a:spLocks noGrp="1"/>
          </p:cNvSpPr>
          <p:nvPr>
            <p:ph type="title"/>
          </p:nvPr>
        </p:nvSpPr>
        <p:spPr/>
        <p:txBody>
          <a:bodyPr/>
          <a:lstStyle/>
          <a:p>
            <a:r>
              <a:rPr lang="en-US" dirty="0"/>
              <a:t>Sample Insurance Language – Exhibit A</a:t>
            </a:r>
          </a:p>
        </p:txBody>
      </p:sp>
      <p:sp>
        <p:nvSpPr>
          <p:cNvPr id="3" name="Content Placeholder 2">
            <a:extLst>
              <a:ext uri="{FF2B5EF4-FFF2-40B4-BE49-F238E27FC236}">
                <a16:creationId xmlns:a16="http://schemas.microsoft.com/office/drawing/2014/main" id="{58D1B80E-0DC9-4245-96F9-7A31074C1124}"/>
              </a:ext>
            </a:extLst>
          </p:cNvPr>
          <p:cNvSpPr>
            <a:spLocks noGrp="1"/>
          </p:cNvSpPr>
          <p:nvPr>
            <p:ph idx="1"/>
          </p:nvPr>
        </p:nvSpPr>
        <p:spPr/>
        <p:txBody>
          <a:bodyPr>
            <a:normAutofit fontScale="77500" lnSpcReduction="20000"/>
          </a:bodyPr>
          <a:lstStyle/>
          <a:p>
            <a:pPr marL="0" marR="0" algn="ctr">
              <a:spcBef>
                <a:spcPts val="600"/>
              </a:spcBef>
              <a:spcAft>
                <a:spcPts val="600"/>
              </a:spcAft>
            </a:pPr>
            <a:r>
              <a:rPr lang="en-US" sz="1800" b="1" dirty="0">
                <a:effectLst/>
                <a:latin typeface="Times New Roman Bold" panose="02020803070505020304" pitchFamily="18" charset="0"/>
              </a:rPr>
              <a:t>Exhibit A: </a:t>
            </a:r>
            <a:br>
              <a:rPr lang="en-US" sz="1800" b="1" dirty="0">
                <a:effectLst/>
                <a:latin typeface="Times New Roman Bold" panose="02020803070505020304" pitchFamily="18" charset="0"/>
              </a:rPr>
            </a:br>
            <a:r>
              <a:rPr lang="en-US" sz="1800" b="1" dirty="0">
                <a:effectLst/>
                <a:latin typeface="Times New Roman Bold" panose="02020803070505020304" pitchFamily="18" charset="0"/>
              </a:rPr>
              <a:t>Insurance Requirements</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600"/>
              </a:spcAft>
            </a:pPr>
            <a:r>
              <a:rPr lang="en-US" sz="1800" dirty="0">
                <a:effectLst/>
                <a:latin typeface="Times New Roman" panose="02020603050405020304" pitchFamily="18" charset="0"/>
                <a:ea typeface="Times New Roman" panose="02020603050405020304" pitchFamily="18" charset="0"/>
              </a:rPr>
              <a:t>Contractor shall procure and maintain for the duration of the contract insurance against claims for injuries to persons or damages to property which may arise from or in connection with the performance of the work hereunder and the results of that work by the Contractor, his agents, representatives, employees or subcontractors.</a:t>
            </a:r>
          </a:p>
          <a:p>
            <a:pPr marL="0" marR="0" algn="just">
              <a:spcBef>
                <a:spcPts val="0"/>
              </a:spcBef>
              <a:spcAft>
                <a:spcPts val="600"/>
              </a:spcAft>
            </a:pPr>
            <a:r>
              <a:rPr lang="en-US" sz="1800" b="1" dirty="0">
                <a:effectLst/>
                <a:latin typeface="Times New Roman" panose="02020603050405020304" pitchFamily="18" charset="0"/>
                <a:ea typeface="Times New Roman" panose="02020603050405020304" pitchFamily="18" charset="0"/>
              </a:rPr>
              <a:t>MINIMUM SCOPE OF INSURANCE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600"/>
              </a:spcAft>
            </a:pPr>
            <a:r>
              <a:rPr lang="en-US" sz="1800" dirty="0">
                <a:effectLst/>
                <a:latin typeface="Times New Roman" panose="02020603050405020304" pitchFamily="18" charset="0"/>
                <a:ea typeface="Times New Roman" panose="02020603050405020304" pitchFamily="18" charset="0"/>
              </a:rPr>
              <a:t>Coverage shall be at least as broad as:</a:t>
            </a:r>
          </a:p>
          <a:p>
            <a:pPr marL="342900" indent="-342900" algn="just">
              <a:spcBef>
                <a:spcPts val="0"/>
              </a:spcBef>
              <a:spcAft>
                <a:spcPts val="600"/>
              </a:spcAft>
              <a:buFont typeface="+mj-lt"/>
              <a:buAutoNum type="arabicPeriod"/>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Commercial General Liability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(CGL):  Comprehensive General Liability Insurance on an “occurrence” basis, including products and completed operations, property damage, bodily injury and personal &amp; advertising injury with limits no less than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$2,000,000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per occurrence. If a general aggregate limit applies, either the general aggregate limit shall apply separately to this project/location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the general aggregate limit shall be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$3,000,000.</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
              <a:spcBef>
                <a:spcPts val="0"/>
              </a:spcBef>
              <a:spcAft>
                <a:spcPts val="600"/>
              </a:spcAft>
              <a:buFont typeface="+mj-lt"/>
              <a:buAutoNum type="arabicPeriod"/>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Automobile Liability: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Auto Liability insurance covering any auto, or if Contractor has no owned autos, covering hired, and non-owned autos, with limit no less than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$1,000,000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per accident for bodily injury and property damage.</a:t>
            </a:r>
          </a:p>
          <a:p>
            <a:pPr marL="342900" indent="-342900" algn="just">
              <a:spcBef>
                <a:spcPts val="0"/>
              </a:spcBef>
              <a:spcAft>
                <a:spcPts val="600"/>
              </a:spcAft>
              <a:buFont typeface="+mj-lt"/>
              <a:buAutoNum type="arabicPeriod"/>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Workers’ Compensation: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Workers’ Compensation insurance with statutory limits as required by the Workers’ Compensation Act of the State of Utah unless a waiver of coverage is allowed and acquired pursuant to Utah law and Employer’s Liability Insurance with limit of no less than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$1,000,000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per accident for bodily injury or disease.  This requirement does not apply to individuals not employed with a company or other commercial entity. </a:t>
            </a:r>
          </a:p>
          <a:p>
            <a:pPr marL="342900" indent="-342900" algn="just">
              <a:spcBef>
                <a:spcPts val="0"/>
              </a:spcBef>
              <a:spcAft>
                <a:spcPts val="600"/>
              </a:spcAft>
              <a:buFont typeface="+mj-lt"/>
              <a:buAutoNum type="arabicPeriod"/>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Professional Liability (Errors and Omissions):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Insurance appropriate to the Contractor’s profession, with limits no less than $1,000,000 per occurrence or claim, $2,000,000 aggregate.  </a:t>
            </a:r>
            <a:endParaRPr lang="en-US" sz="1800" dirty="0">
              <a:effectLst/>
              <a:latin typeface="Times New Roman" panose="02020603050405020304" pitchFamily="18" charset="0"/>
              <a:ea typeface="Times New Roman" panose="02020603050405020304" pitchFamily="18" charset="0"/>
            </a:endParaRPr>
          </a:p>
          <a:p>
            <a:pPr marL="0" indent="0" algn="just">
              <a:spcBef>
                <a:spcPts val="0"/>
              </a:spcBef>
              <a:spcAft>
                <a:spcPts val="600"/>
              </a:spcAft>
              <a:buNone/>
              <a:tabLst>
                <a:tab pos="457200" algn="l"/>
              </a:tabLst>
            </a:pPr>
            <a:endParaRPr lang="en-US" sz="1800" dirty="0">
              <a:latin typeface="Times New Roman" panose="02020603050405020304" pitchFamily="18" charset="0"/>
              <a:ea typeface="Times New Roman" panose="02020603050405020304" pitchFamily="18" charset="0"/>
            </a:endParaRPr>
          </a:p>
          <a:p>
            <a:pPr marL="0" indent="0" algn="just">
              <a:spcBef>
                <a:spcPts val="0"/>
              </a:spcBef>
              <a:spcAft>
                <a:spcPts val="600"/>
              </a:spcAft>
              <a:buNone/>
              <a:tabLst>
                <a:tab pos="457200" algn="l"/>
              </a:tabLst>
            </a:pPr>
            <a:r>
              <a:rPr lang="en-US" sz="1800" dirty="0">
                <a:solidFill>
                  <a:schemeClr val="accent1">
                    <a:lumMod val="50000"/>
                  </a:schemeClr>
                </a:solidFill>
                <a:effectLst/>
                <a:latin typeface="Times New Roman" panose="02020603050405020304" pitchFamily="18" charset="0"/>
                <a:ea typeface="Times New Roman" panose="02020603050405020304" pitchFamily="18" charset="0"/>
              </a:rPr>
              <a:t>If the Contractor maintains broader coverage and/or higher limits than the minimums shown above, Draper City requires and shall be entitled to the broader coverage and/or the higher limits maintained by the contractor. Any available insurance proceeds in excess of the specified minimum limits of insurance and coverage shall be available to Draper City.</a:t>
            </a:r>
          </a:p>
          <a:p>
            <a:pPr marL="342900" marR="0" lvl="0" indent="-342900" algn="just">
              <a:spcBef>
                <a:spcPts val="0"/>
              </a:spcBef>
              <a:spcAft>
                <a:spcPts val="600"/>
              </a:spcAft>
              <a:buFont typeface="+mj-lt"/>
              <a:buAutoNum type="arabicPeriod"/>
              <a:tabLst>
                <a:tab pos="45720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844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387F-E849-4852-AC56-2720B06B434F}"/>
              </a:ext>
            </a:extLst>
          </p:cNvPr>
          <p:cNvSpPr>
            <a:spLocks noGrp="1"/>
          </p:cNvSpPr>
          <p:nvPr>
            <p:ph type="title"/>
          </p:nvPr>
        </p:nvSpPr>
        <p:spPr/>
        <p:txBody>
          <a:bodyPr/>
          <a:lstStyle/>
          <a:p>
            <a:r>
              <a:rPr lang="en-US" dirty="0"/>
              <a:t>Limits of Insurance</a:t>
            </a:r>
          </a:p>
        </p:txBody>
      </p:sp>
      <p:sp>
        <p:nvSpPr>
          <p:cNvPr id="3" name="Content Placeholder 2">
            <a:extLst>
              <a:ext uri="{FF2B5EF4-FFF2-40B4-BE49-F238E27FC236}">
                <a16:creationId xmlns:a16="http://schemas.microsoft.com/office/drawing/2014/main" id="{A4F163B3-1A89-4C1D-B63F-B49456D5AB8F}"/>
              </a:ext>
            </a:extLst>
          </p:cNvPr>
          <p:cNvSpPr>
            <a:spLocks noGrp="1"/>
          </p:cNvSpPr>
          <p:nvPr>
            <p:ph idx="1"/>
          </p:nvPr>
        </p:nvSpPr>
        <p:spPr/>
        <p:txBody>
          <a:bodyPr/>
          <a:lstStyle/>
          <a:p>
            <a:r>
              <a:rPr lang="en-US" dirty="0"/>
              <a:t>URMA recommends that the minimum limit is $1,000,000 per occurrence, accident or claim for CGL, E&amp;O and Professional Liability.  Aggregate limit recommended by URMA is $4,000,000.</a:t>
            </a:r>
          </a:p>
          <a:p>
            <a:r>
              <a:rPr lang="en-US" dirty="0"/>
              <a:t>Obviously – limits should be increased for higher risk activities including construction contracts, fireworks, working with explosives, etc.</a:t>
            </a:r>
          </a:p>
        </p:txBody>
      </p:sp>
    </p:spTree>
    <p:extLst>
      <p:ext uri="{BB962C8B-B14F-4D97-AF65-F5344CB8AC3E}">
        <p14:creationId xmlns:p14="http://schemas.microsoft.com/office/powerpoint/2010/main" val="132590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D4A5-ABA2-4804-B222-6E8D9BC34989}"/>
              </a:ext>
            </a:extLst>
          </p:cNvPr>
          <p:cNvSpPr>
            <a:spLocks noGrp="1"/>
          </p:cNvSpPr>
          <p:nvPr>
            <p:ph type="title"/>
          </p:nvPr>
        </p:nvSpPr>
        <p:spPr>
          <a:xfrm>
            <a:off x="1954165" y="544512"/>
            <a:ext cx="7621635" cy="1325563"/>
          </a:xfrm>
        </p:spPr>
        <p:txBody>
          <a:bodyPr/>
          <a:lstStyle/>
          <a:p>
            <a:r>
              <a:rPr lang="en-US" dirty="0"/>
              <a:t>Other Appropriate Insurance Provisions</a:t>
            </a:r>
          </a:p>
        </p:txBody>
      </p:sp>
      <p:sp>
        <p:nvSpPr>
          <p:cNvPr id="3" name="Content Placeholder 2">
            <a:extLst>
              <a:ext uri="{FF2B5EF4-FFF2-40B4-BE49-F238E27FC236}">
                <a16:creationId xmlns:a16="http://schemas.microsoft.com/office/drawing/2014/main" id="{5BB48C3F-D0B0-483A-A55F-A257217F9DB8}"/>
              </a:ext>
            </a:extLst>
          </p:cNvPr>
          <p:cNvSpPr>
            <a:spLocks noGrp="1"/>
          </p:cNvSpPr>
          <p:nvPr>
            <p:ph idx="1"/>
          </p:nvPr>
        </p:nvSpPr>
        <p:spPr/>
        <p:txBody>
          <a:bodyPr>
            <a:normAutofit fontScale="92500" lnSpcReduction="10000"/>
          </a:bodyPr>
          <a:lstStyle/>
          <a:p>
            <a:r>
              <a:rPr lang="en-US" b="1" dirty="0"/>
              <a:t>Additional Insured </a:t>
            </a:r>
            <a:r>
              <a:rPr lang="en-US" dirty="0"/>
              <a:t>– the City should be named as an additional insured by </a:t>
            </a:r>
            <a:r>
              <a:rPr lang="en-US" dirty="0">
                <a:solidFill>
                  <a:srgbClr val="FF0000"/>
                </a:solidFill>
              </a:rPr>
              <a:t>ENDORSEMENT</a:t>
            </a:r>
            <a:r>
              <a:rPr lang="en-US" dirty="0"/>
              <a:t> under the contractor’s/vendor’s policy arising for covered claims from their work or activities on your behalf.  </a:t>
            </a:r>
          </a:p>
          <a:p>
            <a:r>
              <a:rPr lang="en-US" dirty="0"/>
              <a:t>This gives the City direct rights under the contractor’s/vendor’s insurance policy.  This is not required for WC and is not available under Professional Liability.</a:t>
            </a:r>
          </a:p>
          <a:p>
            <a:r>
              <a:rPr lang="en-US" dirty="0"/>
              <a:t>Primary Coverage – for all required policies, you want to require the contractor/vendor to be the first to cover any claim, with your coverage applicable only if the Contractor’s insurance is exhausted.</a:t>
            </a:r>
          </a:p>
          <a:p>
            <a:endParaRPr lang="en-US" dirty="0"/>
          </a:p>
        </p:txBody>
      </p:sp>
      <p:pic>
        <p:nvPicPr>
          <p:cNvPr id="9218" name="Picture 2" descr="Additional Insured: Definition, Benefits, Costs, and Examples">
            <a:extLst>
              <a:ext uri="{FF2B5EF4-FFF2-40B4-BE49-F238E27FC236}">
                <a16:creationId xmlns:a16="http://schemas.microsoft.com/office/drawing/2014/main" id="{E1DD3C55-1779-4B8C-924B-E598554134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333" y="0"/>
            <a:ext cx="2878667" cy="19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37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8242-7BF4-43E7-8939-6EF69FCDCF28}"/>
              </a:ext>
            </a:extLst>
          </p:cNvPr>
          <p:cNvSpPr>
            <a:spLocks noGrp="1"/>
          </p:cNvSpPr>
          <p:nvPr>
            <p:ph type="title"/>
          </p:nvPr>
        </p:nvSpPr>
        <p:spPr/>
        <p:txBody>
          <a:bodyPr/>
          <a:lstStyle/>
          <a:p>
            <a:r>
              <a:rPr lang="en-US" dirty="0"/>
              <a:t>Other Appropriate Insurance Provisions</a:t>
            </a:r>
          </a:p>
        </p:txBody>
      </p:sp>
      <p:sp>
        <p:nvSpPr>
          <p:cNvPr id="3" name="Content Placeholder 2">
            <a:extLst>
              <a:ext uri="{FF2B5EF4-FFF2-40B4-BE49-F238E27FC236}">
                <a16:creationId xmlns:a16="http://schemas.microsoft.com/office/drawing/2014/main" id="{06913F96-0F4B-4011-B8B9-5F3FB74EB75F}"/>
              </a:ext>
            </a:extLst>
          </p:cNvPr>
          <p:cNvSpPr>
            <a:spLocks noGrp="1"/>
          </p:cNvSpPr>
          <p:nvPr>
            <p:ph idx="1"/>
          </p:nvPr>
        </p:nvSpPr>
        <p:spPr/>
        <p:txBody>
          <a:bodyPr>
            <a:normAutofit lnSpcReduction="10000"/>
          </a:bodyPr>
          <a:lstStyle/>
          <a:p>
            <a:r>
              <a:rPr lang="en-US" b="1" dirty="0"/>
              <a:t>Waiver of Subrogation </a:t>
            </a:r>
            <a:r>
              <a:rPr lang="en-US" dirty="0"/>
              <a:t>– if an insurer pays a claim, any rights their insured may have to recover all or part of the payment from someone else are transferred to the insurer – that is subrogation.  </a:t>
            </a:r>
          </a:p>
          <a:p>
            <a:r>
              <a:rPr lang="en-US" dirty="0"/>
              <a:t>Your insurance requirements should contain a waiver of subrogation – preventing the Contractor’s rights to recover such payments.</a:t>
            </a:r>
          </a:p>
          <a:p>
            <a:r>
              <a:rPr lang="en-US" b="1" dirty="0"/>
              <a:t>Notice of Cancellation </a:t>
            </a:r>
            <a:r>
              <a:rPr lang="en-US" dirty="0"/>
              <a:t>– you want to be notified immediately if the policy is cancelled!!!!  The contractor’s agent or broker is responsible to notify you.</a:t>
            </a:r>
          </a:p>
          <a:p>
            <a:endParaRPr lang="en-US" dirty="0"/>
          </a:p>
        </p:txBody>
      </p:sp>
    </p:spTree>
    <p:extLst>
      <p:ext uri="{BB962C8B-B14F-4D97-AF65-F5344CB8AC3E}">
        <p14:creationId xmlns:p14="http://schemas.microsoft.com/office/powerpoint/2010/main" val="8600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A266D-4590-46DC-ABE6-9DFA8183E272}"/>
              </a:ext>
            </a:extLst>
          </p:cNvPr>
          <p:cNvSpPr>
            <a:spLocks noGrp="1"/>
          </p:cNvSpPr>
          <p:nvPr>
            <p:ph type="title"/>
          </p:nvPr>
        </p:nvSpPr>
        <p:spPr/>
        <p:txBody>
          <a:bodyPr/>
          <a:lstStyle/>
          <a:p>
            <a:r>
              <a:rPr lang="en-US" dirty="0"/>
              <a:t>Other Appropriate Insurance Provisions</a:t>
            </a:r>
          </a:p>
        </p:txBody>
      </p:sp>
      <p:sp>
        <p:nvSpPr>
          <p:cNvPr id="3" name="Content Placeholder 2">
            <a:extLst>
              <a:ext uri="{FF2B5EF4-FFF2-40B4-BE49-F238E27FC236}">
                <a16:creationId xmlns:a16="http://schemas.microsoft.com/office/drawing/2014/main" id="{0AB86698-5CF5-44EC-B96A-63F8825D7E0B}"/>
              </a:ext>
            </a:extLst>
          </p:cNvPr>
          <p:cNvSpPr>
            <a:spLocks noGrp="1"/>
          </p:cNvSpPr>
          <p:nvPr>
            <p:ph idx="1"/>
          </p:nvPr>
        </p:nvSpPr>
        <p:spPr>
          <a:xfrm>
            <a:off x="1954165" y="2005011"/>
            <a:ext cx="9107324" cy="4632855"/>
          </a:xfrm>
        </p:spPr>
        <p:txBody>
          <a:bodyPr>
            <a:normAutofit fontScale="77500" lnSpcReduction="20000"/>
          </a:bodyPr>
          <a:lstStyle/>
          <a:p>
            <a:r>
              <a:rPr lang="en-US" b="1" dirty="0"/>
              <a:t>Deductibles and Self-Insured Retentions </a:t>
            </a:r>
            <a:r>
              <a:rPr lang="en-US" dirty="0"/>
              <a:t>– you need to be especially careful with Self-Insured Retentions or High Deductibles.  The insurance carrier does not start paying until the SIR/Deductible is exhausted.</a:t>
            </a:r>
          </a:p>
          <a:p>
            <a:r>
              <a:rPr lang="en-US" dirty="0"/>
              <a:t>You want to make sure that any amounts a Contractor must pay before its insurance applies are known and that the contractor is capable of paying those amounts.</a:t>
            </a:r>
          </a:p>
          <a:p>
            <a:r>
              <a:rPr lang="en-US" b="1" dirty="0"/>
              <a:t>Verification of Coverage </a:t>
            </a:r>
            <a:r>
              <a:rPr lang="en-US" dirty="0"/>
              <a:t>– you need proof of your contractors insurance coverage.  That is provided by the agent/broker with a Certificate of Insurance.</a:t>
            </a:r>
          </a:p>
          <a:p>
            <a:r>
              <a:rPr lang="en-US" dirty="0"/>
              <a:t>Certificates of Insurance lists the type of coverage, insurers providing coverage, policy period and limits.  The City should be listed as the Certificate Holder.</a:t>
            </a:r>
          </a:p>
          <a:p>
            <a:r>
              <a:rPr lang="en-US" dirty="0"/>
              <a:t>For ongoing contracts or contracts that go on for a period of time, you should get a new Certificate of Insurance when the policy expires, BUT many times you will have to request a new certificate.</a:t>
            </a:r>
          </a:p>
        </p:txBody>
      </p:sp>
    </p:spTree>
    <p:extLst>
      <p:ext uri="{BB962C8B-B14F-4D97-AF65-F5344CB8AC3E}">
        <p14:creationId xmlns:p14="http://schemas.microsoft.com/office/powerpoint/2010/main" val="141974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CD0F-8551-40E0-B9B3-FF03E4F617C6}"/>
              </a:ext>
            </a:extLst>
          </p:cNvPr>
          <p:cNvSpPr>
            <a:spLocks noGrp="1"/>
          </p:cNvSpPr>
          <p:nvPr>
            <p:ph type="title"/>
          </p:nvPr>
        </p:nvSpPr>
        <p:spPr/>
        <p:txBody>
          <a:bodyPr/>
          <a:lstStyle/>
          <a:p>
            <a:r>
              <a:rPr lang="en-US" dirty="0"/>
              <a:t>Other Appropriate Insurance Provisions</a:t>
            </a:r>
          </a:p>
        </p:txBody>
      </p:sp>
      <p:sp>
        <p:nvSpPr>
          <p:cNvPr id="3" name="Content Placeholder 2">
            <a:extLst>
              <a:ext uri="{FF2B5EF4-FFF2-40B4-BE49-F238E27FC236}">
                <a16:creationId xmlns:a16="http://schemas.microsoft.com/office/drawing/2014/main" id="{84BF6982-6184-401A-9D25-566B6A247F72}"/>
              </a:ext>
            </a:extLst>
          </p:cNvPr>
          <p:cNvSpPr>
            <a:spLocks noGrp="1"/>
          </p:cNvSpPr>
          <p:nvPr>
            <p:ph idx="1"/>
          </p:nvPr>
        </p:nvSpPr>
        <p:spPr/>
        <p:txBody>
          <a:bodyPr>
            <a:normAutofit fontScale="85000" lnSpcReduction="10000"/>
          </a:bodyPr>
          <a:lstStyle/>
          <a:p>
            <a:r>
              <a:rPr lang="en-US" dirty="0"/>
              <a:t>Claims Made Policies -  there will be a number of professions that you will require Professional Liability insurance which is almost always written on a claims made basis.</a:t>
            </a:r>
          </a:p>
          <a:p>
            <a:r>
              <a:rPr lang="en-US" dirty="0"/>
              <a:t>Claims made policy’s are the policy in force on the date a claim is made against the Contractor is the one that covers the loss.  It doesn’t matter when the occurrence/accident took place.  It only matters when the claim is officially made.</a:t>
            </a:r>
          </a:p>
          <a:p>
            <a:r>
              <a:rPr lang="en-US" dirty="0"/>
              <a:t>Professions such as architects, engineers, companies that deal with pollution and sometimes accountants.</a:t>
            </a:r>
          </a:p>
          <a:p>
            <a:r>
              <a:rPr lang="en-US" dirty="0"/>
              <a:t>As a result of the “Claims Made” policy - it is recommended that you require proof of ongoing coverage for at least 3 years and possibly up to 10 years (for design issues or structure issues). </a:t>
            </a:r>
          </a:p>
        </p:txBody>
      </p:sp>
    </p:spTree>
    <p:extLst>
      <p:ext uri="{BB962C8B-B14F-4D97-AF65-F5344CB8AC3E}">
        <p14:creationId xmlns:p14="http://schemas.microsoft.com/office/powerpoint/2010/main" val="277018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306C-B89E-4DD9-8B92-0233D898F2B0}"/>
              </a:ext>
            </a:extLst>
          </p:cNvPr>
          <p:cNvSpPr>
            <a:spLocks noGrp="1"/>
          </p:cNvSpPr>
          <p:nvPr>
            <p:ph type="title"/>
          </p:nvPr>
        </p:nvSpPr>
        <p:spPr/>
        <p:txBody>
          <a:bodyPr/>
          <a:lstStyle/>
          <a:p>
            <a:r>
              <a:rPr lang="en-US" dirty="0"/>
              <a:t>Other Insurance Provisions – Acceptability of Insurers</a:t>
            </a:r>
          </a:p>
        </p:txBody>
      </p:sp>
      <p:sp>
        <p:nvSpPr>
          <p:cNvPr id="3" name="Content Placeholder 2">
            <a:extLst>
              <a:ext uri="{FF2B5EF4-FFF2-40B4-BE49-F238E27FC236}">
                <a16:creationId xmlns:a16="http://schemas.microsoft.com/office/drawing/2014/main" id="{954A22AA-CA2B-4B02-941C-9F8E8AD05A05}"/>
              </a:ext>
            </a:extLst>
          </p:cNvPr>
          <p:cNvSpPr>
            <a:spLocks noGrp="1"/>
          </p:cNvSpPr>
          <p:nvPr>
            <p:ph idx="1"/>
          </p:nvPr>
        </p:nvSpPr>
        <p:spPr/>
        <p:txBody>
          <a:bodyPr/>
          <a:lstStyle/>
          <a:p>
            <a:r>
              <a:rPr lang="en-US" dirty="0"/>
              <a:t>At least a minimum A.M. Best rating of A: VII.</a:t>
            </a:r>
          </a:p>
          <a:p>
            <a:r>
              <a:rPr lang="en-US" dirty="0"/>
              <a:t>Sometimes the insurer is not A.M. Best Rated.  Sometimes you will have to look at financials or request other documentation or research the internet because they are covered by a Captive, Self-Insured Group; Insurance Pool or other forms of alternative risk financing.</a:t>
            </a:r>
          </a:p>
          <a:p>
            <a:endParaRPr lang="en-US" dirty="0"/>
          </a:p>
          <a:p>
            <a:r>
              <a:rPr lang="en-US" dirty="0"/>
              <a:t>I will discuss AM Best ratings more when I talk about Certificates of Insurance.</a:t>
            </a:r>
          </a:p>
        </p:txBody>
      </p:sp>
      <p:pic>
        <p:nvPicPr>
          <p:cNvPr id="10242" name="Picture 2" descr="About Us">
            <a:extLst>
              <a:ext uri="{FF2B5EF4-FFF2-40B4-BE49-F238E27FC236}">
                <a16:creationId xmlns:a16="http://schemas.microsoft.com/office/drawing/2014/main" id="{81FDB582-4ED0-414A-958A-5F6806617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5933" y="-1"/>
            <a:ext cx="2396067" cy="2236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58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7A6D8-6FF6-4EBE-A59A-E499263367C6}"/>
              </a:ext>
            </a:extLst>
          </p:cNvPr>
          <p:cNvSpPr>
            <a:spLocks noGrp="1"/>
          </p:cNvSpPr>
          <p:nvPr>
            <p:ph type="title"/>
          </p:nvPr>
        </p:nvSpPr>
        <p:spPr/>
        <p:txBody>
          <a:bodyPr/>
          <a:lstStyle/>
          <a:p>
            <a:r>
              <a:rPr lang="en-US" dirty="0"/>
              <a:t>Questions/Scenarios</a:t>
            </a:r>
          </a:p>
        </p:txBody>
      </p:sp>
      <p:sp>
        <p:nvSpPr>
          <p:cNvPr id="3" name="Content Placeholder 2">
            <a:extLst>
              <a:ext uri="{FF2B5EF4-FFF2-40B4-BE49-F238E27FC236}">
                <a16:creationId xmlns:a16="http://schemas.microsoft.com/office/drawing/2014/main" id="{9216A89C-FA8F-487A-905A-840E90ABA788}"/>
              </a:ext>
            </a:extLst>
          </p:cNvPr>
          <p:cNvSpPr>
            <a:spLocks noGrp="1"/>
          </p:cNvSpPr>
          <p:nvPr>
            <p:ph idx="1"/>
          </p:nvPr>
        </p:nvSpPr>
        <p:spPr/>
        <p:txBody>
          <a:bodyPr/>
          <a:lstStyle/>
          <a:p>
            <a:pPr marL="0" marR="0" lvl="0" indent="0" algn="just">
              <a:spcBef>
                <a:spcPts val="1200"/>
              </a:spcBef>
              <a:spcAft>
                <a:spcPts val="600"/>
              </a:spcAft>
              <a:buNone/>
              <a:tabLst>
                <a:tab pos="228600" algn="l"/>
              </a:tabLst>
            </a:pPr>
            <a:r>
              <a:rPr lang="en-US" sz="2400" b="1" dirty="0">
                <a:solidFill>
                  <a:schemeClr val="accent1">
                    <a:lumMod val="75000"/>
                  </a:schemeClr>
                </a:solidFill>
                <a:effectLst/>
                <a:ea typeface="Times New Roman" panose="02020603050405020304" pitchFamily="18" charset="0"/>
                <a:cs typeface="Times New Roman" panose="02020603050405020304" pitchFamily="18" charset="0"/>
              </a:rPr>
              <a:t>Is it all right if the contractor alters the indemnification language?</a:t>
            </a:r>
          </a:p>
          <a:p>
            <a:r>
              <a:rPr lang="en-US" sz="2400" dirty="0">
                <a:solidFill>
                  <a:schemeClr val="accent1">
                    <a:lumMod val="75000"/>
                  </a:schemeClr>
                </a:solidFill>
                <a:effectLst/>
                <a:ea typeface="Times New Roman" panose="02020603050405020304" pitchFamily="18" charset="0"/>
              </a:rPr>
              <a:t>This is not advised.  Indemnification language is carefully worded to afford your City as much protection as legally possible, and usually the exact language has been tested in court. Altering the language could weaken your City’s protection and should only be undertaken on advice of your legal counsel.</a:t>
            </a:r>
          </a:p>
          <a:p>
            <a:endParaRPr lang="en-US" dirty="0"/>
          </a:p>
        </p:txBody>
      </p:sp>
    </p:spTree>
    <p:extLst>
      <p:ext uri="{BB962C8B-B14F-4D97-AF65-F5344CB8AC3E}">
        <p14:creationId xmlns:p14="http://schemas.microsoft.com/office/powerpoint/2010/main" val="23602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3EC4-BA29-4FBB-A93F-BE477207F5A3}"/>
              </a:ext>
            </a:extLst>
          </p:cNvPr>
          <p:cNvSpPr>
            <a:spLocks noGrp="1"/>
          </p:cNvSpPr>
          <p:nvPr>
            <p:ph type="title"/>
          </p:nvPr>
        </p:nvSpPr>
        <p:spPr/>
        <p:txBody>
          <a:bodyPr/>
          <a:lstStyle/>
          <a:p>
            <a:r>
              <a:rPr lang="en-US" dirty="0"/>
              <a:t>Questions/Scenarios</a:t>
            </a:r>
          </a:p>
        </p:txBody>
      </p:sp>
      <p:sp>
        <p:nvSpPr>
          <p:cNvPr id="3" name="Content Placeholder 2">
            <a:extLst>
              <a:ext uri="{FF2B5EF4-FFF2-40B4-BE49-F238E27FC236}">
                <a16:creationId xmlns:a16="http://schemas.microsoft.com/office/drawing/2014/main" id="{D6A6F751-4ED5-4B49-AEF9-DD076D800823}"/>
              </a:ext>
            </a:extLst>
          </p:cNvPr>
          <p:cNvSpPr>
            <a:spLocks noGrp="1"/>
          </p:cNvSpPr>
          <p:nvPr>
            <p:ph idx="1"/>
          </p:nvPr>
        </p:nvSpPr>
        <p:spPr/>
        <p:txBody>
          <a:bodyPr/>
          <a:lstStyle/>
          <a:p>
            <a:pPr marL="0" marR="0" lvl="0" indent="0" algn="just">
              <a:spcBef>
                <a:spcPts val="1200"/>
              </a:spcBef>
              <a:spcAft>
                <a:spcPts val="600"/>
              </a:spcAft>
              <a:buNone/>
              <a:tabLst>
                <a:tab pos="228600" algn="l"/>
              </a:tabLst>
            </a:pPr>
            <a:r>
              <a:rPr lang="en-US" sz="2400" b="1" dirty="0">
                <a:effectLst/>
                <a:ea typeface="Times New Roman" panose="02020603050405020304" pitchFamily="18" charset="0"/>
                <a:cs typeface="Times New Roman" panose="02020603050405020304" pitchFamily="18" charset="0"/>
              </a:rPr>
              <a:t>If the agent </a:t>
            </a:r>
            <a:r>
              <a:rPr lang="en-US" sz="2400" b="1" dirty="0">
                <a:solidFill>
                  <a:srgbClr val="000000"/>
                </a:solidFill>
                <a:effectLst/>
                <a:ea typeface="Times New Roman" panose="02020603050405020304" pitchFamily="18" charset="0"/>
                <a:cs typeface="Times New Roman" panose="02020603050405020304" pitchFamily="18" charset="0"/>
              </a:rPr>
              <a:t>or broker changes the word “endeavor” to “will provide” in</a:t>
            </a:r>
            <a:r>
              <a:rPr lang="en-US" sz="2400" b="1" dirty="0">
                <a:effectLst/>
                <a:ea typeface="Times New Roman" panose="02020603050405020304" pitchFamily="18" charset="0"/>
                <a:cs typeface="Times New Roman" panose="02020603050405020304" pitchFamily="18" charset="0"/>
              </a:rPr>
              <a:t> the notification section of the certificate of insurance, are we okay?</a:t>
            </a:r>
            <a:r>
              <a:rPr lang="en-US" sz="2400" b="1" spc="-10" dirty="0">
                <a:effectLst/>
                <a:ea typeface="Times New Roman" panose="02020603050405020304" pitchFamily="18" charset="0"/>
                <a:cs typeface="Times New Roman" panose="02020603050405020304" pitchFamily="18" charset="0"/>
              </a:rPr>
              <a:t> </a:t>
            </a:r>
            <a:endParaRPr lang="en-US" sz="2400" b="1" dirty="0">
              <a:effectLst/>
              <a:ea typeface="Times New Roman" panose="02020603050405020304" pitchFamily="18" charset="0"/>
              <a:cs typeface="Times New Roman" panose="02020603050405020304" pitchFamily="18" charset="0"/>
            </a:endParaRPr>
          </a:p>
          <a:p>
            <a:pPr marL="228600" marR="0" algn="just">
              <a:spcBef>
                <a:spcPts val="0"/>
              </a:spcBef>
              <a:spcAft>
                <a:spcPts val="600"/>
              </a:spcAft>
              <a:tabLst>
                <a:tab pos="228600" algn="l"/>
              </a:tabLst>
            </a:pPr>
            <a:r>
              <a:rPr lang="en-US" sz="2400" b="1" dirty="0">
                <a:effectLst/>
                <a:ea typeface="Times New Roman" panose="02020603050405020304" pitchFamily="18" charset="0"/>
              </a:rPr>
              <a:t>No</a:t>
            </a:r>
            <a:r>
              <a:rPr lang="en-US" sz="2400" dirty="0">
                <a:effectLst/>
                <a:ea typeface="Times New Roman" panose="02020603050405020304" pitchFamily="18" charset="0"/>
              </a:rPr>
              <a:t>; Certificates of insurance DO NOT alter the insurance coverage, and any changes that are necessary need to be endorsed onto the policy with a copy of the endorsement provided to your Entity. Agents and brokers will sometimes try to convince you that endorsements are unnecessary when the certificate has its standard wording changed; if so, you need to point out the box in the upper right hand corner of the certificate, which states that it DOES NOT amend or alter the insurance.</a:t>
            </a:r>
          </a:p>
          <a:p>
            <a:endParaRPr lang="en-US" dirty="0"/>
          </a:p>
        </p:txBody>
      </p:sp>
    </p:spTree>
    <p:extLst>
      <p:ext uri="{BB962C8B-B14F-4D97-AF65-F5344CB8AC3E}">
        <p14:creationId xmlns:p14="http://schemas.microsoft.com/office/powerpoint/2010/main" val="185918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E3F8-49F2-4CBD-9EB1-6C09AB7FEEE6}"/>
              </a:ext>
            </a:extLst>
          </p:cNvPr>
          <p:cNvSpPr>
            <a:spLocks noGrp="1"/>
          </p:cNvSpPr>
          <p:nvPr>
            <p:ph type="title"/>
          </p:nvPr>
        </p:nvSpPr>
        <p:spPr/>
        <p:txBody>
          <a:bodyPr/>
          <a:lstStyle/>
          <a:p>
            <a:r>
              <a:rPr lang="en-US" dirty="0"/>
              <a:t>Questions/Scenarios	</a:t>
            </a:r>
          </a:p>
        </p:txBody>
      </p:sp>
      <p:sp>
        <p:nvSpPr>
          <p:cNvPr id="3" name="Content Placeholder 2">
            <a:extLst>
              <a:ext uri="{FF2B5EF4-FFF2-40B4-BE49-F238E27FC236}">
                <a16:creationId xmlns:a16="http://schemas.microsoft.com/office/drawing/2014/main" id="{F3A82D10-57BB-4E5D-A3BF-5DFA27B8D2D8}"/>
              </a:ext>
            </a:extLst>
          </p:cNvPr>
          <p:cNvSpPr>
            <a:spLocks noGrp="1"/>
          </p:cNvSpPr>
          <p:nvPr>
            <p:ph idx="1"/>
          </p:nvPr>
        </p:nvSpPr>
        <p:spPr/>
        <p:txBody>
          <a:bodyPr/>
          <a:lstStyle/>
          <a:p>
            <a:pPr marL="0" marR="0" lvl="0" indent="0" algn="just">
              <a:spcBef>
                <a:spcPts val="1200"/>
              </a:spcBef>
              <a:spcAft>
                <a:spcPts val="600"/>
              </a:spcAft>
              <a:buNone/>
              <a:tabLst>
                <a:tab pos="228600" algn="l"/>
              </a:tabLst>
            </a:pPr>
            <a:r>
              <a:rPr lang="en-US" sz="2400" b="1" i="1" dirty="0">
                <a:solidFill>
                  <a:schemeClr val="accent1">
                    <a:lumMod val="75000"/>
                  </a:schemeClr>
                </a:solidFill>
                <a:effectLst/>
                <a:ea typeface="Times New Roman" panose="02020603050405020304" pitchFamily="18" charset="0"/>
                <a:cs typeface="Times New Roman" panose="02020603050405020304" pitchFamily="18" charset="0"/>
              </a:rPr>
              <a:t>What can be done if we don’t have the proof of insurance when it is time to start the work?</a:t>
            </a:r>
          </a:p>
          <a:p>
            <a:pPr marL="228600" marR="0" algn="just">
              <a:spcBef>
                <a:spcPts val="0"/>
              </a:spcBef>
              <a:spcAft>
                <a:spcPts val="600"/>
              </a:spcAft>
              <a:tabLst>
                <a:tab pos="228600" algn="l"/>
              </a:tabLst>
            </a:pPr>
            <a:r>
              <a:rPr lang="en-US" sz="2400" dirty="0">
                <a:solidFill>
                  <a:schemeClr val="accent1">
                    <a:lumMod val="75000"/>
                  </a:schemeClr>
                </a:solidFill>
                <a:effectLst/>
                <a:ea typeface="Times New Roman" panose="02020603050405020304" pitchFamily="18" charset="0"/>
              </a:rPr>
              <a:t>There is very little that can be done at this point in the process, which is why it is </a:t>
            </a:r>
            <a:r>
              <a:rPr lang="en-US" sz="2400" b="1" dirty="0">
                <a:solidFill>
                  <a:schemeClr val="accent1">
                    <a:lumMod val="75000"/>
                  </a:schemeClr>
                </a:solidFill>
                <a:effectLst/>
                <a:ea typeface="Times New Roman" panose="02020603050405020304" pitchFamily="18" charset="0"/>
              </a:rPr>
              <a:t>strongly</a:t>
            </a:r>
            <a:r>
              <a:rPr lang="en-US" sz="2400" dirty="0">
                <a:solidFill>
                  <a:schemeClr val="accent1">
                    <a:lumMod val="75000"/>
                  </a:schemeClr>
                </a:solidFill>
                <a:effectLst/>
                <a:ea typeface="Times New Roman" panose="02020603050405020304" pitchFamily="18" charset="0"/>
              </a:rPr>
              <a:t> recommend that the indemnity and insurance specifications be sent out with the pre-bid package. There are no good choices when this situation occurs; either you must delay the work while you wait for the proof, or you must take some risk until the proof is received, and hope that the contractor’s insurance meets your specifications.</a:t>
            </a:r>
          </a:p>
          <a:p>
            <a:endParaRPr lang="en-US" dirty="0"/>
          </a:p>
        </p:txBody>
      </p:sp>
    </p:spTree>
    <p:extLst>
      <p:ext uri="{BB962C8B-B14F-4D97-AF65-F5344CB8AC3E}">
        <p14:creationId xmlns:p14="http://schemas.microsoft.com/office/powerpoint/2010/main" val="363496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A7B3A-1B49-482F-B8D8-5FDEFADFF2CC}"/>
              </a:ext>
            </a:extLst>
          </p:cNvPr>
          <p:cNvSpPr>
            <a:spLocks noGrp="1"/>
          </p:cNvSpPr>
          <p:nvPr>
            <p:ph type="title"/>
          </p:nvPr>
        </p:nvSpPr>
        <p:spPr/>
        <p:txBody>
          <a:bodyPr/>
          <a:lstStyle/>
          <a:p>
            <a:r>
              <a:rPr lang="en-US" dirty="0"/>
              <a:t>Objectives of This Training</a:t>
            </a:r>
          </a:p>
        </p:txBody>
      </p:sp>
      <p:sp>
        <p:nvSpPr>
          <p:cNvPr id="3" name="Content Placeholder 2">
            <a:extLst>
              <a:ext uri="{FF2B5EF4-FFF2-40B4-BE49-F238E27FC236}">
                <a16:creationId xmlns:a16="http://schemas.microsoft.com/office/drawing/2014/main" id="{973FECD1-B1DF-4808-8B2D-1B8083A6A904}"/>
              </a:ext>
            </a:extLst>
          </p:cNvPr>
          <p:cNvSpPr>
            <a:spLocks noGrp="1"/>
          </p:cNvSpPr>
          <p:nvPr>
            <p:ph idx="1"/>
          </p:nvPr>
        </p:nvSpPr>
        <p:spPr/>
        <p:txBody>
          <a:bodyPr>
            <a:normAutofit/>
          </a:bodyPr>
          <a:lstStyle/>
          <a:p>
            <a:r>
              <a:rPr lang="en-US" dirty="0"/>
              <a:t>Serve as a guide in developing proper insurance requirements in most contracts.</a:t>
            </a:r>
          </a:p>
          <a:p>
            <a:r>
              <a:rPr lang="en-US" dirty="0"/>
              <a:t>Hold Harmless Language and why it is important?</a:t>
            </a:r>
          </a:p>
          <a:p>
            <a:r>
              <a:rPr lang="en-US" dirty="0"/>
              <a:t>What is a Certificate of Insurance and Why Do We Need them?</a:t>
            </a:r>
          </a:p>
          <a:p>
            <a:r>
              <a:rPr lang="en-US" dirty="0"/>
              <a:t>Why is it important to have all three when working with vendors, contractors, leases, etc. (insured contract/insurance, hold-harmless language and certificate of insurance/additional insured endorsement. </a:t>
            </a:r>
          </a:p>
        </p:txBody>
      </p:sp>
      <p:pic>
        <p:nvPicPr>
          <p:cNvPr id="2050" name="Picture 2" descr="Businessman in suit in his office showing an insurance policy and pointing with a pen where the policyholder must to sign. Insurance agent presentation and consulting insurance detail to customer. Insurance Stock Photo">
            <a:extLst>
              <a:ext uri="{FF2B5EF4-FFF2-40B4-BE49-F238E27FC236}">
                <a16:creationId xmlns:a16="http://schemas.microsoft.com/office/drawing/2014/main" id="{1425601E-D9CA-4036-8FD3-ACB395CDA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889067" y="544512"/>
            <a:ext cx="2302933" cy="153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1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1586-EF69-40A4-8CC7-8152C5BDE622}"/>
              </a:ext>
            </a:extLst>
          </p:cNvPr>
          <p:cNvSpPr>
            <a:spLocks noGrp="1"/>
          </p:cNvSpPr>
          <p:nvPr>
            <p:ph type="title"/>
          </p:nvPr>
        </p:nvSpPr>
        <p:spPr/>
        <p:txBody>
          <a:bodyPr/>
          <a:lstStyle/>
          <a:p>
            <a:r>
              <a:rPr lang="en-US" dirty="0"/>
              <a:t>Questions/Scenarios</a:t>
            </a:r>
          </a:p>
        </p:txBody>
      </p:sp>
      <p:sp>
        <p:nvSpPr>
          <p:cNvPr id="3" name="Content Placeholder 2">
            <a:extLst>
              <a:ext uri="{FF2B5EF4-FFF2-40B4-BE49-F238E27FC236}">
                <a16:creationId xmlns:a16="http://schemas.microsoft.com/office/drawing/2014/main" id="{2D357463-F121-4B39-97F7-92C3CCBC448A}"/>
              </a:ext>
            </a:extLst>
          </p:cNvPr>
          <p:cNvSpPr>
            <a:spLocks noGrp="1"/>
          </p:cNvSpPr>
          <p:nvPr>
            <p:ph idx="1"/>
          </p:nvPr>
        </p:nvSpPr>
        <p:spPr/>
        <p:txBody>
          <a:bodyPr>
            <a:normAutofit fontScale="92500" lnSpcReduction="10000"/>
          </a:bodyPr>
          <a:lstStyle/>
          <a:p>
            <a:pPr marL="0" marR="0" lvl="0" indent="0" algn="just">
              <a:spcBef>
                <a:spcPts val="1200"/>
              </a:spcBef>
              <a:spcAft>
                <a:spcPts val="600"/>
              </a:spcAft>
              <a:buNone/>
              <a:tabLst>
                <a:tab pos="228600" algn="l"/>
              </a:tabLst>
            </a:pPr>
            <a:r>
              <a:rPr lang="en-US" sz="2400" b="1" i="1" dirty="0">
                <a:solidFill>
                  <a:schemeClr val="accent1">
                    <a:lumMod val="75000"/>
                  </a:schemeClr>
                </a:solidFill>
                <a:effectLst/>
                <a:ea typeface="Times New Roman" panose="02020603050405020304" pitchFamily="18" charset="0"/>
                <a:cs typeface="Times New Roman" panose="02020603050405020304" pitchFamily="18" charset="0"/>
              </a:rPr>
              <a:t>The contractor’s agent says that we cannot get the endorsements as required by the Insurance Requirements in Contracts specifications; what can we do?</a:t>
            </a:r>
          </a:p>
          <a:p>
            <a:pPr marL="0" marR="0" lvl="0" indent="0" algn="just">
              <a:spcBef>
                <a:spcPts val="1200"/>
              </a:spcBef>
              <a:spcAft>
                <a:spcPts val="600"/>
              </a:spcAft>
              <a:buNone/>
              <a:tabLst>
                <a:tab pos="228600" algn="l"/>
              </a:tabLst>
            </a:pPr>
            <a:endParaRPr lang="en-US" sz="2400" b="1" i="1" dirty="0">
              <a:solidFill>
                <a:schemeClr val="accent1">
                  <a:lumMod val="75000"/>
                </a:schemeClr>
              </a:solidFill>
              <a:effectLst/>
              <a:ea typeface="Times New Roman" panose="02020603050405020304" pitchFamily="18" charset="0"/>
              <a:cs typeface="Times New Roman" panose="02020603050405020304" pitchFamily="18" charset="0"/>
            </a:endParaRPr>
          </a:p>
          <a:p>
            <a:pPr marL="228600" marR="0" algn="just">
              <a:spcBef>
                <a:spcPts val="0"/>
              </a:spcBef>
              <a:spcAft>
                <a:spcPts val="600"/>
              </a:spcAft>
              <a:tabLst>
                <a:tab pos="228600" algn="l"/>
              </a:tabLst>
            </a:pPr>
            <a:r>
              <a:rPr lang="en-US" sz="2400" dirty="0">
                <a:solidFill>
                  <a:schemeClr val="accent1">
                    <a:lumMod val="75000"/>
                  </a:schemeClr>
                </a:solidFill>
                <a:effectLst/>
                <a:ea typeface="Times New Roman" panose="02020603050405020304" pitchFamily="18" charset="0"/>
              </a:rPr>
              <a:t>In many instances, the agent or broker has not approached the insurance company with your request – the agent or broker is merely trying to discourage you from asking so that it will not have to bother. We recommend contacting the broker or agent directly. By informing the agent or broker of the needs and requirements of your City, he or she will typically provide you with the necessary endorsements required by your City. If this tactic does not work, please call an insurance advisor for confirmation of the unavailability of endorsements from the contractor’s company.</a:t>
            </a:r>
            <a:r>
              <a:rPr lang="en-US" sz="2400" b="1" spc="-10" dirty="0">
                <a:solidFill>
                  <a:schemeClr val="accent1">
                    <a:lumMod val="75000"/>
                  </a:schemeClr>
                </a:solidFill>
                <a:effectLst/>
                <a:ea typeface="Times New Roman" panose="02020603050405020304" pitchFamily="18" charset="0"/>
              </a:rPr>
              <a:t> </a:t>
            </a:r>
            <a:endParaRPr lang="en-US" sz="2400" dirty="0">
              <a:solidFill>
                <a:schemeClr val="accent1">
                  <a:lumMod val="75000"/>
                </a:schemeClr>
              </a:solidFill>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89100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165" y="224288"/>
            <a:ext cx="9107324" cy="1362971"/>
          </a:xfrm>
        </p:spPr>
        <p:txBody>
          <a:bodyPr>
            <a:normAutofit/>
          </a:bodyPr>
          <a:lstStyle/>
          <a:p>
            <a:r>
              <a:rPr lang="en-US" sz="3600" dirty="0"/>
              <a:t>CERTIFICATES OF INSURANCE &amp; ADDITIONAL INSURED ENDORSEMENTS</a:t>
            </a:r>
          </a:p>
        </p:txBody>
      </p:sp>
      <p:graphicFrame>
        <p:nvGraphicFramePr>
          <p:cNvPr id="4" name="Object 3"/>
          <p:cNvGraphicFramePr>
            <a:graphicFrameLocks noChangeAspect="1"/>
          </p:cNvGraphicFramePr>
          <p:nvPr/>
        </p:nvGraphicFramePr>
        <p:xfrm>
          <a:off x="1954165" y="1775311"/>
          <a:ext cx="3997748" cy="5082689"/>
        </p:xfrm>
        <a:graphic>
          <a:graphicData uri="http://schemas.openxmlformats.org/presentationml/2006/ole">
            <mc:AlternateContent xmlns:mc="http://schemas.openxmlformats.org/markup-compatibility/2006">
              <mc:Choice xmlns:v="urn:schemas-microsoft-com:vml" Requires="v">
                <p:oleObj spid="_x0000_s1050" name="Acrobat Document" r:id="rId3" imgW="7773840" imgH="10060560" progId="AcroExch.Document.DC">
                  <p:embed/>
                </p:oleObj>
              </mc:Choice>
              <mc:Fallback>
                <p:oleObj name="Acrobat Document" r:id="rId3" imgW="7773840" imgH="10060560" progId="AcroExch.Document.DC">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165" y="1775311"/>
                        <a:ext cx="3997748" cy="5082689"/>
                      </a:xfrm>
                      <a:prstGeom prst="rect">
                        <a:avLst/>
                      </a:prstGeom>
                      <a:noFill/>
                    </p:spPr>
                  </p:pic>
                </p:oleObj>
              </mc:Fallback>
            </mc:AlternateContent>
          </a:graphicData>
        </a:graphic>
      </p:graphicFrame>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2859" y="1870075"/>
            <a:ext cx="3965170" cy="4649052"/>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3332818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Be Discussed?</a:t>
            </a:r>
          </a:p>
        </p:txBody>
      </p:sp>
      <p:sp>
        <p:nvSpPr>
          <p:cNvPr id="3" name="Content Placeholder 2"/>
          <p:cNvSpPr>
            <a:spLocks noGrp="1"/>
          </p:cNvSpPr>
          <p:nvPr>
            <p:ph idx="1"/>
          </p:nvPr>
        </p:nvSpPr>
        <p:spPr/>
        <p:txBody>
          <a:bodyPr>
            <a:normAutofit lnSpcReduction="10000"/>
          </a:bodyPr>
          <a:lstStyle/>
          <a:p>
            <a:r>
              <a:rPr lang="en-US" dirty="0"/>
              <a:t>Certificates of Insurance</a:t>
            </a:r>
          </a:p>
          <a:p>
            <a:pPr lvl="1"/>
            <a:r>
              <a:rPr lang="en-US" dirty="0"/>
              <a:t>What Are Certificates of Insurance?</a:t>
            </a:r>
          </a:p>
          <a:p>
            <a:pPr lvl="1"/>
            <a:r>
              <a:rPr lang="en-US" dirty="0"/>
              <a:t>Why Do We Need Them?</a:t>
            </a:r>
          </a:p>
          <a:p>
            <a:pPr lvl="1"/>
            <a:r>
              <a:rPr lang="en-US" dirty="0"/>
              <a:t>Important Things to Look At</a:t>
            </a:r>
          </a:p>
          <a:p>
            <a:r>
              <a:rPr lang="en-US" dirty="0"/>
              <a:t>Additional Insured Endorsements</a:t>
            </a:r>
          </a:p>
          <a:p>
            <a:pPr lvl="1"/>
            <a:r>
              <a:rPr lang="en-US" dirty="0"/>
              <a:t>What is an Additional Insured Endorsement?</a:t>
            </a:r>
          </a:p>
          <a:p>
            <a:pPr lvl="1"/>
            <a:r>
              <a:rPr lang="en-US" dirty="0"/>
              <a:t>Why Do We Need Them?</a:t>
            </a:r>
          </a:p>
          <a:p>
            <a:r>
              <a:rPr lang="en-US" dirty="0"/>
              <a:t>Certificates of Insurance, Additional Insured and Hold Harmless</a:t>
            </a:r>
          </a:p>
          <a:p>
            <a:r>
              <a:rPr lang="en-US" dirty="0"/>
              <a:t>Some Questions/Scenarios</a:t>
            </a:r>
          </a:p>
        </p:txBody>
      </p:sp>
    </p:spTree>
    <p:extLst>
      <p:ext uri="{BB962C8B-B14F-4D97-AF65-F5344CB8AC3E}">
        <p14:creationId xmlns:p14="http://schemas.microsoft.com/office/powerpoint/2010/main" val="104192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Certificate of Insurance?</a:t>
            </a:r>
          </a:p>
        </p:txBody>
      </p:sp>
      <p:sp>
        <p:nvSpPr>
          <p:cNvPr id="3" name="Content Placeholder 2"/>
          <p:cNvSpPr>
            <a:spLocks noGrp="1"/>
          </p:cNvSpPr>
          <p:nvPr>
            <p:ph idx="1"/>
          </p:nvPr>
        </p:nvSpPr>
        <p:spPr/>
        <p:txBody>
          <a:bodyPr/>
          <a:lstStyle/>
          <a:p>
            <a:r>
              <a:rPr lang="en-US" dirty="0"/>
              <a:t>A Certificate of Insurance is a document that gives evidence of the insured’s financial ability (via an insurance policy) to respond to a claim.  </a:t>
            </a:r>
          </a:p>
          <a:p>
            <a:r>
              <a:rPr lang="en-US" dirty="0"/>
              <a:t>No coverage benefits are afforded to the certificate holder; the Certificate merely confirms that the subject company carries insurance.</a:t>
            </a:r>
          </a:p>
        </p:txBody>
      </p:sp>
      <p:pic>
        <p:nvPicPr>
          <p:cNvPr id="9222"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084" y="4387362"/>
            <a:ext cx="1859475" cy="232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16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Certificates of Insurance</a:t>
            </a:r>
          </a:p>
        </p:txBody>
      </p:sp>
      <p:sp>
        <p:nvSpPr>
          <p:cNvPr id="3" name="Content Placeholder 2"/>
          <p:cNvSpPr>
            <a:spLocks noGrp="1"/>
          </p:cNvSpPr>
          <p:nvPr>
            <p:ph idx="1"/>
          </p:nvPr>
        </p:nvSpPr>
        <p:spPr/>
        <p:txBody>
          <a:bodyPr>
            <a:normAutofit fontScale="92500" lnSpcReduction="20000"/>
          </a:bodyPr>
          <a:lstStyle/>
          <a:p>
            <a:r>
              <a:rPr lang="en-US" dirty="0"/>
              <a:t>Why are Certificates needed?</a:t>
            </a:r>
          </a:p>
          <a:p>
            <a:pPr lvl="1"/>
            <a:r>
              <a:rPr lang="en-US" dirty="0"/>
              <a:t>Certificates give evidence that the other party has appropriate insurance to cover the claims for which they are responsible.</a:t>
            </a:r>
          </a:p>
          <a:p>
            <a:endParaRPr lang="en-US" dirty="0"/>
          </a:p>
          <a:p>
            <a:r>
              <a:rPr lang="en-US" dirty="0"/>
              <a:t>When are Certificates needed?</a:t>
            </a:r>
          </a:p>
          <a:p>
            <a:pPr lvl="1"/>
            <a:r>
              <a:rPr lang="en-US" dirty="0"/>
              <a:t>Certificates are needed when another party (janitorial service, security services, construction projects, etc.) performs services on your behalf or has property in care, custody, or control (leasing your facility).</a:t>
            </a:r>
          </a:p>
          <a:p>
            <a:pPr lvl="1"/>
            <a:endParaRPr lang="en-US" dirty="0"/>
          </a:p>
          <a:p>
            <a:r>
              <a:rPr lang="en-US" dirty="0"/>
              <a:t>Who should provide the Certificates? </a:t>
            </a:r>
          </a:p>
          <a:p>
            <a:pPr lvl="1"/>
            <a:r>
              <a:rPr lang="en-US" dirty="0"/>
              <a:t>The other party’s insurance agent, broker, insurance pool or risk management department.</a:t>
            </a:r>
          </a:p>
        </p:txBody>
      </p:sp>
    </p:spTree>
    <p:extLst>
      <p:ext uri="{BB962C8B-B14F-4D97-AF65-F5344CB8AC3E}">
        <p14:creationId xmlns:p14="http://schemas.microsoft.com/office/powerpoint/2010/main" val="330310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612395"/>
            <a:ext cx="5301842" cy="5889073"/>
          </a:xfrm>
        </p:spPr>
        <p:txBody>
          <a:bodyPr/>
          <a:lstStyle/>
          <a:p>
            <a:endParaRPr lang="en-US" dirty="0"/>
          </a:p>
        </p:txBody>
      </p:sp>
      <p:sp>
        <p:nvSpPr>
          <p:cNvPr id="4" name="Text Placeholder 3"/>
          <p:cNvSpPr>
            <a:spLocks noGrp="1"/>
          </p:cNvSpPr>
          <p:nvPr>
            <p:ph type="body" sz="half" idx="2"/>
          </p:nvPr>
        </p:nvSpPr>
        <p:spPr>
          <a:xfrm>
            <a:off x="1787641" y="612395"/>
            <a:ext cx="3932237" cy="5981351"/>
          </a:xfrm>
        </p:spPr>
        <p:txBody>
          <a:bodyPr/>
          <a:lstStyle/>
          <a:p>
            <a:endParaRPr lang="en-US" dirty="0"/>
          </a:p>
        </p:txBody>
      </p:sp>
      <p:pic>
        <p:nvPicPr>
          <p:cNvPr id="5" name="Content Placeholder 3"/>
          <p:cNvPicPr>
            <a:picLocks noGrp="1" noChangeAspect="1"/>
          </p:cNvPicPr>
          <p:nvPr>
            <p:ph idx="1"/>
          </p:nvPr>
        </p:nvPicPr>
        <p:blipFill>
          <a:blip r:embed="rId2"/>
          <a:stretch>
            <a:fillRect/>
          </a:stretch>
        </p:blipFill>
        <p:spPr>
          <a:xfrm>
            <a:off x="4230568" y="92279"/>
            <a:ext cx="5162204" cy="6765721"/>
          </a:xfrm>
          <a:prstGeom prst="rect">
            <a:avLst/>
          </a:prstGeom>
        </p:spPr>
      </p:pic>
    </p:spTree>
    <p:extLst>
      <p:ext uri="{BB962C8B-B14F-4D97-AF65-F5344CB8AC3E}">
        <p14:creationId xmlns:p14="http://schemas.microsoft.com/office/powerpoint/2010/main" val="1651784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164" y="151002"/>
            <a:ext cx="9563919" cy="721453"/>
          </a:xfrm>
        </p:spPr>
        <p:txBody>
          <a:bodyPr>
            <a:noAutofit/>
          </a:bodyPr>
          <a:lstStyle/>
          <a:p>
            <a:r>
              <a:rPr lang="en-US" sz="3200" dirty="0"/>
              <a:t>What to look for on Certificate of Insurance/Addt. Insured Endorsement?</a:t>
            </a:r>
          </a:p>
        </p:txBody>
      </p:sp>
      <p:sp>
        <p:nvSpPr>
          <p:cNvPr id="3" name="Content Placeholder 2"/>
          <p:cNvSpPr>
            <a:spLocks noGrp="1"/>
          </p:cNvSpPr>
          <p:nvPr>
            <p:ph idx="1"/>
          </p:nvPr>
        </p:nvSpPr>
        <p:spPr>
          <a:xfrm>
            <a:off x="1954165" y="1073791"/>
            <a:ext cx="9107324" cy="5687736"/>
          </a:xfrm>
        </p:spPr>
        <p:txBody>
          <a:bodyPr>
            <a:noAutofit/>
          </a:bodyPr>
          <a:lstStyle/>
          <a:p>
            <a:pPr lvl="0"/>
            <a:r>
              <a:rPr lang="en-US" sz="1800" dirty="0"/>
              <a:t>Evidence provided for each type of insurance required in the contract (e.g., “Commercial General Liability”, Auto Liability, Workers Compensation, and Professional Liability or E&amp;O, per the contract specifications). </a:t>
            </a:r>
            <a:r>
              <a:rPr lang="en-US" sz="1800" dirty="0">
                <a:solidFill>
                  <a:srgbClr val="FF0000"/>
                </a:solidFill>
              </a:rPr>
              <a:t>#3 on left</a:t>
            </a:r>
          </a:p>
          <a:p>
            <a:pPr lvl="0"/>
            <a:r>
              <a:rPr lang="en-US" sz="1800" dirty="0"/>
              <a:t>General Liability is on an “occurrence” basis, not “claims-made.” </a:t>
            </a:r>
            <a:r>
              <a:rPr lang="en-US" sz="1800" dirty="0">
                <a:solidFill>
                  <a:srgbClr val="FF0000"/>
                </a:solidFill>
              </a:rPr>
              <a:t>#6 on left</a:t>
            </a:r>
          </a:p>
          <a:p>
            <a:pPr lvl="0"/>
            <a:r>
              <a:rPr lang="en-US" sz="1800" dirty="0"/>
              <a:t>Auto Liability covers “any auto” (or non-owned &amp; hired, if contractor has no autos). </a:t>
            </a:r>
            <a:r>
              <a:rPr lang="en-US" sz="1800" dirty="0">
                <a:solidFill>
                  <a:srgbClr val="FF0000"/>
                </a:solidFill>
              </a:rPr>
              <a:t>#3 on left</a:t>
            </a:r>
          </a:p>
          <a:p>
            <a:pPr lvl="0"/>
            <a:r>
              <a:rPr lang="en-US" sz="1800" dirty="0"/>
              <a:t>Limits are at least as high as the minimum required in the contract.</a:t>
            </a:r>
            <a:r>
              <a:rPr lang="en-US" sz="1800" b="1" dirty="0"/>
              <a:t> </a:t>
            </a:r>
            <a:r>
              <a:rPr lang="en-US" sz="1800" dirty="0">
                <a:solidFill>
                  <a:srgbClr val="FF0000"/>
                </a:solidFill>
              </a:rPr>
              <a:t>#8 on right</a:t>
            </a:r>
          </a:p>
          <a:p>
            <a:pPr lvl="0"/>
            <a:r>
              <a:rPr lang="en-US" sz="1800" dirty="0"/>
              <a:t>Workers Compensation provides appropriate Limits &amp; Employers’ Liability of $1 million. </a:t>
            </a:r>
            <a:r>
              <a:rPr lang="en-US" sz="1800" dirty="0">
                <a:solidFill>
                  <a:srgbClr val="FF0000"/>
                </a:solidFill>
              </a:rPr>
              <a:t>#3 on bottom left</a:t>
            </a:r>
          </a:p>
          <a:p>
            <a:pPr lvl="0"/>
            <a:r>
              <a:rPr lang="en-US" sz="1800" dirty="0"/>
              <a:t>Policies are current and will not expire during the contract period (you should have some sort of tickler system or use Moreton for renewal follow-up if the contract period runs beyond the policy expiration date). </a:t>
            </a:r>
            <a:r>
              <a:rPr lang="en-US" sz="1800" dirty="0">
                <a:solidFill>
                  <a:srgbClr val="FF0000"/>
                </a:solidFill>
              </a:rPr>
              <a:t>#7 – 2 columns</a:t>
            </a:r>
          </a:p>
          <a:p>
            <a:pPr lvl="0"/>
            <a:r>
              <a:rPr lang="en-US" sz="1800" dirty="0"/>
              <a:t>Excess liability policies have coverage periods concurrent with primary policies. </a:t>
            </a:r>
            <a:r>
              <a:rPr lang="en-US" sz="1800" dirty="0">
                <a:solidFill>
                  <a:srgbClr val="FF0000"/>
                </a:solidFill>
              </a:rPr>
              <a:t>#3 - Umbrella</a:t>
            </a:r>
          </a:p>
          <a:p>
            <a:pPr lvl="0"/>
            <a:r>
              <a:rPr lang="en-US" sz="1800" dirty="0"/>
              <a:t>Insured Name is the same as Contractor named in the contract.  </a:t>
            </a:r>
            <a:r>
              <a:rPr lang="en-US" sz="1800" dirty="0">
                <a:solidFill>
                  <a:srgbClr val="FF0000"/>
                </a:solidFill>
              </a:rPr>
              <a:t>#4</a:t>
            </a:r>
          </a:p>
          <a:p>
            <a:pPr lvl="0"/>
            <a:r>
              <a:rPr lang="en-US" sz="1800" dirty="0"/>
              <a:t>The insurer’s A.M. Best and Standard &amp; Poor’s ratings meet or exceed the Entity’s minimum requirements.  Are we even checking these? </a:t>
            </a:r>
            <a:r>
              <a:rPr lang="en-US" sz="1800" dirty="0">
                <a:solidFill>
                  <a:srgbClr val="FF0000"/>
                </a:solidFill>
              </a:rPr>
              <a:t>#3 top right</a:t>
            </a:r>
          </a:p>
          <a:p>
            <a:endParaRPr lang="en-US" sz="1100" dirty="0"/>
          </a:p>
        </p:txBody>
      </p:sp>
    </p:spTree>
    <p:extLst>
      <p:ext uri="{BB962C8B-B14F-4D97-AF65-F5344CB8AC3E}">
        <p14:creationId xmlns:p14="http://schemas.microsoft.com/office/powerpoint/2010/main" val="371910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To Look For on Certificate of Insurance/Addt. Ins. Endorse.</a:t>
            </a:r>
          </a:p>
        </p:txBody>
      </p:sp>
      <p:sp>
        <p:nvSpPr>
          <p:cNvPr id="3" name="Content Placeholder 2"/>
          <p:cNvSpPr>
            <a:spLocks noGrp="1"/>
          </p:cNvSpPr>
          <p:nvPr>
            <p:ph idx="1"/>
          </p:nvPr>
        </p:nvSpPr>
        <p:spPr/>
        <p:txBody>
          <a:bodyPr>
            <a:normAutofit fontScale="77500" lnSpcReduction="20000"/>
          </a:bodyPr>
          <a:lstStyle/>
          <a:p>
            <a:pPr lvl="0"/>
            <a:r>
              <a:rPr lang="en-US" dirty="0"/>
              <a:t>Self-Insured Retention (SIR) on liability policies? Any must be disclosed &amp; approved.</a:t>
            </a:r>
          </a:p>
          <a:p>
            <a:pPr lvl="0"/>
            <a:r>
              <a:rPr lang="en-US" dirty="0"/>
              <a:t>Descriptions of operations, locations, etc. are correct? </a:t>
            </a:r>
            <a:r>
              <a:rPr lang="en-US" dirty="0">
                <a:solidFill>
                  <a:srgbClr val="FF0000"/>
                </a:solidFill>
              </a:rPr>
              <a:t>Bottom</a:t>
            </a:r>
          </a:p>
          <a:p>
            <a:pPr lvl="0"/>
            <a:r>
              <a:rPr lang="en-US" dirty="0"/>
              <a:t>Certificate Holder (your City) is correct, with attention to correct person.  The certificate holder should list the City not the Parks Department or Public Works, etc. </a:t>
            </a:r>
            <a:r>
              <a:rPr lang="en-US" dirty="0">
                <a:solidFill>
                  <a:srgbClr val="FF0000"/>
                </a:solidFill>
              </a:rPr>
              <a:t>#10</a:t>
            </a:r>
          </a:p>
          <a:p>
            <a:pPr lvl="0"/>
            <a:r>
              <a:rPr lang="en-US" dirty="0"/>
              <a:t>Certificate provides for 30-day notification (10 days for non-payment) to City of changes or cancellation.</a:t>
            </a:r>
          </a:p>
          <a:p>
            <a:pPr lvl="0"/>
            <a:r>
              <a:rPr lang="en-US" dirty="0"/>
              <a:t>Certificate includes signature of authorized representative.  </a:t>
            </a:r>
            <a:r>
              <a:rPr lang="en-US" dirty="0">
                <a:solidFill>
                  <a:srgbClr val="FF0000"/>
                </a:solidFill>
              </a:rPr>
              <a:t>#12</a:t>
            </a:r>
          </a:p>
          <a:p>
            <a:pPr lvl="0"/>
            <a:r>
              <a:rPr lang="en-US" b="1" dirty="0"/>
              <a:t>Additional Insured Status</a:t>
            </a:r>
            <a:r>
              <a:rPr lang="en-US" dirty="0"/>
              <a:t> - e.g., Form CG 20 10 11 85 or </a:t>
            </a:r>
            <a:r>
              <a:rPr lang="en-US" b="1" dirty="0"/>
              <a:t>both</a:t>
            </a:r>
            <a:r>
              <a:rPr lang="en-US" dirty="0"/>
              <a:t> CG 20 10, CG 20 26, CG 20 33, or CG 20 38; </a:t>
            </a:r>
            <a:r>
              <a:rPr lang="en-US" u="sng" dirty="0"/>
              <a:t>and</a:t>
            </a:r>
            <a:r>
              <a:rPr lang="en-US" dirty="0"/>
              <a:t> CG 20 37 if forms with later edition dates provided</a:t>
            </a:r>
          </a:p>
          <a:p>
            <a:pPr lvl="0"/>
            <a:r>
              <a:rPr lang="en-US" b="1" dirty="0"/>
              <a:t>“Blanket” Endorsement.</a:t>
            </a:r>
            <a:endParaRPr lang="en-US" dirty="0"/>
          </a:p>
          <a:p>
            <a:pPr lvl="0"/>
            <a:r>
              <a:rPr lang="en-US" b="1" dirty="0"/>
              <a:t>Entity-Supplied Endorsement provided and signed.</a:t>
            </a:r>
            <a:endParaRPr lang="en-US" dirty="0"/>
          </a:p>
          <a:p>
            <a:endParaRPr lang="en-US" dirty="0"/>
          </a:p>
        </p:txBody>
      </p:sp>
    </p:spTree>
    <p:extLst>
      <p:ext uri="{BB962C8B-B14F-4D97-AF65-F5344CB8AC3E}">
        <p14:creationId xmlns:p14="http://schemas.microsoft.com/office/powerpoint/2010/main" val="17829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Insured Endorsements</a:t>
            </a:r>
          </a:p>
        </p:txBody>
      </p:sp>
      <p:sp>
        <p:nvSpPr>
          <p:cNvPr id="3" name="Content Placeholder 2"/>
          <p:cNvSpPr>
            <a:spLocks noGrp="1"/>
          </p:cNvSpPr>
          <p:nvPr>
            <p:ph idx="1"/>
          </p:nvPr>
        </p:nvSpPr>
        <p:spPr/>
        <p:txBody>
          <a:bodyPr>
            <a:normAutofit fontScale="85000" lnSpcReduction="20000"/>
          </a:bodyPr>
          <a:lstStyle/>
          <a:p>
            <a:r>
              <a:rPr lang="en-US" dirty="0"/>
              <a:t>What is an “additional insured”?</a:t>
            </a:r>
          </a:p>
          <a:p>
            <a:r>
              <a:rPr lang="en-US" dirty="0"/>
              <a:t>In insurance policies, an additional insured is a person or organization who enjoys the benefits of being insured under an insurance policy, in addition to whoever originally purchased the insurance policy. The term generally applies within liability insurance and property insurance but is an element of other policies as well. Most often it applies where the original named insured needs to provide insurance coverage to additional parties so that they enjoy protection from a new risk that arises out of the original named insured's conduct or operations. An additional insured often gains this status by means of an </a:t>
            </a:r>
            <a:r>
              <a:rPr lang="en-US" b="1" dirty="0"/>
              <a:t>“endorsement” </a:t>
            </a:r>
            <a:r>
              <a:rPr lang="en-US" dirty="0"/>
              <a:t>added to the policy which either identifies the </a:t>
            </a:r>
            <a:r>
              <a:rPr lang="en-US" b="1" dirty="0"/>
              <a:t>additional party by name </a:t>
            </a:r>
            <a:r>
              <a:rPr lang="en-US" dirty="0"/>
              <a:t>or by a general description contained in a </a:t>
            </a:r>
            <a:r>
              <a:rPr lang="en-US" b="1" dirty="0"/>
              <a:t>"blanket additional insured endorsement"</a:t>
            </a:r>
            <a:r>
              <a:rPr lang="en-US" dirty="0"/>
              <a:t>.</a:t>
            </a:r>
          </a:p>
        </p:txBody>
      </p:sp>
    </p:spTree>
    <p:extLst>
      <p:ext uri="{BB962C8B-B14F-4D97-AF65-F5344CB8AC3E}">
        <p14:creationId xmlns:p14="http://schemas.microsoft.com/office/powerpoint/2010/main" val="111840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59200" y="203200"/>
            <a:ext cx="4960851" cy="6555047"/>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19301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6649-B4E8-4AC2-BCA7-E526E0BAA79A}"/>
              </a:ext>
            </a:extLst>
          </p:cNvPr>
          <p:cNvSpPr>
            <a:spLocks noGrp="1"/>
          </p:cNvSpPr>
          <p:nvPr>
            <p:ph type="title"/>
          </p:nvPr>
        </p:nvSpPr>
        <p:spPr/>
        <p:txBody>
          <a:bodyPr/>
          <a:lstStyle/>
          <a:p>
            <a:r>
              <a:rPr lang="en-US" dirty="0"/>
              <a:t>Insurance Requirements In Contracts</a:t>
            </a:r>
          </a:p>
        </p:txBody>
      </p:sp>
      <p:sp>
        <p:nvSpPr>
          <p:cNvPr id="3" name="Content Placeholder 2">
            <a:extLst>
              <a:ext uri="{FF2B5EF4-FFF2-40B4-BE49-F238E27FC236}">
                <a16:creationId xmlns:a16="http://schemas.microsoft.com/office/drawing/2014/main" id="{4E49DF38-A48A-4F86-9D0E-654EA0913759}"/>
              </a:ext>
            </a:extLst>
          </p:cNvPr>
          <p:cNvSpPr>
            <a:spLocks noGrp="1"/>
          </p:cNvSpPr>
          <p:nvPr>
            <p:ph idx="1"/>
          </p:nvPr>
        </p:nvSpPr>
        <p:spPr/>
        <p:txBody>
          <a:bodyPr>
            <a:normAutofit fontScale="92500" lnSpcReduction="20000"/>
          </a:bodyPr>
          <a:lstStyle/>
          <a:p>
            <a:r>
              <a:rPr lang="en-US" dirty="0"/>
              <a:t>Let’s Be Real!!!!</a:t>
            </a:r>
          </a:p>
          <a:p>
            <a:r>
              <a:rPr lang="en-US" dirty="0"/>
              <a:t>Very few of us like to deal with contracts.  </a:t>
            </a:r>
          </a:p>
          <a:p>
            <a:r>
              <a:rPr lang="en-US" dirty="0"/>
              <a:t>Even less of you like to haggle about the terms of a contract.</a:t>
            </a:r>
          </a:p>
          <a:p>
            <a:r>
              <a:rPr lang="en-US" dirty="0"/>
              <a:t>Probably none of you like to request, obtain and verify insurance that is required in contracts.  It takes time.  It’s aggravating dealing with contractors and insurance brokers AND it feels like it doesn’t even make a difference!!!!!!</a:t>
            </a:r>
          </a:p>
          <a:p>
            <a:r>
              <a:rPr lang="en-US" dirty="0"/>
              <a:t>HOWEVER – when an incident or problem occurs having strong insurance provisions and obtaining all the required info (Certificates, Endorsements, adequate limits, etc.) makes it all worth while.  </a:t>
            </a:r>
          </a:p>
        </p:txBody>
      </p:sp>
      <p:pic>
        <p:nvPicPr>
          <p:cNvPr id="3074" name="Picture 2" descr="Contract agreement calculator and business financial profit closeup Contract agreement calculator and business financial profit. Partnership investment and money savings growth concept Trophy - Award Stock Photo">
            <a:extLst>
              <a:ext uri="{FF2B5EF4-FFF2-40B4-BE49-F238E27FC236}">
                <a16:creationId xmlns:a16="http://schemas.microsoft.com/office/drawing/2014/main" id="{062DE264-BE1F-4F03-A041-C82A415296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5601" y="19843"/>
            <a:ext cx="2946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4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Insured Endorsement	</a:t>
            </a:r>
          </a:p>
        </p:txBody>
      </p:sp>
      <p:sp>
        <p:nvSpPr>
          <p:cNvPr id="3" name="Content Placeholder 2"/>
          <p:cNvSpPr>
            <a:spLocks noGrp="1"/>
          </p:cNvSpPr>
          <p:nvPr>
            <p:ph idx="1"/>
          </p:nvPr>
        </p:nvSpPr>
        <p:spPr>
          <a:xfrm>
            <a:off x="1954165" y="1704109"/>
            <a:ext cx="9107324" cy="4871258"/>
          </a:xfrm>
        </p:spPr>
        <p:txBody>
          <a:bodyPr>
            <a:normAutofit fontScale="92500" lnSpcReduction="10000"/>
          </a:bodyPr>
          <a:lstStyle/>
          <a:p>
            <a:r>
              <a:rPr lang="en-US" dirty="0"/>
              <a:t>By requiring that your City be named as an additional insured under contractor’s or vendor’s insurance policy – it gives your City an extra layer of protection against claims by giving you DIRECT rights of coverage under that policy.</a:t>
            </a:r>
          </a:p>
          <a:p>
            <a:r>
              <a:rPr lang="en-US" dirty="0"/>
              <a:t>We should ALWAYS require being named as additional insured by ENDORSEMENT on the other party’s policy when:</a:t>
            </a:r>
          </a:p>
          <a:p>
            <a:pPr lvl="1"/>
            <a:r>
              <a:rPr lang="en-US" dirty="0"/>
              <a:t>They are a contractor or vendor working on the City’s behalf.</a:t>
            </a:r>
          </a:p>
          <a:p>
            <a:pPr lvl="1"/>
            <a:r>
              <a:rPr lang="en-US" dirty="0"/>
              <a:t>They are directing or controlling the work of any of our employees in a situation where injury might result.</a:t>
            </a:r>
          </a:p>
          <a:p>
            <a:pPr lvl="1"/>
            <a:r>
              <a:rPr lang="en-US" dirty="0"/>
              <a:t>They are leasing space in a building or property we own.</a:t>
            </a:r>
          </a:p>
          <a:p>
            <a:pPr lvl="1"/>
            <a:r>
              <a:rPr lang="en-US" dirty="0"/>
              <a:t>They are conducting a special event (wedding, parade, bounce house, fireworks, etc.) and utilizing our facilities or property.</a:t>
            </a:r>
          </a:p>
          <a:p>
            <a:pPr lvl="1"/>
            <a:endParaRPr lang="en-US" dirty="0"/>
          </a:p>
        </p:txBody>
      </p:sp>
    </p:spTree>
    <p:extLst>
      <p:ext uri="{BB962C8B-B14F-4D97-AF65-F5344CB8AC3E}">
        <p14:creationId xmlns:p14="http://schemas.microsoft.com/office/powerpoint/2010/main" val="413095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Insured Endorsement</a:t>
            </a:r>
          </a:p>
        </p:txBody>
      </p:sp>
      <p:sp>
        <p:nvSpPr>
          <p:cNvPr id="3" name="Content Placeholder 2"/>
          <p:cNvSpPr>
            <a:spLocks noGrp="1"/>
          </p:cNvSpPr>
          <p:nvPr>
            <p:ph idx="1"/>
          </p:nvPr>
        </p:nvSpPr>
        <p:spPr/>
        <p:txBody>
          <a:bodyPr>
            <a:normAutofit fontScale="85000" lnSpcReduction="20000"/>
          </a:bodyPr>
          <a:lstStyle/>
          <a:p>
            <a:pPr lvl="0"/>
            <a:r>
              <a:rPr lang="en-US" b="1" i="1" dirty="0"/>
              <a:t>Why can’t we accept a Certificate of Insurance as proof of the Entity being named as an additional insured?</a:t>
            </a:r>
          </a:p>
          <a:p>
            <a:r>
              <a:rPr lang="en-US" dirty="0"/>
              <a:t>In the upper right-hand corner of the ACORD Certificate of Insurance are the following words:</a:t>
            </a:r>
          </a:p>
          <a:p>
            <a:pPr lvl="1"/>
            <a:r>
              <a:rPr lang="en-US" dirty="0">
                <a:solidFill>
                  <a:srgbClr val="FF0000"/>
                </a:solidFill>
              </a:rPr>
              <a:t>This certificate is issued as a matter of information only and confers no rights upon the certificate holder. This certificate does not amend, extend or alter the coverage afforded by the policy below.</a:t>
            </a:r>
          </a:p>
          <a:p>
            <a:r>
              <a:rPr lang="en-US" dirty="0"/>
              <a:t>Right below that language is:</a:t>
            </a:r>
          </a:p>
          <a:p>
            <a:pPr lvl="1"/>
            <a:r>
              <a:rPr lang="en-US" dirty="0">
                <a:solidFill>
                  <a:srgbClr val="FF0000"/>
                </a:solidFill>
              </a:rPr>
              <a:t>IMPORTANT:  If the certificate holder is an additional insured – the policy MUST BE ENDORSED.</a:t>
            </a:r>
          </a:p>
          <a:p>
            <a:r>
              <a:rPr lang="en-US" dirty="0"/>
              <a:t>If any agent or broker tries to convince you that the certificate truly does confer rights or coverages, and that you therefore do not need the endorsements you are requesting (and some will) you can direct their attention to these statements.</a:t>
            </a:r>
          </a:p>
          <a:p>
            <a:endParaRPr lang="en-US" dirty="0"/>
          </a:p>
        </p:txBody>
      </p:sp>
    </p:spTree>
    <p:extLst>
      <p:ext uri="{BB962C8B-B14F-4D97-AF65-F5344CB8AC3E}">
        <p14:creationId xmlns:p14="http://schemas.microsoft.com/office/powerpoint/2010/main" val="142605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Certificates of Insurance</a:t>
            </a:r>
          </a:p>
        </p:txBody>
      </p:sp>
      <p:pic>
        <p:nvPicPr>
          <p:cNvPr id="76" name="Content Placeholder 75"/>
          <p:cNvPicPr>
            <a:picLocks noGrp="1" noChangeAspect="1"/>
          </p:cNvPicPr>
          <p:nvPr>
            <p:ph idx="1"/>
          </p:nvPr>
        </p:nvPicPr>
        <p:blipFill>
          <a:blip r:embed="rId2"/>
          <a:stretch>
            <a:fillRect/>
          </a:stretch>
        </p:blipFill>
        <p:spPr>
          <a:xfrm>
            <a:off x="2925729" y="1742122"/>
            <a:ext cx="7164196" cy="4991185"/>
          </a:xfrm>
          <a:prstGeom prst="rect">
            <a:avLst/>
          </a:prstGeom>
        </p:spPr>
      </p:pic>
    </p:spTree>
    <p:extLst>
      <p:ext uri="{BB962C8B-B14F-4D97-AF65-F5344CB8AC3E}">
        <p14:creationId xmlns:p14="http://schemas.microsoft.com/office/powerpoint/2010/main" val="2030335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Scenarios/Questions	</a:t>
            </a:r>
          </a:p>
        </p:txBody>
      </p:sp>
      <p:sp>
        <p:nvSpPr>
          <p:cNvPr id="3" name="Content Placeholder 2"/>
          <p:cNvSpPr>
            <a:spLocks noGrp="1"/>
          </p:cNvSpPr>
          <p:nvPr>
            <p:ph idx="1"/>
          </p:nvPr>
        </p:nvSpPr>
        <p:spPr>
          <a:xfrm>
            <a:off x="1954165" y="1518407"/>
            <a:ext cx="9107324" cy="5134063"/>
          </a:xfrm>
        </p:spPr>
        <p:txBody>
          <a:bodyPr>
            <a:normAutofit fontScale="77500" lnSpcReduction="20000"/>
          </a:bodyPr>
          <a:lstStyle/>
          <a:p>
            <a:pPr lvl="0"/>
            <a:r>
              <a:rPr lang="en-US" b="1" i="1" dirty="0">
                <a:solidFill>
                  <a:srgbClr val="00B0F0"/>
                </a:solidFill>
              </a:rPr>
              <a:t>The contractor’s agent says that we cannot get the endorsements as required by the Insurance Requirements in Contracts Specifications; what can we do?</a:t>
            </a:r>
          </a:p>
          <a:p>
            <a:r>
              <a:rPr lang="en-US" dirty="0"/>
              <a:t>In many instances, the agent or broker has not approached the insurance company with your request – the agent or broker is merely trying to discourage you from asking so that it will not have to bother. </a:t>
            </a:r>
          </a:p>
          <a:p>
            <a:pPr lvl="0"/>
            <a:r>
              <a:rPr lang="en-US" b="1" i="1" dirty="0">
                <a:solidFill>
                  <a:srgbClr val="00B0F0"/>
                </a:solidFill>
              </a:rPr>
              <a:t>Do we need an additional insured endorsement on an automobile liability policy?</a:t>
            </a:r>
          </a:p>
          <a:p>
            <a:r>
              <a:rPr lang="en-US" dirty="0"/>
              <a:t>An additional insured endorsement is usually not required on most business auto policies because the standard ISO (Insurance Services Office) forms now include coverage for “anyone held liable for the conduct of an insured is also considered an insured”.  Be careful with </a:t>
            </a:r>
            <a:r>
              <a:rPr lang="en-US" b="1" dirty="0"/>
              <a:t>non</a:t>
            </a:r>
            <a:r>
              <a:rPr lang="en-US" dirty="0"/>
              <a:t>-ISO policies since many, but not all, may contain this provision.  It may be wise to require the additional insured coverage by using contract requirement language for the auto policy such as “the policy shall contain, or be endorsed to contain, Additional Insured coverage for the Entity.”</a:t>
            </a:r>
          </a:p>
        </p:txBody>
      </p:sp>
    </p:spTree>
    <p:extLst>
      <p:ext uri="{BB962C8B-B14F-4D97-AF65-F5344CB8AC3E}">
        <p14:creationId xmlns:p14="http://schemas.microsoft.com/office/powerpoint/2010/main" val="88179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Scenarios/Questions</a:t>
            </a:r>
          </a:p>
        </p:txBody>
      </p:sp>
      <p:sp>
        <p:nvSpPr>
          <p:cNvPr id="3" name="Content Placeholder 2"/>
          <p:cNvSpPr>
            <a:spLocks noGrp="1"/>
          </p:cNvSpPr>
          <p:nvPr>
            <p:ph idx="1"/>
          </p:nvPr>
        </p:nvSpPr>
        <p:spPr>
          <a:xfrm>
            <a:off x="1954165" y="1585519"/>
            <a:ext cx="9107324" cy="5092118"/>
          </a:xfrm>
        </p:spPr>
        <p:txBody>
          <a:bodyPr>
            <a:normAutofit lnSpcReduction="10000"/>
          </a:bodyPr>
          <a:lstStyle/>
          <a:p>
            <a:pPr lvl="0"/>
            <a:r>
              <a:rPr lang="en-US" b="1" i="1" dirty="0">
                <a:solidFill>
                  <a:srgbClr val="00B0F0"/>
                </a:solidFill>
              </a:rPr>
              <a:t>Can we accept an insurer with less than an A.M. Best Rating A: VII or Standard &amp; Poor’s BBB?</a:t>
            </a:r>
          </a:p>
          <a:p>
            <a:r>
              <a:rPr lang="en-US" b="1" dirty="0"/>
              <a:t>Yes</a:t>
            </a:r>
            <a:r>
              <a:rPr lang="en-US" dirty="0"/>
              <a:t>; but not recommended.  Keep in mind that the rating gives your City some confidence in that insurer’s ability to cover all of its claim liabilities, including your potential claim. By accepting lower A.M. Best or Standard &amp; Poor’s ratings, you are exposing your City to the possibility that the insurer will be unable to pay any claim you or a third party may present. </a:t>
            </a:r>
          </a:p>
          <a:p>
            <a:pPr lvl="0"/>
            <a:r>
              <a:rPr lang="en-US" b="1" i="1" dirty="0">
                <a:solidFill>
                  <a:srgbClr val="00B0F0"/>
                </a:solidFill>
              </a:rPr>
              <a:t>How do we discover what the rating of an insurer is?</a:t>
            </a:r>
          </a:p>
          <a:p>
            <a:r>
              <a:rPr lang="en-US" dirty="0"/>
              <a:t>A.M. Best ratings can be accessed over the internet for no cost at </a:t>
            </a:r>
            <a:r>
              <a:rPr lang="en-US" u="sng" dirty="0">
                <a:hlinkClick r:id="rId2"/>
              </a:rPr>
              <a:t>www.ambest.com</a:t>
            </a:r>
            <a:r>
              <a:rPr lang="en-US" dirty="0"/>
              <a:t>.  </a:t>
            </a:r>
          </a:p>
        </p:txBody>
      </p:sp>
    </p:spTree>
    <p:extLst>
      <p:ext uri="{BB962C8B-B14F-4D97-AF65-F5344CB8AC3E}">
        <p14:creationId xmlns:p14="http://schemas.microsoft.com/office/powerpoint/2010/main" val="296295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Scenarios/Questions</a:t>
            </a:r>
          </a:p>
        </p:txBody>
      </p:sp>
      <p:sp>
        <p:nvSpPr>
          <p:cNvPr id="3" name="Content Placeholder 2"/>
          <p:cNvSpPr>
            <a:spLocks noGrp="1"/>
          </p:cNvSpPr>
          <p:nvPr>
            <p:ph idx="1"/>
          </p:nvPr>
        </p:nvSpPr>
        <p:spPr/>
        <p:txBody>
          <a:bodyPr/>
          <a:lstStyle/>
          <a:p>
            <a:pPr lvl="0"/>
            <a:r>
              <a:rPr lang="en-US" b="1" i="1" dirty="0">
                <a:solidFill>
                  <a:srgbClr val="00B0F0"/>
                </a:solidFill>
              </a:rPr>
              <a:t>Should we ask to be named as an additional insured on the contractor’s professional liability policy?</a:t>
            </a:r>
          </a:p>
          <a:p>
            <a:r>
              <a:rPr lang="en-US" b="1" dirty="0"/>
              <a:t>No</a:t>
            </a:r>
            <a:r>
              <a:rPr lang="en-US" dirty="0"/>
              <a:t>; the contractor’s professional liability insurer will not comply with such a request. The reason is that the insurer does not want to pick up your City’s professional liability hazards, which it would do if you were an additional insured. </a:t>
            </a:r>
          </a:p>
        </p:txBody>
      </p:sp>
    </p:spTree>
    <p:extLst>
      <p:ext uri="{BB962C8B-B14F-4D97-AF65-F5344CB8AC3E}">
        <p14:creationId xmlns:p14="http://schemas.microsoft.com/office/powerpoint/2010/main" val="107849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3074"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56612" y="1504605"/>
            <a:ext cx="4627014" cy="515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55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6493-B867-4F5F-9E6F-E159CC621BE8}"/>
              </a:ext>
            </a:extLst>
          </p:cNvPr>
          <p:cNvSpPr>
            <a:spLocks noGrp="1"/>
          </p:cNvSpPr>
          <p:nvPr>
            <p:ph type="title"/>
          </p:nvPr>
        </p:nvSpPr>
        <p:spPr>
          <a:xfrm>
            <a:off x="1954165" y="544512"/>
            <a:ext cx="8091520" cy="1751879"/>
          </a:xfrm>
        </p:spPr>
        <p:txBody>
          <a:bodyPr>
            <a:normAutofit fontScale="90000"/>
          </a:bodyPr>
          <a:lstStyle/>
          <a:p>
            <a:r>
              <a:rPr lang="en-US" dirty="0"/>
              <a:t>Why Do We Need Strong Indemnification Language and strong insurance requirements?</a:t>
            </a:r>
          </a:p>
        </p:txBody>
      </p:sp>
      <p:sp>
        <p:nvSpPr>
          <p:cNvPr id="3" name="Content Placeholder 2">
            <a:extLst>
              <a:ext uri="{FF2B5EF4-FFF2-40B4-BE49-F238E27FC236}">
                <a16:creationId xmlns:a16="http://schemas.microsoft.com/office/drawing/2014/main" id="{5C06A8B4-47AB-44F2-9EE6-22223BA3C916}"/>
              </a:ext>
            </a:extLst>
          </p:cNvPr>
          <p:cNvSpPr>
            <a:spLocks noGrp="1"/>
          </p:cNvSpPr>
          <p:nvPr>
            <p:ph idx="1"/>
          </p:nvPr>
        </p:nvSpPr>
        <p:spPr>
          <a:xfrm>
            <a:off x="1954165" y="2493818"/>
            <a:ext cx="9107324" cy="3862532"/>
          </a:xfrm>
        </p:spPr>
        <p:txBody>
          <a:bodyPr>
            <a:normAutofit fontScale="92500" lnSpcReduction="20000"/>
          </a:bodyPr>
          <a:lstStyle/>
          <a:p>
            <a:r>
              <a:rPr lang="en-US" dirty="0"/>
              <a:t>The City can be held liable for damages caused by contractors/vendors.</a:t>
            </a:r>
          </a:p>
          <a:p>
            <a:r>
              <a:rPr lang="en-US" dirty="0"/>
              <a:t>You should be able to rely on your contractor to do the job right and if they do not do the job right they should pay for the consequences.</a:t>
            </a:r>
          </a:p>
          <a:p>
            <a:r>
              <a:rPr lang="en-US" dirty="0"/>
              <a:t>You have a source for payment of claims against the City.</a:t>
            </a:r>
          </a:p>
          <a:p>
            <a:r>
              <a:rPr lang="en-US" dirty="0"/>
              <a:t>The City should attempt to transfer the risk loss where possible.</a:t>
            </a:r>
          </a:p>
          <a:p>
            <a:r>
              <a:rPr lang="en-US" dirty="0"/>
              <a:t>Keeps the City budget safe.</a:t>
            </a:r>
          </a:p>
          <a:p>
            <a:r>
              <a:rPr lang="en-US" dirty="0"/>
              <a:t>Keeps insurance/self insurance costs lower.</a:t>
            </a:r>
          </a:p>
        </p:txBody>
      </p:sp>
      <p:pic>
        <p:nvPicPr>
          <p:cNvPr id="4098" name="Picture 2" descr="427 Hold Harmless Stock Photos - Free &amp; Royalty-Free Stock ...">
            <a:extLst>
              <a:ext uri="{FF2B5EF4-FFF2-40B4-BE49-F238E27FC236}">
                <a16:creationId xmlns:a16="http://schemas.microsoft.com/office/drawing/2014/main" id="{F9F4B840-D045-4E3C-80E8-F202FC384A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1955" y="0"/>
            <a:ext cx="2456334" cy="167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52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A702-C2E3-445B-A7B5-889A948D3BC8}"/>
              </a:ext>
            </a:extLst>
          </p:cNvPr>
          <p:cNvSpPr>
            <a:spLocks noGrp="1"/>
          </p:cNvSpPr>
          <p:nvPr>
            <p:ph type="title"/>
          </p:nvPr>
        </p:nvSpPr>
        <p:spPr>
          <a:xfrm>
            <a:off x="1490246" y="142080"/>
            <a:ext cx="8094021" cy="1325563"/>
          </a:xfrm>
        </p:spPr>
        <p:txBody>
          <a:bodyPr/>
          <a:lstStyle/>
          <a:p>
            <a:r>
              <a:rPr lang="en-US" dirty="0"/>
              <a:t>What Should Be Included the Insurance Section Contracts?</a:t>
            </a:r>
          </a:p>
        </p:txBody>
      </p:sp>
      <p:sp>
        <p:nvSpPr>
          <p:cNvPr id="3" name="Content Placeholder 2">
            <a:extLst>
              <a:ext uri="{FF2B5EF4-FFF2-40B4-BE49-F238E27FC236}">
                <a16:creationId xmlns:a16="http://schemas.microsoft.com/office/drawing/2014/main" id="{0C006F56-4989-4997-86AD-BC99F16056D8}"/>
              </a:ext>
            </a:extLst>
          </p:cNvPr>
          <p:cNvSpPr>
            <a:spLocks noGrp="1"/>
          </p:cNvSpPr>
          <p:nvPr>
            <p:ph idx="1"/>
          </p:nvPr>
        </p:nvSpPr>
        <p:spPr/>
        <p:txBody>
          <a:bodyPr/>
          <a:lstStyle/>
          <a:p>
            <a:r>
              <a:rPr lang="en-US" dirty="0"/>
              <a:t>Review the Scope of Work and look at what could go wrong?  </a:t>
            </a:r>
          </a:p>
          <a:p>
            <a:r>
              <a:rPr lang="en-US" dirty="0"/>
              <a:t>It is a total mistake to look at small jobs or small dollar contracts automatically think it carries a small risk of loss.  Even the smallest job has a potential for a large exposure to the City.</a:t>
            </a:r>
          </a:p>
          <a:p>
            <a:r>
              <a:rPr lang="en-US" dirty="0"/>
              <a:t>For our discussion today, I am assuming the contract comes with standard risks for most contracted services, professional services, maintenance agreement's.</a:t>
            </a:r>
          </a:p>
        </p:txBody>
      </p:sp>
      <p:pic>
        <p:nvPicPr>
          <p:cNvPr id="5122" name="Picture 2" descr="Insurance Insurance word written on wood block Insurance Stock Photo">
            <a:extLst>
              <a:ext uri="{FF2B5EF4-FFF2-40B4-BE49-F238E27FC236}">
                <a16:creationId xmlns:a16="http://schemas.microsoft.com/office/drawing/2014/main" id="{F2EBB2D1-7C0E-44C4-BD14-D04C87FA7F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8414" y="-7409"/>
            <a:ext cx="2453586" cy="162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34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C6D0-CE20-46AF-9B77-C9E516F0766C}"/>
              </a:ext>
            </a:extLst>
          </p:cNvPr>
          <p:cNvSpPr>
            <a:spLocks noGrp="1"/>
          </p:cNvSpPr>
          <p:nvPr>
            <p:ph type="title"/>
          </p:nvPr>
        </p:nvSpPr>
        <p:spPr>
          <a:xfrm>
            <a:off x="1954165" y="296334"/>
            <a:ext cx="7816368" cy="1573742"/>
          </a:xfrm>
        </p:spPr>
        <p:txBody>
          <a:bodyPr>
            <a:normAutofit fontScale="90000"/>
          </a:bodyPr>
          <a:lstStyle/>
          <a:p>
            <a:r>
              <a:rPr lang="en-US" dirty="0"/>
              <a:t>What Should Be Included  in the Insurance Section of Contracts - Hold Harmless Language</a:t>
            </a:r>
          </a:p>
        </p:txBody>
      </p:sp>
      <p:sp>
        <p:nvSpPr>
          <p:cNvPr id="3" name="Content Placeholder 2">
            <a:extLst>
              <a:ext uri="{FF2B5EF4-FFF2-40B4-BE49-F238E27FC236}">
                <a16:creationId xmlns:a16="http://schemas.microsoft.com/office/drawing/2014/main" id="{286948ED-9C64-499B-A226-C676B6F06712}"/>
              </a:ext>
            </a:extLst>
          </p:cNvPr>
          <p:cNvSpPr>
            <a:spLocks noGrp="1"/>
          </p:cNvSpPr>
          <p:nvPr>
            <p:ph idx="1"/>
          </p:nvPr>
        </p:nvSpPr>
        <p:spPr>
          <a:xfrm>
            <a:off x="1954165" y="2040466"/>
            <a:ext cx="9107324" cy="4614333"/>
          </a:xfrm>
        </p:spPr>
        <p:txBody>
          <a:bodyPr/>
          <a:lstStyle/>
          <a:p>
            <a:r>
              <a:rPr lang="en-US" dirty="0"/>
              <a:t>All contracts should contain “Hold Harmless language.</a:t>
            </a:r>
          </a:p>
          <a:p>
            <a:r>
              <a:rPr lang="en-US" dirty="0"/>
              <a:t>Hold Harmless language is language that shifts responsibility for loss or damage in the City’s favor.  It’s the Contractor’s promise to pay for claims caused, in whole or in part, from its activities.</a:t>
            </a:r>
          </a:p>
          <a:p>
            <a:r>
              <a:rPr lang="en-US" dirty="0"/>
              <a:t>The language should include an obligation to defend your entity (the City, employees, officials, agents, etc.) and is meant to be interpreted as broadly as possible in the City’s favor.</a:t>
            </a:r>
          </a:p>
        </p:txBody>
      </p:sp>
      <p:pic>
        <p:nvPicPr>
          <p:cNvPr id="6146" name="Picture 2" descr="What Is a Hold Harmless Agreement?">
            <a:extLst>
              <a:ext uri="{FF2B5EF4-FFF2-40B4-BE49-F238E27FC236}">
                <a16:creationId xmlns:a16="http://schemas.microsoft.com/office/drawing/2014/main" id="{889D086F-D8BF-4CBB-AE29-E6D528BA4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7809" y="-1"/>
            <a:ext cx="2564191" cy="179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8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6D98-8043-4F35-BC75-2881D52263F2}"/>
              </a:ext>
            </a:extLst>
          </p:cNvPr>
          <p:cNvSpPr>
            <a:spLocks noGrp="1"/>
          </p:cNvSpPr>
          <p:nvPr>
            <p:ph type="title"/>
          </p:nvPr>
        </p:nvSpPr>
        <p:spPr>
          <a:xfrm>
            <a:off x="1954165" y="544512"/>
            <a:ext cx="7342235" cy="1325563"/>
          </a:xfrm>
        </p:spPr>
        <p:txBody>
          <a:bodyPr/>
          <a:lstStyle/>
          <a:p>
            <a:r>
              <a:rPr lang="en-US" dirty="0"/>
              <a:t>Hold Harmless Agreements</a:t>
            </a:r>
          </a:p>
        </p:txBody>
      </p:sp>
      <p:sp>
        <p:nvSpPr>
          <p:cNvPr id="3" name="Content Placeholder 2">
            <a:extLst>
              <a:ext uri="{FF2B5EF4-FFF2-40B4-BE49-F238E27FC236}">
                <a16:creationId xmlns:a16="http://schemas.microsoft.com/office/drawing/2014/main" id="{5E5E8FBF-7947-47B4-9CDA-41DEC013F59A}"/>
              </a:ext>
            </a:extLst>
          </p:cNvPr>
          <p:cNvSpPr>
            <a:spLocks noGrp="1"/>
          </p:cNvSpPr>
          <p:nvPr>
            <p:ph idx="1"/>
          </p:nvPr>
        </p:nvSpPr>
        <p:spPr/>
        <p:txBody>
          <a:bodyPr>
            <a:normAutofit/>
          </a:bodyPr>
          <a:lstStyle/>
          <a:p>
            <a:r>
              <a:rPr lang="en-US" sz="1800" b="1" u="sng" dirty="0">
                <a:effectLst/>
                <a:ea typeface="Times New Roman" panose="02020603050405020304" pitchFamily="18" charset="0"/>
              </a:rPr>
              <a:t>Hold harmless</a:t>
            </a:r>
            <a:r>
              <a:rPr lang="en-US" sz="1800" b="1" dirty="0">
                <a:effectLst/>
                <a:ea typeface="Times New Roman" panose="02020603050405020304" pitchFamily="18" charset="0"/>
              </a:rPr>
              <a:t>: </a:t>
            </a:r>
            <a:r>
              <a:rPr lang="en-US" sz="1800" dirty="0">
                <a:effectLst/>
                <a:ea typeface="Times New Roman" panose="02020603050405020304" pitchFamily="18" charset="0"/>
              </a:rPr>
              <a:t>to the fullest extent permitted by law, Contractor shall </a:t>
            </a:r>
            <a:r>
              <a:rPr lang="en-US" sz="1800" b="1" dirty="0">
                <a:effectLst/>
                <a:ea typeface="Times New Roman" panose="02020603050405020304" pitchFamily="18" charset="0"/>
              </a:rPr>
              <a:t>hold harmless</a:t>
            </a:r>
            <a:r>
              <a:rPr lang="en-US" sz="1800" dirty="0">
                <a:effectLst/>
                <a:ea typeface="Times New Roman" panose="02020603050405020304" pitchFamily="18" charset="0"/>
              </a:rPr>
              <a:t>, </a:t>
            </a:r>
            <a:r>
              <a:rPr lang="en-US" sz="1800" b="1" dirty="0">
                <a:effectLst/>
                <a:ea typeface="Times New Roman" panose="02020603050405020304" pitchFamily="18" charset="0"/>
              </a:rPr>
              <a:t>defend</a:t>
            </a:r>
            <a:r>
              <a:rPr lang="en-US" sz="1800" dirty="0">
                <a:effectLst/>
                <a:ea typeface="Times New Roman" panose="02020603050405020304" pitchFamily="18" charset="0"/>
              </a:rPr>
              <a:t> at its own expense, </a:t>
            </a:r>
            <a:r>
              <a:rPr lang="en-US" sz="1800" b="1" dirty="0">
                <a:effectLst/>
                <a:ea typeface="Times New Roman" panose="02020603050405020304" pitchFamily="18" charset="0"/>
              </a:rPr>
              <a:t>and indemnify</a:t>
            </a:r>
            <a:r>
              <a:rPr lang="en-US" sz="1800" dirty="0">
                <a:effectLst/>
                <a:ea typeface="Times New Roman" panose="02020603050405020304" pitchFamily="18" charset="0"/>
              </a:rPr>
              <a:t> </a:t>
            </a:r>
            <a:r>
              <a:rPr lang="en-US" sz="1800" b="1" dirty="0">
                <a:ea typeface="Times New Roman" panose="02020603050405020304" pitchFamily="18" charset="0"/>
              </a:rPr>
              <a:t>the City</a:t>
            </a:r>
            <a:r>
              <a:rPr lang="en-US" sz="1800" dirty="0">
                <a:effectLst/>
                <a:ea typeface="Times New Roman" panose="02020603050405020304" pitchFamily="18" charset="0"/>
              </a:rPr>
              <a:t> its officers, employees, agents, and volunteers, </a:t>
            </a:r>
            <a:r>
              <a:rPr lang="en-US" sz="1800" b="1" dirty="0">
                <a:effectLst/>
                <a:ea typeface="Times New Roman" panose="02020603050405020304" pitchFamily="18" charset="0"/>
              </a:rPr>
              <a:t>against any and all</a:t>
            </a:r>
            <a:r>
              <a:rPr lang="en-US" sz="1800" dirty="0">
                <a:effectLst/>
                <a:ea typeface="Times New Roman" panose="02020603050405020304" pitchFamily="18" charset="0"/>
              </a:rPr>
              <a:t> liability, </a:t>
            </a:r>
            <a:r>
              <a:rPr lang="en-US" sz="1800" b="1" dirty="0">
                <a:effectLst/>
                <a:ea typeface="Times New Roman" panose="02020603050405020304" pitchFamily="18" charset="0"/>
              </a:rPr>
              <a:t>claims</a:t>
            </a:r>
            <a:r>
              <a:rPr lang="en-US" sz="1800" dirty="0">
                <a:effectLst/>
                <a:ea typeface="Times New Roman" panose="02020603050405020304" pitchFamily="18" charset="0"/>
              </a:rPr>
              <a:t>, losses, damages, or expenses, including reasonable attorney’s fees, </a:t>
            </a:r>
            <a:r>
              <a:rPr lang="en-US" sz="1800" b="1" dirty="0">
                <a:effectLst/>
                <a:ea typeface="Times New Roman" panose="02020603050405020304" pitchFamily="18" charset="0"/>
              </a:rPr>
              <a:t>arising from all acts or omissions of contractor or its</a:t>
            </a:r>
            <a:r>
              <a:rPr lang="en-US" sz="1800" dirty="0">
                <a:effectLst/>
                <a:ea typeface="Times New Roman" panose="02020603050405020304" pitchFamily="18" charset="0"/>
              </a:rPr>
              <a:t> officers, </a:t>
            </a:r>
            <a:r>
              <a:rPr lang="en-US" sz="1800" b="1" dirty="0">
                <a:effectLst/>
                <a:ea typeface="Times New Roman" panose="02020603050405020304" pitchFamily="18" charset="0"/>
              </a:rPr>
              <a:t>agents,</a:t>
            </a:r>
            <a:r>
              <a:rPr lang="en-US" sz="1800" dirty="0">
                <a:effectLst/>
                <a:ea typeface="Times New Roman" panose="02020603050405020304" pitchFamily="18" charset="0"/>
              </a:rPr>
              <a:t> or employees in rendering services under this contract; </a:t>
            </a:r>
            <a:r>
              <a:rPr lang="en-US" sz="1800" b="1" dirty="0">
                <a:effectLst/>
                <a:ea typeface="Times New Roman" panose="02020603050405020304" pitchFamily="18" charset="0"/>
              </a:rPr>
              <a:t>excluding</a:t>
            </a:r>
            <a:r>
              <a:rPr lang="en-US" sz="1800" dirty="0">
                <a:effectLst/>
                <a:ea typeface="Times New Roman" panose="02020603050405020304" pitchFamily="18" charset="0"/>
              </a:rPr>
              <a:t>, however, such liability, </a:t>
            </a:r>
            <a:r>
              <a:rPr lang="en-US" sz="1800" b="1" dirty="0">
                <a:effectLst/>
                <a:ea typeface="Times New Roman" panose="02020603050405020304" pitchFamily="18" charset="0"/>
              </a:rPr>
              <a:t>claims</a:t>
            </a:r>
            <a:r>
              <a:rPr lang="en-US" sz="1800" dirty="0">
                <a:effectLst/>
                <a:ea typeface="Times New Roman" panose="02020603050405020304" pitchFamily="18" charset="0"/>
              </a:rPr>
              <a:t>, losses, damages, or expenses </a:t>
            </a:r>
            <a:r>
              <a:rPr lang="en-US" sz="1800" b="1" dirty="0">
                <a:effectLst/>
                <a:ea typeface="Times New Roman" panose="02020603050405020304" pitchFamily="18" charset="0"/>
              </a:rPr>
              <a:t>arising from</a:t>
            </a:r>
            <a:r>
              <a:rPr lang="en-US" sz="1800" dirty="0">
                <a:effectLst/>
                <a:ea typeface="Times New Roman" panose="02020603050405020304" pitchFamily="18" charset="0"/>
              </a:rPr>
              <a:t> </a:t>
            </a:r>
            <a:r>
              <a:rPr lang="en-US" sz="1800" b="1" dirty="0">
                <a:effectLst/>
                <a:ea typeface="Times New Roman" panose="02020603050405020304" pitchFamily="18" charset="0"/>
              </a:rPr>
              <a:t>the City’s sole negligence or willful acts.</a:t>
            </a:r>
            <a:r>
              <a:rPr lang="en-US" sz="1800" dirty="0">
                <a:effectLst/>
                <a:ea typeface="Times New Roman" panose="02020603050405020304" pitchFamily="18" charset="0"/>
              </a:rPr>
              <a:t>  </a:t>
            </a:r>
          </a:p>
          <a:p>
            <a:r>
              <a:rPr lang="en-US" sz="1800" dirty="0"/>
              <a:t>It is preferable that the City use their own contract form with language that has been drafted and/or reviewed by your attorney.</a:t>
            </a:r>
          </a:p>
          <a:p>
            <a:r>
              <a:rPr lang="en-US" sz="1800" dirty="0"/>
              <a:t>There may be times that you have to use the contractor’s contract.  The problem with using the contractor’s contract is that some contractor’s work real hard trying to limit their obligations/exposure.</a:t>
            </a:r>
          </a:p>
          <a:p>
            <a:r>
              <a:rPr lang="en-US" sz="1800" dirty="0"/>
              <a:t>When you do have to accept the contractor’s contract or contract language, MAKE SURE it is reviewed by your attorney.</a:t>
            </a:r>
          </a:p>
        </p:txBody>
      </p:sp>
      <p:pic>
        <p:nvPicPr>
          <p:cNvPr id="7170" name="Picture 2" descr="What You Need To Know About Hold Harmless Agreements | Examples and Uses">
            <a:extLst>
              <a:ext uri="{FF2B5EF4-FFF2-40B4-BE49-F238E27FC236}">
                <a16:creationId xmlns:a16="http://schemas.microsoft.com/office/drawing/2014/main" id="{4234FB0B-06A6-4437-A93B-5E09A24C19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6400" y="-1"/>
            <a:ext cx="2895600" cy="173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92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A45C-78D6-4561-B2C3-97F4AD813189}"/>
              </a:ext>
            </a:extLst>
          </p:cNvPr>
          <p:cNvSpPr>
            <a:spLocks noGrp="1"/>
          </p:cNvSpPr>
          <p:nvPr>
            <p:ph type="title"/>
          </p:nvPr>
        </p:nvSpPr>
        <p:spPr/>
        <p:txBody>
          <a:bodyPr/>
          <a:lstStyle/>
          <a:p>
            <a:r>
              <a:rPr lang="en-US" dirty="0"/>
              <a:t>Insurance Requirements	</a:t>
            </a:r>
          </a:p>
        </p:txBody>
      </p:sp>
      <p:sp>
        <p:nvSpPr>
          <p:cNvPr id="3" name="Content Placeholder 2">
            <a:extLst>
              <a:ext uri="{FF2B5EF4-FFF2-40B4-BE49-F238E27FC236}">
                <a16:creationId xmlns:a16="http://schemas.microsoft.com/office/drawing/2014/main" id="{8A852FE0-3CA4-40FF-8043-96E88A1679DB}"/>
              </a:ext>
            </a:extLst>
          </p:cNvPr>
          <p:cNvSpPr>
            <a:spLocks noGrp="1"/>
          </p:cNvSpPr>
          <p:nvPr>
            <p:ph idx="1"/>
          </p:nvPr>
        </p:nvSpPr>
        <p:spPr/>
        <p:txBody>
          <a:bodyPr/>
          <a:lstStyle/>
          <a:p>
            <a:r>
              <a:rPr lang="en-US" dirty="0"/>
              <a:t>Important to inform the contractor’s/vendors of the insurance requirements early (RFP or RFQ)</a:t>
            </a:r>
          </a:p>
          <a:p>
            <a:r>
              <a:rPr lang="en-US" dirty="0"/>
              <a:t>By informing them early </a:t>
            </a:r>
          </a:p>
          <a:p>
            <a:pPr lvl="1"/>
            <a:r>
              <a:rPr lang="en-US" dirty="0"/>
              <a:t>1) you eliminate any questions regarding insurance; </a:t>
            </a:r>
          </a:p>
          <a:p>
            <a:pPr lvl="1"/>
            <a:r>
              <a:rPr lang="en-US" dirty="0"/>
              <a:t>2) the contractor/vendor has the opportunity to send the forms/requirements to their broker for approval before the bid/quote is submitted;</a:t>
            </a:r>
          </a:p>
          <a:p>
            <a:pPr lvl="1"/>
            <a:r>
              <a:rPr lang="en-US" dirty="0"/>
              <a:t>3) it eliminates in most cases any delays as it relates to insurance.</a:t>
            </a:r>
          </a:p>
        </p:txBody>
      </p:sp>
      <p:pic>
        <p:nvPicPr>
          <p:cNvPr id="8194" name="Picture 2" descr="2+ Thousand Rfp Royalty-Free Images, Stock Photos &amp; Pictures | Shutterstock">
            <a:extLst>
              <a:ext uri="{FF2B5EF4-FFF2-40B4-BE49-F238E27FC236}">
                <a16:creationId xmlns:a16="http://schemas.microsoft.com/office/drawing/2014/main" id="{4676B09E-41E0-4FC1-908F-5937C66A0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9404" y="-14288"/>
            <a:ext cx="2812596"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5AD8-5FFD-47E4-85FA-C704807CF615}"/>
              </a:ext>
            </a:extLst>
          </p:cNvPr>
          <p:cNvSpPr>
            <a:spLocks noGrp="1"/>
          </p:cNvSpPr>
          <p:nvPr>
            <p:ph type="title"/>
          </p:nvPr>
        </p:nvSpPr>
        <p:spPr/>
        <p:txBody>
          <a:bodyPr/>
          <a:lstStyle/>
          <a:p>
            <a:r>
              <a:rPr lang="en-US" dirty="0"/>
              <a:t>Sample Insurance Language</a:t>
            </a:r>
          </a:p>
        </p:txBody>
      </p:sp>
      <p:sp>
        <p:nvSpPr>
          <p:cNvPr id="3" name="Content Placeholder 2">
            <a:extLst>
              <a:ext uri="{FF2B5EF4-FFF2-40B4-BE49-F238E27FC236}">
                <a16:creationId xmlns:a16="http://schemas.microsoft.com/office/drawing/2014/main" id="{6291FCEF-FAA2-46B6-85E0-4F6C8EBCD7E4}"/>
              </a:ext>
            </a:extLst>
          </p:cNvPr>
          <p:cNvSpPr>
            <a:spLocks noGrp="1"/>
          </p:cNvSpPr>
          <p:nvPr>
            <p:ph idx="1"/>
          </p:nvPr>
        </p:nvSpPr>
        <p:spPr/>
        <p:txBody>
          <a:bodyPr/>
          <a:lstStyle/>
          <a:p>
            <a:r>
              <a:rPr lang="en-US" dirty="0"/>
              <a:t>Insurance Requirements.  Contractor agrees to have and maintain the policies set forth in Exhibit A entitled “INSURANCE REQUIREMENTS,” which is attached hereto and incorporated herein.  All policies, endorsements, certificates, and/or binders shall be subject to approval by the City as to form and content.  These requirements are subject to amendment or waiver only if so approved in writing by the City.  A lapse in any required insurance coverage during this Agreement shall be a breach of this Agreement.</a:t>
            </a:r>
          </a:p>
        </p:txBody>
      </p:sp>
    </p:spTree>
    <p:extLst>
      <p:ext uri="{BB962C8B-B14F-4D97-AF65-F5344CB8AC3E}">
        <p14:creationId xmlns:p14="http://schemas.microsoft.com/office/powerpoint/2010/main" val="10665146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5307</TotalTime>
  <Words>3648</Words>
  <Application>Microsoft Office PowerPoint</Application>
  <PresentationFormat>Widescreen</PresentationFormat>
  <Paragraphs>165</Paragraphs>
  <Slides>36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Open Sans</vt:lpstr>
      <vt:lpstr>Times New Roman</vt:lpstr>
      <vt:lpstr>Times New Roman Bold</vt:lpstr>
      <vt:lpstr>1_Office Theme</vt:lpstr>
      <vt:lpstr>Acrobat Document</vt:lpstr>
      <vt:lpstr>Demystifying Insurance Provisions in Contracts and Certificates of Insurance</vt:lpstr>
      <vt:lpstr>Objectives of This Training</vt:lpstr>
      <vt:lpstr>Insurance Requirements In Contracts</vt:lpstr>
      <vt:lpstr>Why Do We Need Strong Indemnification Language and strong insurance requirements?</vt:lpstr>
      <vt:lpstr>What Should Be Included the Insurance Section Contracts?</vt:lpstr>
      <vt:lpstr>What Should Be Included  in the Insurance Section of Contracts - Hold Harmless Language</vt:lpstr>
      <vt:lpstr>Hold Harmless Agreements</vt:lpstr>
      <vt:lpstr>Insurance Requirements </vt:lpstr>
      <vt:lpstr>Sample Insurance Language</vt:lpstr>
      <vt:lpstr>Sample Insurance Language – Exhibit A</vt:lpstr>
      <vt:lpstr>Limits of Insurance</vt:lpstr>
      <vt:lpstr>Other Appropriate Insurance Provisions</vt:lpstr>
      <vt:lpstr>Other Appropriate Insurance Provisions</vt:lpstr>
      <vt:lpstr>Other Appropriate Insurance Provisions</vt:lpstr>
      <vt:lpstr>Other Appropriate Insurance Provisions</vt:lpstr>
      <vt:lpstr>Other Insurance Provisions – Acceptability of Insurers</vt:lpstr>
      <vt:lpstr>Questions/Scenarios</vt:lpstr>
      <vt:lpstr>Questions/Scenarios</vt:lpstr>
      <vt:lpstr>Questions/Scenarios </vt:lpstr>
      <vt:lpstr>Questions/Scenarios</vt:lpstr>
      <vt:lpstr>CERTIFICATES OF INSURANCE &amp; ADDITIONAL INSURED ENDORSEMENTS</vt:lpstr>
      <vt:lpstr>What Will Be Discussed?</vt:lpstr>
      <vt:lpstr>What is a Certificate of Insurance?</vt:lpstr>
      <vt:lpstr>Certificates of Insurance</vt:lpstr>
      <vt:lpstr>PowerPoint Presentation</vt:lpstr>
      <vt:lpstr>What to look for on Certificate of Insurance/Addt. Insured Endorsement?</vt:lpstr>
      <vt:lpstr>What To Look For on Certificate of Insurance/Addt. Ins. Endorse.</vt:lpstr>
      <vt:lpstr>Additional Insured Endorsements</vt:lpstr>
      <vt:lpstr>PowerPoint Presentation</vt:lpstr>
      <vt:lpstr>Additional Insured Endorsement </vt:lpstr>
      <vt:lpstr>Additional Insured Endorsement</vt:lpstr>
      <vt:lpstr>Certificates of Insurance</vt:lpstr>
      <vt:lpstr>Scenarios/Questions </vt:lpstr>
      <vt:lpstr>Scenarios/Questions</vt:lpstr>
      <vt:lpstr>Scenarios/Questions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Cabulagan</dc:creator>
  <cp:lastModifiedBy>Patrick Cabulagan</cp:lastModifiedBy>
  <cp:revision>70</cp:revision>
  <dcterms:created xsi:type="dcterms:W3CDTF">2022-11-03T16:47:48Z</dcterms:created>
  <dcterms:modified xsi:type="dcterms:W3CDTF">2025-07-28T17:01:55Z</dcterms:modified>
</cp:coreProperties>
</file>