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8" r:id="rId4"/>
    <p:sldId id="259" r:id="rId5"/>
    <p:sldId id="265" r:id="rId6"/>
    <p:sldId id="261" r:id="rId7"/>
    <p:sldId id="269" r:id="rId8"/>
    <p:sldId id="267" r:id="rId9"/>
    <p:sldId id="264" r:id="rId10"/>
    <p:sldId id="266" r:id="rId11"/>
    <p:sldId id="271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F6CD0D-8F04-4AAC-9197-E83F032A90A6}" v="3" dt="2025-07-29T18:14:50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Count</a:t>
            </a:r>
            <a:r>
              <a:rPr lang="en-US" baseline="0"/>
              <a:t> of Claim By Category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35772276095972E-2"/>
          <c:y val="0.11090616664402442"/>
          <c:w val="0.91498444901561626"/>
          <c:h val="0.7540318716638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Sheet5!$A$51:$A$58</c:f>
              <c:strCache>
                <c:ptCount val="8"/>
                <c:pt idx="0">
                  <c:v>Property Damage</c:v>
                </c:pt>
                <c:pt idx="1">
                  <c:v>Bodily Injury</c:v>
                </c:pt>
                <c:pt idx="2">
                  <c:v>Personal Injury</c:v>
                </c:pt>
                <c:pt idx="3">
                  <c:v>Public Officials Errors and Omissions</c:v>
                </c:pt>
                <c:pt idx="4">
                  <c:v>Land Use</c:v>
                </c:pt>
                <c:pt idx="5">
                  <c:v>Near Miss / Hazard</c:v>
                </c:pt>
                <c:pt idx="6">
                  <c:v>Employee Benefit Liability</c:v>
                </c:pt>
                <c:pt idx="7">
                  <c:v>Theft and Crime Insurance</c:v>
                </c:pt>
              </c:strCache>
            </c:strRef>
          </c:cat>
          <c:val>
            <c:numRef>
              <c:f>Sheet5!$C$51:$C$58</c:f>
              <c:numCache>
                <c:formatCode>0%</c:formatCode>
                <c:ptCount val="8"/>
                <c:pt idx="0">
                  <c:v>0.67505470459518602</c:v>
                </c:pt>
                <c:pt idx="1">
                  <c:v>0.22210065645514224</c:v>
                </c:pt>
                <c:pt idx="2">
                  <c:v>4.7045951859956234E-2</c:v>
                </c:pt>
                <c:pt idx="3">
                  <c:v>4.6498905908096279E-2</c:v>
                </c:pt>
                <c:pt idx="4">
                  <c:v>6.5645514223194746E-3</c:v>
                </c:pt>
                <c:pt idx="5">
                  <c:v>2.1881838074398249E-3</c:v>
                </c:pt>
                <c:pt idx="6">
                  <c:v>5.4704595185995622E-4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3-4E6C-95C8-3485AC5EE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03770048"/>
        <c:axId val="1703774848"/>
      </c:barChart>
      <c:catAx>
        <c:axId val="170377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774848"/>
        <c:crosses val="autoZero"/>
        <c:auto val="1"/>
        <c:lblAlgn val="ctr"/>
        <c:lblOffset val="100"/>
        <c:noMultiLvlLbl val="0"/>
      </c:catAx>
      <c:valAx>
        <c:axId val="170377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77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</a:t>
            </a:r>
            <a:r>
              <a:rPr lang="en-US" baseline="0"/>
              <a:t> Per Category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'cost per category'!$A$1:$A$8</c:f>
              <c:strCache>
                <c:ptCount val="8"/>
                <c:pt idx="0">
                  <c:v>Property Damage</c:v>
                </c:pt>
                <c:pt idx="1">
                  <c:v>Bodily Injury</c:v>
                </c:pt>
                <c:pt idx="2">
                  <c:v>Public Officials Errors and Omissions</c:v>
                </c:pt>
                <c:pt idx="3">
                  <c:v>Personal Injury</c:v>
                </c:pt>
                <c:pt idx="4">
                  <c:v>Near Miss / Hazard</c:v>
                </c:pt>
                <c:pt idx="5">
                  <c:v>Land Use</c:v>
                </c:pt>
                <c:pt idx="6">
                  <c:v>Employee Benefit Liability</c:v>
                </c:pt>
                <c:pt idx="7">
                  <c:v>Theft and Crime Insurance</c:v>
                </c:pt>
              </c:strCache>
            </c:strRef>
          </c:cat>
          <c:val>
            <c:numRef>
              <c:f>'cost per category'!$C$1:$C$8</c:f>
              <c:numCache>
                <c:formatCode>0%</c:formatCode>
                <c:ptCount val="8"/>
                <c:pt idx="0">
                  <c:v>0.43797490375441167</c:v>
                </c:pt>
                <c:pt idx="1">
                  <c:v>0.37023697674808953</c:v>
                </c:pt>
                <c:pt idx="2">
                  <c:v>0.11327437456668663</c:v>
                </c:pt>
                <c:pt idx="3">
                  <c:v>7.5796888428705744E-2</c:v>
                </c:pt>
                <c:pt idx="4">
                  <c:v>1.5002474543720388E-3</c:v>
                </c:pt>
                <c:pt idx="5">
                  <c:v>1.2166090477344984E-3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8-4524-80D7-468348128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806640"/>
        <c:axId val="96814800"/>
      </c:barChart>
      <c:catAx>
        <c:axId val="968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14800"/>
        <c:crosses val="autoZero"/>
        <c:auto val="1"/>
        <c:lblAlgn val="ctr"/>
        <c:lblOffset val="100"/>
        <c:noMultiLvlLbl val="0"/>
      </c:catAx>
      <c:valAx>
        <c:axId val="9681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0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Recorded</a:t>
            </a:r>
            <a:r>
              <a:rPr lang="en-US" baseline="0"/>
              <a:t> Causes of Vehicle Collisions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C5-4006-A6D7-660FBB7E0F53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C5-4006-A6D7-660FBB7E0F53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C5-4006-A6D7-660FBB7E0F53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C5-4006-A6D7-660FBB7E0F53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C5-4006-A6D7-660FBB7E0F53}"/>
                </c:ext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C5-4006-A6D7-660FBB7E0F53}"/>
                </c:ext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C5-4006-A6D7-660FBB7E0F53}"/>
                </c:ext>
              </c:extLst>
            </c:dLbl>
            <c:dLbl>
              <c:idx val="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C5-4006-A6D7-660FBB7E0F53}"/>
                </c:ext>
              </c:extLst>
            </c:dLbl>
            <c:dLbl>
              <c:idx val="8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C5-4006-A6D7-660FBB7E0F53}"/>
                </c:ext>
              </c:extLst>
            </c:dLbl>
            <c:dLbl>
              <c:idx val="9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EC5-4006-A6D7-660FBB7E0F53}"/>
                </c:ext>
              </c:extLst>
            </c:dLbl>
            <c:dLbl>
              <c:idx val="1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EC5-4006-A6D7-660FBB7E0F53}"/>
                </c:ext>
              </c:extLst>
            </c:dLbl>
            <c:dLbl>
              <c:idx val="1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EC5-4006-A6D7-660FBB7E0F53}"/>
                </c:ext>
              </c:extLst>
            </c:dLbl>
            <c:dLbl>
              <c:idx val="1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EC5-4006-A6D7-660FBB7E0F53}"/>
                </c:ext>
              </c:extLst>
            </c:dLbl>
            <c:dLbl>
              <c:idx val="1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EC5-4006-A6D7-660FBB7E0F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Sheet9!$A$1:$A$34</c:f>
              <c:strCache>
                <c:ptCount val="34"/>
                <c:pt idx="0">
                  <c:v>No Fault Of Our Driver</c:v>
                </c:pt>
                <c:pt idx="1">
                  <c:v>Backing</c:v>
                </c:pt>
                <c:pt idx="2">
                  <c:v>Rear-Ended Another Vehicle</c:v>
                </c:pt>
                <c:pt idx="3">
                  <c:v>Occurred in Parking Lot</c:v>
                </c:pt>
                <c:pt idx="4">
                  <c:v>Involved a Parked Vehicle</c:v>
                </c:pt>
                <c:pt idx="5">
                  <c:v>Single Vehicle</c:v>
                </c:pt>
                <c:pt idx="6">
                  <c:v>Transit</c:v>
                </c:pt>
                <c:pt idx="7">
                  <c:v>Left Turn</c:v>
                </c:pt>
                <c:pt idx="8">
                  <c:v>Snow/Ice Road Condition/Visibility</c:v>
                </c:pt>
                <c:pt idx="9">
                  <c:v>Snow Removal</c:v>
                </c:pt>
                <c:pt idx="10">
                  <c:v>Debris in Road</c:v>
                </c:pt>
                <c:pt idx="11">
                  <c:v>Lane Change</c:v>
                </c:pt>
                <c:pt idx="12">
                  <c:v>Failed To Yield, Other Than Stop</c:v>
                </c:pt>
                <c:pt idx="13">
                  <c:v>U Turn</c:v>
                </c:pt>
                <c:pt idx="14">
                  <c:v>Driving C3 Other Than Pursuit</c:v>
                </c:pt>
                <c:pt idx="15">
                  <c:v>Failed to Yield at Stop (sign or signal)</c:v>
                </c:pt>
                <c:pt idx="16">
                  <c:v>Distracted</c:v>
                </c:pt>
                <c:pt idx="17">
                  <c:v>Hit &amp; Run</c:v>
                </c:pt>
                <c:pt idx="18">
                  <c:v>Involved a Pursuit</c:v>
                </c:pt>
                <c:pt idx="19">
                  <c:v>Deer or Animal</c:v>
                </c:pt>
                <c:pt idx="20">
                  <c:v>Involved a Stolen Vehicle</c:v>
                </c:pt>
                <c:pt idx="21">
                  <c:v>Intentionally Vandalized</c:v>
                </c:pt>
                <c:pt idx="22">
                  <c:v>Vehicle Ran Off Road</c:v>
                </c:pt>
                <c:pt idx="23">
                  <c:v>Equipment Failure</c:v>
                </c:pt>
                <c:pt idx="24">
                  <c:v>High Value Auto Physical Damage</c:v>
                </c:pt>
                <c:pt idx="25">
                  <c:v>Involved a PIT Manuever</c:v>
                </c:pt>
                <c:pt idx="26">
                  <c:v>Unknown Cause of Damage</c:v>
                </c:pt>
                <c:pt idx="27">
                  <c:v>Wet Road Condition/Visibility Other Than Snow</c:v>
                </c:pt>
                <c:pt idx="28">
                  <c:v>During Training</c:v>
                </c:pt>
                <c:pt idx="29">
                  <c:v>Intentionally Rammed by Suspect</c:v>
                </c:pt>
                <c:pt idx="30">
                  <c:v>Involved Impaired Driver</c:v>
                </c:pt>
                <c:pt idx="31">
                  <c:v>Off-Duty</c:v>
                </c:pt>
                <c:pt idx="32">
                  <c:v>Visibilty</c:v>
                </c:pt>
                <c:pt idx="33">
                  <c:v>Spike Strip Involved</c:v>
                </c:pt>
              </c:strCache>
            </c:strRef>
          </c:cat>
          <c:val>
            <c:numRef>
              <c:f>Sheet9!$C$1:$C$34</c:f>
              <c:numCache>
                <c:formatCode>0%</c:formatCode>
                <c:ptCount val="34"/>
                <c:pt idx="0">
                  <c:v>0.14084507042253522</c:v>
                </c:pt>
                <c:pt idx="1">
                  <c:v>0.13078470824949698</c:v>
                </c:pt>
                <c:pt idx="2">
                  <c:v>8.8531187122736416E-2</c:v>
                </c:pt>
                <c:pt idx="3">
                  <c:v>7.847082494969819E-2</c:v>
                </c:pt>
                <c:pt idx="4">
                  <c:v>7.0422535211267609E-2</c:v>
                </c:pt>
                <c:pt idx="5">
                  <c:v>5.2313883299798795E-2</c:v>
                </c:pt>
                <c:pt idx="6">
                  <c:v>5.030181086519115E-2</c:v>
                </c:pt>
                <c:pt idx="7">
                  <c:v>4.8289738430583498E-2</c:v>
                </c:pt>
                <c:pt idx="8">
                  <c:v>4.0241448692152917E-2</c:v>
                </c:pt>
                <c:pt idx="9">
                  <c:v>3.8229376257545272E-2</c:v>
                </c:pt>
                <c:pt idx="10">
                  <c:v>3.0181086519114688E-2</c:v>
                </c:pt>
                <c:pt idx="11">
                  <c:v>3.0181086519114688E-2</c:v>
                </c:pt>
                <c:pt idx="12">
                  <c:v>2.4144869215291749E-2</c:v>
                </c:pt>
                <c:pt idx="13">
                  <c:v>2.0120724346076459E-2</c:v>
                </c:pt>
                <c:pt idx="14">
                  <c:v>1.8108651911468814E-2</c:v>
                </c:pt>
                <c:pt idx="15">
                  <c:v>1.8108651911468814E-2</c:v>
                </c:pt>
                <c:pt idx="16">
                  <c:v>1.6096579476861168E-2</c:v>
                </c:pt>
                <c:pt idx="17">
                  <c:v>1.2072434607645875E-2</c:v>
                </c:pt>
                <c:pt idx="18">
                  <c:v>1.2072434607645875E-2</c:v>
                </c:pt>
                <c:pt idx="19">
                  <c:v>1.0060362173038229E-2</c:v>
                </c:pt>
                <c:pt idx="20">
                  <c:v>1.0060362173038229E-2</c:v>
                </c:pt>
                <c:pt idx="21">
                  <c:v>8.0482897384305842E-3</c:v>
                </c:pt>
                <c:pt idx="22">
                  <c:v>8.0482897384305842E-3</c:v>
                </c:pt>
                <c:pt idx="23">
                  <c:v>6.0362173038229373E-3</c:v>
                </c:pt>
                <c:pt idx="24">
                  <c:v>6.0362173038229373E-3</c:v>
                </c:pt>
                <c:pt idx="25">
                  <c:v>6.0362173038229373E-3</c:v>
                </c:pt>
                <c:pt idx="26">
                  <c:v>6.0362173038229373E-3</c:v>
                </c:pt>
                <c:pt idx="27">
                  <c:v>6.0362173038229373E-3</c:v>
                </c:pt>
                <c:pt idx="28">
                  <c:v>4.0241448692152921E-3</c:v>
                </c:pt>
                <c:pt idx="29">
                  <c:v>4.0241448692152921E-3</c:v>
                </c:pt>
                <c:pt idx="30">
                  <c:v>2.012072434607646E-3</c:v>
                </c:pt>
                <c:pt idx="31">
                  <c:v>2.012072434607646E-3</c:v>
                </c:pt>
                <c:pt idx="32">
                  <c:v>2.012072434607646E-3</c:v>
                </c:pt>
                <c:pt idx="3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5-4006-A6D7-660FBB7E0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527887"/>
        <c:axId val="332530287"/>
      </c:barChart>
      <c:catAx>
        <c:axId val="33252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530287"/>
        <c:crosses val="autoZero"/>
        <c:auto val="1"/>
        <c:lblAlgn val="ctr"/>
        <c:lblOffset val="100"/>
        <c:noMultiLvlLbl val="0"/>
      </c:catAx>
      <c:valAx>
        <c:axId val="332530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  <a:r>
                  <a:rPr lang="en-US" baseline="0"/>
                  <a:t> of Recorded Causes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527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Vehicle</a:t>
            </a:r>
            <a:r>
              <a:rPr lang="en-US" baseline="0" dirty="0"/>
              <a:t> Collision Percentages By Department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Department!$A$29:$A$36</c:f>
              <c:strCache>
                <c:ptCount val="8"/>
                <c:pt idx="0">
                  <c:v>Police &amp; Animal Control</c:v>
                </c:pt>
                <c:pt idx="1">
                  <c:v>Utilities &amp; Services &amp; Public Works &amp; Airports</c:v>
                </c:pt>
                <c:pt idx="2">
                  <c:v>N/A or Unspecified</c:v>
                </c:pt>
                <c:pt idx="3">
                  <c:v>Fire Department &amp; EMS</c:v>
                </c:pt>
                <c:pt idx="4">
                  <c:v>Parks &amp; Recreation</c:v>
                </c:pt>
                <c:pt idx="5">
                  <c:v>Transit</c:v>
                </c:pt>
                <c:pt idx="6">
                  <c:v>Zoning, Planning &amp; Community Development</c:v>
                </c:pt>
                <c:pt idx="7">
                  <c:v>Administrative Services</c:v>
                </c:pt>
              </c:strCache>
            </c:strRef>
          </c:cat>
          <c:val>
            <c:numRef>
              <c:f>Department!$C$29:$C$36</c:f>
              <c:numCache>
                <c:formatCode>0%</c:formatCode>
                <c:ptCount val="8"/>
                <c:pt idx="0">
                  <c:v>0.34971098265895956</c:v>
                </c:pt>
                <c:pt idx="1">
                  <c:v>0.29190751445086704</c:v>
                </c:pt>
                <c:pt idx="2">
                  <c:v>0.13294797687861271</c:v>
                </c:pt>
                <c:pt idx="3">
                  <c:v>8.0924855491329481E-2</c:v>
                </c:pt>
                <c:pt idx="4">
                  <c:v>7.3699421965317924E-2</c:v>
                </c:pt>
                <c:pt idx="5">
                  <c:v>4.9132947976878616E-2</c:v>
                </c:pt>
                <c:pt idx="6">
                  <c:v>1.5895953757225433E-2</c:v>
                </c:pt>
                <c:pt idx="7">
                  <c:v>5.7803468208092483E-3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B7-426D-AF99-1DA8827E05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54925216"/>
        <c:axId val="1854925696"/>
      </c:barChart>
      <c:catAx>
        <c:axId val="185492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925696"/>
        <c:crosses val="autoZero"/>
        <c:auto val="1"/>
        <c:lblAlgn val="ctr"/>
        <c:lblOffset val="100"/>
        <c:noMultiLvlLbl val="0"/>
      </c:catAx>
      <c:valAx>
        <c:axId val="185492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92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Sewer</a:t>
            </a:r>
            <a:r>
              <a:rPr lang="en-US" baseline="0"/>
              <a:t> Claims Last 10 Years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396086852779766E-2"/>
          <c:y val="0.12488215488215489"/>
          <c:w val="0.95460391314722026"/>
          <c:h val="0.797009199607624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1688588642328799E-2"/>
                  <c:y val="-0.1525742994246931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strRef>
              <c:f>Sheet1!$A$42:$A$51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Sheet1!$B$42:$B$51</c:f>
              <c:numCache>
                <c:formatCode>General</c:formatCode>
                <c:ptCount val="10"/>
                <c:pt idx="0">
                  <c:v>20</c:v>
                </c:pt>
                <c:pt idx="1">
                  <c:v>27</c:v>
                </c:pt>
                <c:pt idx="2">
                  <c:v>23</c:v>
                </c:pt>
                <c:pt idx="3">
                  <c:v>17</c:v>
                </c:pt>
                <c:pt idx="4">
                  <c:v>17</c:v>
                </c:pt>
                <c:pt idx="5">
                  <c:v>10</c:v>
                </c:pt>
                <c:pt idx="6">
                  <c:v>18</c:v>
                </c:pt>
                <c:pt idx="7">
                  <c:v>19</c:v>
                </c:pt>
                <c:pt idx="8">
                  <c:v>13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7E-42EE-B86C-8947F493D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3125983"/>
        <c:axId val="653109663"/>
      </c:barChart>
      <c:catAx>
        <c:axId val="65312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109663"/>
        <c:crosses val="autoZero"/>
        <c:auto val="1"/>
        <c:lblAlgn val="ctr"/>
        <c:lblOffset val="100"/>
        <c:noMultiLvlLbl val="0"/>
      </c:catAx>
      <c:valAx>
        <c:axId val="653109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125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96097-2FF1-4A74-B4B0-83A275A4FB58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D09F2-B743-44AC-A54E-86BF4381D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7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5 years, all coverages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09F2-B743-44AC-A54E-86BF4381DF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2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5 years, all coverages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09F2-B743-44AC-A54E-86BF4381DF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vehicle collision claims, </a:t>
            </a:r>
            <a:r>
              <a:rPr lang="en-US"/>
              <a:t>all coverages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09F2-B743-44AC-A54E-86BF4381DF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vehicle collision claims, all coverages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09F2-B743-44AC-A54E-86BF4381DF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9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10 years, all coverages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09F2-B743-44AC-A54E-86BF4381DF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8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852" y="797742"/>
            <a:ext cx="815229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400" b="1">
                <a:solidFill>
                  <a:srgbClr val="003264"/>
                </a:solidFill>
              </a:defRPr>
            </a:pPr>
            <a:r>
              <a:rPr sz="4800" dirty="0"/>
              <a:t>Utah Risk Management Agency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3892" y="4866513"/>
            <a:ext cx="677621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282828"/>
                </a:solidFill>
              </a:defRPr>
            </a:pPr>
            <a:r>
              <a:rPr lang="en-US" sz="3200" b="1" dirty="0">
                <a:solidFill>
                  <a:schemeClr val="tx2"/>
                </a:solidFill>
              </a:rPr>
              <a:t>Risk Management Information System</a:t>
            </a:r>
            <a:endParaRPr sz="32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Origami Risk Launches Package of Generative AI Solutions for Risk Managers">
            <a:extLst>
              <a:ext uri="{FF2B5EF4-FFF2-40B4-BE49-F238E27FC236}">
                <a16:creationId xmlns:a16="http://schemas.microsoft.com/office/drawing/2014/main" id="{A411701F-D1D7-A7F8-186B-22ED0B21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16" y="1753088"/>
            <a:ext cx="5251168" cy="280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URMA Logo - high quality.png">
            <a:extLst>
              <a:ext uri="{FF2B5EF4-FFF2-40B4-BE49-F238E27FC236}">
                <a16:creationId xmlns:a16="http://schemas.microsoft.com/office/drawing/2014/main" id="{3940522D-59F4-C882-C9C2-328636AC1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07CC1-99A4-693F-8353-E5955FF9D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73BDA1-21EC-5714-059C-048429034CAF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32EF1A-44B9-65D1-D564-DDE32C031170}"/>
              </a:ext>
            </a:extLst>
          </p:cNvPr>
          <p:cNvSpPr txBox="1"/>
          <p:nvPr/>
        </p:nvSpPr>
        <p:spPr>
          <a:xfrm>
            <a:off x="465943" y="163919"/>
            <a:ext cx="82121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</a:defRPr>
            </a:pPr>
            <a:r>
              <a:rPr lang="en-US" dirty="0"/>
              <a:t>Departments With Most Collisions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790FC1F4-E675-5B27-03AF-3EC331F18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9E4E519-5A03-E893-0D32-F25C733D75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524040"/>
              </p:ext>
            </p:extLst>
          </p:nvPr>
        </p:nvGraphicFramePr>
        <p:xfrm>
          <a:off x="898771" y="1556099"/>
          <a:ext cx="7573994" cy="427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866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582BA-EF58-2093-C569-DF51A88CB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D42DD7-CDDD-2A4D-001B-945C7EB749AE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C13AB-9E31-3F7B-9750-38E7800B6BC9}"/>
              </a:ext>
            </a:extLst>
          </p:cNvPr>
          <p:cNvSpPr txBox="1"/>
          <p:nvPr/>
        </p:nvSpPr>
        <p:spPr>
          <a:xfrm>
            <a:off x="2428852" y="163919"/>
            <a:ext cx="428630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</a:defRPr>
            </a:pPr>
            <a:r>
              <a:rPr lang="en-US" dirty="0"/>
              <a:t>Trends Over Time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FFB9B060-0603-EB25-172D-4ABAB5A5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0C29E20-14A1-9F06-765F-0133BA5FE4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127012"/>
              </p:ext>
            </p:extLst>
          </p:nvPr>
        </p:nvGraphicFramePr>
        <p:xfrm>
          <a:off x="797052" y="1543050"/>
          <a:ext cx="7549896" cy="458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199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39207-ACBB-C369-1DCA-1CD236A7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D2FF02-D0B5-9681-F209-262A2089A963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BF4FE-1A79-ADA9-C14C-63CC78232D17}"/>
              </a:ext>
            </a:extLst>
          </p:cNvPr>
          <p:cNvSpPr txBox="1"/>
          <p:nvPr/>
        </p:nvSpPr>
        <p:spPr>
          <a:xfrm>
            <a:off x="1027504" y="201168"/>
            <a:ext cx="55274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Conclusions From Data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DF2C55F9-8E95-9ED5-8F05-8DB9590C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93E73-6A39-7ACF-C2C7-60D558A54749}"/>
              </a:ext>
            </a:extLst>
          </p:cNvPr>
          <p:cNvSpPr txBox="1"/>
          <p:nvPr/>
        </p:nvSpPr>
        <p:spPr>
          <a:xfrm>
            <a:off x="1216152" y="2194560"/>
            <a:ext cx="7040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Can This Information Help Our Cities?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Evidence to learn from mistakes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Anticipate and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5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931C3-83D0-42A2-982D-033EFD75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85EFE6-F5A7-20DC-20D6-61B6FCE34476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5F218-7D83-1C6E-7248-A5558C47878C}"/>
              </a:ext>
            </a:extLst>
          </p:cNvPr>
          <p:cNvSpPr txBox="1"/>
          <p:nvPr/>
        </p:nvSpPr>
        <p:spPr>
          <a:xfrm>
            <a:off x="1027504" y="201168"/>
            <a:ext cx="280083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Questions?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BDB6DDD0-B76F-44CE-7E24-27CA2FB32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6EC7AD-65C3-1A8B-FDE1-9DEF7EE4F533}"/>
              </a:ext>
            </a:extLst>
          </p:cNvPr>
          <p:cNvSpPr txBox="1"/>
          <p:nvPr/>
        </p:nvSpPr>
        <p:spPr>
          <a:xfrm>
            <a:off x="1216152" y="2194560"/>
            <a:ext cx="70408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Thank You!</a:t>
            </a:r>
          </a:p>
          <a:p>
            <a:endParaRPr lang="en-US" sz="2000" b="1" dirty="0"/>
          </a:p>
          <a:p>
            <a:r>
              <a:rPr lang="en-US" sz="2000" b="1" dirty="0"/>
              <a:t>Jordan Rapp: URMA Risk Analyst</a:t>
            </a:r>
          </a:p>
          <a:p>
            <a:r>
              <a:rPr lang="en-US" sz="2000" b="1" dirty="0"/>
              <a:t>	</a:t>
            </a:r>
            <a:r>
              <a:rPr lang="en-US" sz="2000" b="1" dirty="0">
                <a:solidFill>
                  <a:schemeClr val="accent1"/>
                </a:solidFill>
              </a:rPr>
              <a:t>Jordan.Rapp@urma.gov</a:t>
            </a:r>
          </a:p>
          <a:p>
            <a:endParaRPr lang="en-US" sz="2000" b="1" dirty="0"/>
          </a:p>
          <a:p>
            <a:r>
              <a:rPr lang="en-US" sz="2000" b="1" dirty="0"/>
              <a:t>Brandon Crowther: URMA Attorney</a:t>
            </a:r>
          </a:p>
          <a:p>
            <a:r>
              <a:rPr lang="en-US" sz="2000" b="1" dirty="0"/>
              <a:t>	</a:t>
            </a:r>
            <a:r>
              <a:rPr lang="en-US" sz="2000" b="1" dirty="0">
                <a:solidFill>
                  <a:schemeClr val="accent1"/>
                </a:solidFill>
              </a:rPr>
              <a:t>Brandon.Crowther@urma.gov</a:t>
            </a:r>
            <a:endParaRPr lang="en-US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182880"/>
            <a:ext cx="286270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Description</a:t>
            </a:r>
            <a:endParaRPr dirty="0"/>
          </a:p>
        </p:txBody>
      </p:sp>
      <p:pic>
        <p:nvPicPr>
          <p:cNvPr id="4" name="Picture 3" descr="URMA Logo - high qual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F5B7FA-F3FB-6462-AD60-362CA13E0BAC}"/>
              </a:ext>
            </a:extLst>
          </p:cNvPr>
          <p:cNvSpPr txBox="1"/>
          <p:nvPr/>
        </p:nvSpPr>
        <p:spPr>
          <a:xfrm>
            <a:off x="914400" y="1280160"/>
            <a:ext cx="7315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IS A RMIS?</a:t>
            </a:r>
          </a:p>
          <a:p>
            <a:pPr algn="ctr"/>
            <a:r>
              <a:rPr lang="en-US" sz="2400" b="1" dirty="0"/>
              <a:t>(Risk Management Information System)</a:t>
            </a:r>
          </a:p>
          <a:p>
            <a:endParaRPr lang="en-US" sz="2400" dirty="0"/>
          </a:p>
          <a:p>
            <a:r>
              <a:rPr lang="en-US" sz="2000" dirty="0"/>
              <a:t>A RMIS is a technology solution designed to manage and coordinate an organization’s risk information. A RMIS also serves as a centralized platform for risk managers to collect, store, analyze, and report on their risk data.</a:t>
            </a:r>
          </a:p>
          <a:p>
            <a:endParaRPr lang="en-US" sz="2000" dirty="0"/>
          </a:p>
          <a:p>
            <a:pPr lvl="2"/>
            <a:endParaRPr lang="en-US" sz="2400" dirty="0"/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A6A99-0EF5-B020-BFCE-887AB9EF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2FFC43-8B03-3C5F-0D00-E462B3B53B12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F02C7-2B9C-6CDE-E109-34A8CDC71F7C}"/>
              </a:ext>
            </a:extLst>
          </p:cNvPr>
          <p:cNvSpPr txBox="1"/>
          <p:nvPr/>
        </p:nvSpPr>
        <p:spPr>
          <a:xfrm>
            <a:off x="640080" y="182880"/>
            <a:ext cx="210256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Benefits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D3F5A2F0-80CF-B22C-1F9C-1EB24E909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8A204-C854-236B-E291-A04618120B93}"/>
              </a:ext>
            </a:extLst>
          </p:cNvPr>
          <p:cNvSpPr txBox="1"/>
          <p:nvPr/>
        </p:nvSpPr>
        <p:spPr>
          <a:xfrm>
            <a:off x="914400" y="1280648"/>
            <a:ext cx="7315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Cost Effectiveness Of Pooling With URMA</a:t>
            </a:r>
          </a:p>
          <a:p>
            <a:endParaRPr lang="en-US" sz="2000" b="1" dirty="0"/>
          </a:p>
          <a:p>
            <a:pPr lvl="1"/>
            <a:r>
              <a:rPr lang="en-US" sz="2000" b="1" dirty="0"/>
              <a:t>Annual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Individual annual contracts cost around $100,000 Annually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URMA members have Origami Software access included in URMA membership</a:t>
            </a:r>
          </a:p>
          <a:p>
            <a:pPr lvl="1"/>
            <a:r>
              <a:rPr lang="en-US" sz="2000" b="1" dirty="0"/>
              <a:t>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Professional service hours can cost $225/</a:t>
            </a:r>
            <a:r>
              <a:rPr lang="en-US" sz="2000" dirty="0" err="1"/>
              <a:t>hr</a:t>
            </a:r>
            <a:r>
              <a:rPr lang="en-US" sz="2000" dirty="0"/>
              <a:t> in 10 hour increments or $275/</a:t>
            </a:r>
            <a:r>
              <a:rPr lang="en-US" sz="2000" dirty="0" err="1"/>
              <a:t>hr</a:t>
            </a:r>
            <a:r>
              <a:rPr lang="en-US" sz="2000" dirty="0"/>
              <a:t> if purchased individually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Jordan cost is included with URMA</a:t>
            </a:r>
          </a:p>
          <a:p>
            <a:pPr lvl="1"/>
            <a:r>
              <a:rPr lang="en-US" sz="2000" b="1" dirty="0"/>
              <a:t>Time of Implementation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Less time consuming for your employees to implement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Shortened timeline duration of implementation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Additional updates as time is available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Learn from other members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2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88AA0-0D13-08C7-34C7-A5E1D16C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C75C7-259F-E137-DF5D-7B7665A697A5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7ED5C-60A6-F2D6-C2D2-31EA0A0048D7}"/>
              </a:ext>
            </a:extLst>
          </p:cNvPr>
          <p:cNvSpPr txBox="1"/>
          <p:nvPr/>
        </p:nvSpPr>
        <p:spPr>
          <a:xfrm>
            <a:off x="640080" y="182880"/>
            <a:ext cx="808580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Increased Autonomy Of Members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C1327665-9F98-F09D-8930-410EAE042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D2359B-EBA9-E847-2B0C-4A29F3D6B7E6}"/>
              </a:ext>
            </a:extLst>
          </p:cNvPr>
          <p:cNvSpPr txBox="1"/>
          <p:nvPr/>
        </p:nvSpPr>
        <p:spPr>
          <a:xfrm>
            <a:off x="809244" y="1728216"/>
            <a:ext cx="79964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Implemented Changes To Improve Processes For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Customized dashboards for members to better manage and visualize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Remote incident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Ability to input your own financials (member paid transactions)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members to manage internal incidents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Future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Training Videos – Teach users to make reports and edit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fleet(vehicle/equipment) management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8787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C258A-8FD1-ED9B-40F2-EE02FAAF1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A6A791-B107-F498-D112-7FF87A6B39C7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A7357-F8E7-588B-F988-59114323A887}"/>
              </a:ext>
            </a:extLst>
          </p:cNvPr>
          <p:cNvSpPr txBox="1"/>
          <p:nvPr/>
        </p:nvSpPr>
        <p:spPr>
          <a:xfrm>
            <a:off x="640080" y="182880"/>
            <a:ext cx="471654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Report Automation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1B86716F-BB43-123B-28BF-9D9CFD38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AB14B3-EABB-2915-4EDD-71028E4C2D56}"/>
              </a:ext>
            </a:extLst>
          </p:cNvPr>
          <p:cNvSpPr txBox="1"/>
          <p:nvPr/>
        </p:nvSpPr>
        <p:spPr>
          <a:xfrm>
            <a:off x="809244" y="1874520"/>
            <a:ext cx="7525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Access To 5 Year Repayment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See your projected repayments in real time</a:t>
            </a:r>
          </a:p>
          <a:p>
            <a:endParaRPr lang="en-US" sz="2000" dirty="0"/>
          </a:p>
          <a:p>
            <a:r>
              <a:rPr lang="en-US" sz="2000" b="1" dirty="0"/>
              <a:t>Quarterly Graphs Sent To Department Heads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Automatically send reports and graphs to department heads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Real Time Dashboarding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Custom dashboards to manage/review your risk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Custom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Requests to URMA for ad hoc reports</a:t>
            </a:r>
            <a:endParaRPr lang="en-US" sz="2000" b="1" dirty="0"/>
          </a:p>
          <a:p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6701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1119B-3F03-9C54-133C-AA6F5EA56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3D351-2D64-F1F3-785C-B67E14D80FA2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43733-66BB-02DA-8FCC-A8399908CCBA}"/>
              </a:ext>
            </a:extLst>
          </p:cNvPr>
          <p:cNvSpPr txBox="1"/>
          <p:nvPr/>
        </p:nvSpPr>
        <p:spPr>
          <a:xfrm>
            <a:off x="1027504" y="201168"/>
            <a:ext cx="708899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Insights From Reviewing Data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8B4CB0A8-C62B-A4A3-3E62-F5E2CD18A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1F3E0-0246-1181-AEE7-F7AE55F8404B}"/>
              </a:ext>
            </a:extLst>
          </p:cNvPr>
          <p:cNvSpPr txBox="1"/>
          <p:nvPr/>
        </p:nvSpPr>
        <p:spPr>
          <a:xfrm>
            <a:off x="731520" y="2203704"/>
            <a:ext cx="768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Questions You May 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type of claim do we get most of?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type of claims cost us the most?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the main causes of vehicle collisions?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the main departments involved in vehicle collisions?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trends are happening with our cities?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8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3E940-0E98-EF21-596A-33D7A31AE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C20A81-9C6E-7A7E-CE2A-FE31A20EA530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9FC1E-98CE-197F-98AA-A01180E82D86}"/>
              </a:ext>
            </a:extLst>
          </p:cNvPr>
          <p:cNvSpPr txBox="1"/>
          <p:nvPr/>
        </p:nvSpPr>
        <p:spPr>
          <a:xfrm>
            <a:off x="1027504" y="201168"/>
            <a:ext cx="708899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Insights From Reviewing Data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A08B93D2-F2F9-F052-045F-1E0495DCE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A9C7A1-28A3-305B-0373-DA8BEB2663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656195"/>
              </p:ext>
            </p:extLst>
          </p:nvPr>
        </p:nvGraphicFramePr>
        <p:xfrm>
          <a:off x="931739" y="1400377"/>
          <a:ext cx="7280521" cy="476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755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B58DA-1F66-F10B-7EF5-E2CE2116B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840B8F-A991-DA58-D978-6C56D28CD7A0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4D5BF-CB99-F510-9023-84F7F6B3FC47}"/>
              </a:ext>
            </a:extLst>
          </p:cNvPr>
          <p:cNvSpPr txBox="1"/>
          <p:nvPr/>
        </p:nvSpPr>
        <p:spPr>
          <a:xfrm>
            <a:off x="1027504" y="201168"/>
            <a:ext cx="708899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400" b="1">
                <a:solidFill>
                  <a:srgbClr val="FFFFFF"/>
                </a:solidFill>
              </a:defRPr>
            </a:pPr>
            <a:r>
              <a:rPr lang="en-US" dirty="0"/>
              <a:t>Insights From Reviewing Data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923A0B98-A70D-8F5F-A9F0-078996F7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D816882-7C02-833C-4F85-A44C2CED46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083071"/>
              </p:ext>
            </p:extLst>
          </p:nvPr>
        </p:nvGraphicFramePr>
        <p:xfrm>
          <a:off x="771818" y="1417319"/>
          <a:ext cx="7600363" cy="474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091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CF923-D06F-9A21-8B0C-26CB8892C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ECEBDB-BEE2-5101-C0EA-71D40EE6B9FC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55E2F-CF87-C2E3-AF66-8A7604B9BC9A}"/>
              </a:ext>
            </a:extLst>
          </p:cNvPr>
          <p:cNvSpPr txBox="1"/>
          <p:nvPr/>
        </p:nvSpPr>
        <p:spPr>
          <a:xfrm>
            <a:off x="1447525" y="163919"/>
            <a:ext cx="624895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</a:defRPr>
            </a:pPr>
            <a:r>
              <a:rPr lang="en-US" dirty="0"/>
              <a:t>Highest Frequency Causes</a:t>
            </a:r>
            <a:endParaRPr dirty="0"/>
          </a:p>
        </p:txBody>
      </p:sp>
      <p:pic>
        <p:nvPicPr>
          <p:cNvPr id="4" name="Picture 3" descr="URMA Logo - high quality.png">
            <a:extLst>
              <a:ext uri="{FF2B5EF4-FFF2-40B4-BE49-F238E27FC236}">
                <a16:creationId xmlns:a16="http://schemas.microsoft.com/office/drawing/2014/main" id="{61AE564B-8478-070A-6297-D07DCD0E1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47" y="6291072"/>
            <a:ext cx="1086437" cy="448056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D0A256-38FE-6915-3F7E-E67258FE85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053425"/>
              </p:ext>
            </p:extLst>
          </p:nvPr>
        </p:nvGraphicFramePr>
        <p:xfrm>
          <a:off x="0" y="1298448"/>
          <a:ext cx="9201150" cy="535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1032-1CCB-209F-C7D9-66FB24D77AC9}"/>
              </a:ext>
            </a:extLst>
          </p:cNvPr>
          <p:cNvSpPr txBox="1"/>
          <p:nvPr/>
        </p:nvSpPr>
        <p:spPr>
          <a:xfrm>
            <a:off x="0" y="6616017"/>
            <a:ext cx="390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*Excluding Other &amp; Blank Submissions</a:t>
            </a:r>
          </a:p>
        </p:txBody>
      </p:sp>
    </p:spTree>
    <p:extLst>
      <p:ext uri="{BB962C8B-B14F-4D97-AF65-F5344CB8AC3E}">
        <p14:creationId xmlns:p14="http://schemas.microsoft.com/office/powerpoint/2010/main" val="2597645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452</Words>
  <Application>Microsoft Office PowerPoint</Application>
  <PresentationFormat>On-screen Show (4:3)</PresentationFormat>
  <Paragraphs>89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Jordan Rapp</dc:creator>
  <cp:keywords/>
  <dc:description>generated using python-pptx</dc:description>
  <cp:lastModifiedBy>Jason Davis</cp:lastModifiedBy>
  <cp:revision>6</cp:revision>
  <dcterms:created xsi:type="dcterms:W3CDTF">2013-01-27T09:14:16Z</dcterms:created>
  <dcterms:modified xsi:type="dcterms:W3CDTF">2025-07-29T22:30:40Z</dcterms:modified>
  <cp:category/>
</cp:coreProperties>
</file>