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79" r:id="rId2"/>
    <p:sldMasterId id="2147483652" r:id="rId3"/>
    <p:sldMasterId id="2147483677" r:id="rId4"/>
  </p:sldMasterIdLst>
  <p:notesMasterIdLst>
    <p:notesMasterId r:id="rId16"/>
  </p:notesMasterIdLst>
  <p:sldIdLst>
    <p:sldId id="376" r:id="rId5"/>
    <p:sldId id="377" r:id="rId6"/>
    <p:sldId id="380" r:id="rId7"/>
    <p:sldId id="381" r:id="rId8"/>
    <p:sldId id="382" r:id="rId9"/>
    <p:sldId id="384" r:id="rId10"/>
    <p:sldId id="385" r:id="rId11"/>
    <p:sldId id="386" r:id="rId12"/>
    <p:sldId id="387" r:id="rId13"/>
    <p:sldId id="388" r:id="rId14"/>
    <p:sldId id="3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B2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562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B642C6-7E63-4142-A952-B1D3FC3D480B}" type="datetimeFigureOut">
              <a:rPr lang="en-US"/>
              <a:pPr>
                <a:defRPr/>
              </a:pPr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4AA2D3-2C49-459C-9CE6-84324747D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49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0" y="990600"/>
            <a:ext cx="9144000" cy="2438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0" y="4267200"/>
            <a:ext cx="9144000" cy="160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altLang="en-US" kern="0" dirty="0"/>
              <a:t>Author - Date - Venue</a:t>
            </a:r>
          </a:p>
        </p:txBody>
      </p:sp>
    </p:spTree>
    <p:extLst>
      <p:ext uri="{BB962C8B-B14F-4D97-AF65-F5344CB8AC3E}">
        <p14:creationId xmlns:p14="http://schemas.microsoft.com/office/powerpoint/2010/main" val="148947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06878" y="1839118"/>
            <a:ext cx="2062162" cy="2808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674960" y="3276600"/>
            <a:ext cx="2062162" cy="2808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headshot</a:t>
            </a:r>
          </a:p>
        </p:txBody>
      </p:sp>
    </p:spTree>
    <p:extLst>
      <p:ext uri="{BB962C8B-B14F-4D97-AF65-F5344CB8AC3E}">
        <p14:creationId xmlns:p14="http://schemas.microsoft.com/office/powerpoint/2010/main" val="260665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447800"/>
            <a:ext cx="9144000" cy="4800600"/>
          </a:xfrm>
          <a:prstGeom prst="rect">
            <a:avLst/>
          </a:prstGeom>
        </p:spPr>
        <p:txBody>
          <a:bodyPr lIns="457200" tIns="457200" rIns="274320" bIns="0"/>
          <a:lstStyle>
            <a:lvl1pPr marL="342900" indent="-342900">
              <a:buClr>
                <a:srgbClr val="E31B23"/>
              </a:buClr>
              <a:buFont typeface="Arial" panose="020B0604020202020204" pitchFamily="34" charset="0"/>
              <a:buChar char="•"/>
              <a:defRPr lang="en-US" b="1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E31B23"/>
              </a:buClr>
              <a:defRPr lang="en-US" kern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E31B23"/>
              </a:buClr>
              <a:buFont typeface="Wingdings" panose="05000000000000000000" pitchFamily="2" charset="2"/>
              <a:buChar char="§"/>
              <a:defRPr lang="en-US" kern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lang="en-US" kern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lang="en-US" kern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Click to Edit Bullet Level 1</a:t>
            </a:r>
          </a:p>
          <a:p>
            <a:pPr lvl="1"/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Bullet Level 2</a:t>
            </a:r>
          </a:p>
          <a:p>
            <a:pPr lvl="2"/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Bullet Level 3</a:t>
            </a:r>
          </a:p>
        </p:txBody>
      </p:sp>
    </p:spTree>
    <p:extLst>
      <p:ext uri="{BB962C8B-B14F-4D97-AF65-F5344CB8AC3E}">
        <p14:creationId xmlns:p14="http://schemas.microsoft.com/office/powerpoint/2010/main" val="242550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rgbClr val="D132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 userDrawn="1"/>
        </p:nvSpPr>
        <p:spPr bwMode="auto">
          <a:xfrm>
            <a:off x="533400" y="2286000"/>
            <a:ext cx="4267200" cy="403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0" y="2308860"/>
            <a:ext cx="23622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0" b="1" cap="none" spc="0" dirty="0">
                <a:ln w="11430">
                  <a:solidFill>
                    <a:srgbClr val="D13239"/>
                  </a:solidFill>
                </a:ln>
                <a:solidFill>
                  <a:srgbClr val="D132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33626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en-US" sz="6000" b="1" dirty="0">
                <a:ln w="11430">
                  <a:solidFill>
                    <a:schemeClr val="accent3">
                      <a:lumMod val="65000"/>
                    </a:schemeClr>
                  </a:solidFill>
                </a:ln>
                <a:solidFill>
                  <a:schemeClr val="accent3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QUESTIONS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1600" y="3048000"/>
            <a:ext cx="3733800" cy="2743200"/>
          </a:xfrm>
          <a:prstGeom prst="rect">
            <a:avLst/>
          </a:prstGeom>
        </p:spPr>
        <p:txBody>
          <a:bodyPr anchor="ctr"/>
          <a:lstStyle>
            <a:lvl1pPr marL="0" indent="0" algn="l">
              <a:defRPr sz="3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en-US" sz="2400" kern="0" dirty="0"/>
              <a:t>CLICK TO ADD 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93674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-12700" y="6381750"/>
            <a:ext cx="38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27B90EC-B0F8-45B2-9D63-BCC323FB2AE0}" type="slidenum">
              <a:rPr lang="en-US" altLang="en-US" sz="1000" smtClean="0">
                <a:solidFill>
                  <a:srgbClr val="FF3300"/>
                </a:solidFill>
                <a:latin typeface="Avenir LT Std 35 Light" pitchFamily="34" charset="0"/>
              </a:rPr>
              <a:pPr eaLnBrk="1" hangingPunct="1">
                <a:defRPr/>
              </a:pPr>
              <a:t>‹#›</a:t>
            </a:fld>
            <a:endParaRPr lang="en-US" altLang="en-US" sz="1000">
              <a:solidFill>
                <a:srgbClr val="FF3300"/>
              </a:solidFill>
              <a:latin typeface="Avenir LT Std 35 Light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4000" kern="0"/>
              <a:t>Meet Our Presenters</a:t>
            </a:r>
            <a:endParaRPr lang="en-US" kern="0" dirty="0"/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228600" y="1676400"/>
            <a:ext cx="5943600" cy="1828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charset="0"/>
              <a:buChar char="■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2971800" y="4397374"/>
            <a:ext cx="5943600" cy="1828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charset="0"/>
              <a:buChar char="■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-12700" y="6381750"/>
            <a:ext cx="38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27B90EC-B0F8-45B2-9D63-BCC323FB2AE0}" type="slidenum">
              <a:rPr lang="en-US" altLang="en-US" sz="1000" smtClean="0">
                <a:solidFill>
                  <a:srgbClr val="FF3300"/>
                </a:solidFill>
                <a:latin typeface="Avenir LT Std 35 Light" pitchFamily="34" charset="0"/>
              </a:rPr>
              <a:pPr eaLnBrk="1" hangingPunct="1">
                <a:defRPr/>
              </a:pPr>
              <a:t>‹#›</a:t>
            </a:fld>
            <a:endParaRPr lang="en-US" altLang="en-US" sz="1000">
              <a:solidFill>
                <a:srgbClr val="FF3300"/>
              </a:solidFill>
              <a:latin typeface="Avenir LT Std 35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-12700" y="6381750"/>
            <a:ext cx="38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BA664067-0FD4-43CF-AF47-0CA011AF386B}" type="slidenum">
              <a:rPr lang="en-US" altLang="en-US" sz="1000" smtClean="0">
                <a:solidFill>
                  <a:srgbClr val="FF3300"/>
                </a:solidFill>
                <a:latin typeface="Avenir LT Std 35 Light" pitchFamily="34" charset="0"/>
              </a:rPr>
              <a:pPr eaLnBrk="1" hangingPunct="1">
                <a:defRPr/>
              </a:pPr>
              <a:t>‹#›</a:t>
            </a:fld>
            <a:endParaRPr lang="en-US" altLang="en-US" sz="1000">
              <a:solidFill>
                <a:srgbClr val="FF3300"/>
              </a:solidFill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■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C54B13-7E9B-BDA6-6F72-DC50D629D9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362200"/>
            <a:ext cx="9144000" cy="762000"/>
          </a:xfrm>
        </p:spPr>
        <p:txBody>
          <a:bodyPr/>
          <a:lstStyle/>
          <a:p>
            <a:r>
              <a:rPr lang="en-US" sz="5400" dirty="0"/>
              <a:t>Premises Liability in Utah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4046A-1053-6C56-801D-1FE0588100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Presented by: Heather White</a:t>
            </a:r>
          </a:p>
        </p:txBody>
      </p:sp>
    </p:spTree>
    <p:extLst>
      <p:ext uri="{BB962C8B-B14F-4D97-AF65-F5344CB8AC3E}">
        <p14:creationId xmlns:p14="http://schemas.microsoft.com/office/powerpoint/2010/main" val="287904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9E3A-F19D-B3C1-88E3-26EFA131D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128CAE-E104-C77B-DB0A-D2E84E630A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Practical Risk Management Tips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B9FD1-6964-E059-BBF8-80A219CBD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28600" y="1540740"/>
            <a:ext cx="9296400" cy="5012459"/>
          </a:xfrm>
        </p:spPr>
        <p:txBody>
          <a:bodyPr/>
          <a:lstStyle/>
          <a:p>
            <a:pPr lvl="0"/>
            <a:r>
              <a:rPr lang="en-US" sz="2800" dirty="0"/>
              <a:t>Clear signage for hazards</a:t>
            </a:r>
          </a:p>
          <a:p>
            <a:pPr lvl="1"/>
            <a:r>
              <a:rPr lang="en-US" sz="2400" b="1" dirty="0"/>
              <a:t>Photos</a:t>
            </a:r>
            <a:endParaRPr lang="en-US" sz="2400" dirty="0"/>
          </a:p>
          <a:p>
            <a:pPr lvl="0"/>
            <a:r>
              <a:rPr lang="en-US" sz="2800" dirty="0"/>
              <a:t>Adequate lighting and security</a:t>
            </a:r>
          </a:p>
          <a:p>
            <a:pPr lvl="0"/>
            <a:r>
              <a:rPr lang="en-US" sz="2800" dirty="0"/>
              <a:t>Liability insurance coverage</a:t>
            </a:r>
          </a:p>
          <a:p>
            <a:pPr lvl="1"/>
            <a:r>
              <a:rPr lang="en-US" sz="2400" dirty="0"/>
              <a:t>Don’t forget to require third-parties to include the City as an additional insured on their policies</a:t>
            </a:r>
          </a:p>
          <a:p>
            <a:pPr lvl="0"/>
            <a:r>
              <a:rPr lang="en-US" sz="2800" dirty="0"/>
              <a:t>Documentation on the City’s yearly budget for inspections and maintenance</a:t>
            </a:r>
          </a:p>
          <a:p>
            <a:pPr lvl="1"/>
            <a:r>
              <a:rPr lang="en-US" sz="2400" dirty="0"/>
              <a:t>For possible discretionary function defense</a:t>
            </a:r>
          </a:p>
          <a:p>
            <a:endParaRPr lang="en-US" sz="3600" dirty="0"/>
          </a:p>
        </p:txBody>
      </p:sp>
      <p:pic>
        <p:nvPicPr>
          <p:cNvPr id="5" name="Picture 4" descr="A yellow caution sign on a tiled floor&#10;&#10;AI-generated content may be incorrect.">
            <a:extLst>
              <a:ext uri="{FF2B5EF4-FFF2-40B4-BE49-F238E27FC236}">
                <a16:creationId xmlns:a16="http://schemas.microsoft.com/office/drawing/2014/main" id="{C6CD7BF4-6B82-7B3C-CD1F-97762C5A6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895" y="1599918"/>
            <a:ext cx="3429105" cy="22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FF4C77-28D4-D161-237D-FC61B3AA3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600" y="1752600"/>
            <a:ext cx="3733800" cy="40386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Heather White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385.440.7079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hwhite@jshfirm.com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7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CB3AE0-36B0-A0A0-8333-01FF91CD55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687A-DC27-4A20-EED2-BB8B9FE8B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905000"/>
            <a:ext cx="9144000" cy="5105400"/>
          </a:xfrm>
        </p:spPr>
        <p:txBody>
          <a:bodyPr/>
          <a:lstStyle/>
          <a:p>
            <a:pPr lvl="0"/>
            <a:r>
              <a:rPr lang="en-US" sz="2800" dirty="0"/>
              <a:t>Definition of Premises Liability</a:t>
            </a:r>
          </a:p>
          <a:p>
            <a:pPr lvl="1"/>
            <a:r>
              <a:rPr lang="en-US" sz="2400" dirty="0"/>
              <a:t>Legal responsibility of property owners/occupiers for injuries occurring on their property</a:t>
            </a:r>
          </a:p>
          <a:p>
            <a:pPr lvl="0"/>
            <a:r>
              <a:rPr lang="en-US" sz="2800" dirty="0"/>
              <a:t>Purpose of the Doctrine</a:t>
            </a:r>
          </a:p>
          <a:p>
            <a:pPr lvl="1"/>
            <a:r>
              <a:rPr lang="en-US" sz="2400" dirty="0"/>
              <a:t>Promote safety and accountability</a:t>
            </a:r>
          </a:p>
          <a:p>
            <a:pPr lvl="1"/>
            <a:r>
              <a:rPr lang="en-US" sz="2400" dirty="0"/>
              <a:t>Balance rights of property owners and visitors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6C1CE-FF34-200D-5A14-060FD9F4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D105C-C04F-AF1C-D79D-FFF967B37C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386AB-FB7B-AC61-318D-A2500E683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pPr lvl="0"/>
            <a:r>
              <a:rPr lang="en-US" sz="2000" dirty="0"/>
              <a:t>Standard of Care Based on Visitor Status</a:t>
            </a:r>
          </a:p>
          <a:p>
            <a:pPr lvl="1"/>
            <a:r>
              <a:rPr lang="en-US" sz="1800" b="1" dirty="0"/>
              <a:t>Invitees</a:t>
            </a:r>
            <a:endParaRPr lang="en-US" sz="1800" dirty="0"/>
          </a:p>
          <a:p>
            <a:pPr lvl="2"/>
            <a:r>
              <a:rPr lang="en-US" sz="1600" dirty="0"/>
              <a:t>In Utah, an </a:t>
            </a:r>
            <a:r>
              <a:rPr lang="en-US" sz="1600" b="1" dirty="0"/>
              <a:t>invitee</a:t>
            </a:r>
            <a:r>
              <a:rPr lang="en-US" sz="1600" dirty="0"/>
              <a:t> is someone who enters another person’s property </a:t>
            </a:r>
            <a:r>
              <a:rPr lang="en-US" sz="1600" b="1" dirty="0"/>
              <a:t>with the express or implied invitation of the owner or occupier</a:t>
            </a:r>
            <a:r>
              <a:rPr lang="en-US" sz="1600" dirty="0"/>
              <a:t>, typically for a purpose </a:t>
            </a:r>
            <a:r>
              <a:rPr lang="en-US" sz="1600" b="1" dirty="0"/>
              <a:t>mutually beneficial</a:t>
            </a:r>
            <a:r>
              <a:rPr lang="en-US" sz="1600" dirty="0"/>
              <a:t> to both parties—most often in a </a:t>
            </a:r>
            <a:r>
              <a:rPr lang="en-US" sz="1600" b="1" dirty="0"/>
              <a:t>business or public context</a:t>
            </a:r>
            <a:r>
              <a:rPr lang="en-US" sz="1600" dirty="0"/>
              <a:t>.</a:t>
            </a:r>
          </a:p>
          <a:p>
            <a:pPr lvl="2"/>
            <a:r>
              <a:rPr lang="en-US" sz="1600" dirty="0"/>
              <a:t>Highest duty</a:t>
            </a:r>
          </a:p>
          <a:p>
            <a:pPr lvl="3"/>
            <a:r>
              <a:rPr lang="en-US" sz="1400" b="1" dirty="0"/>
              <a:t>Inspect</a:t>
            </a:r>
            <a:r>
              <a:rPr lang="en-US" sz="1400" dirty="0"/>
              <a:t> the premises for dangerous conditions</a:t>
            </a:r>
          </a:p>
          <a:p>
            <a:pPr lvl="3"/>
            <a:r>
              <a:rPr lang="en-US" sz="1400" b="1" dirty="0"/>
              <a:t>Maintain</a:t>
            </a:r>
            <a:r>
              <a:rPr lang="en-US" sz="1400" dirty="0"/>
              <a:t> the premises in a reasonably safe condition</a:t>
            </a:r>
          </a:p>
          <a:p>
            <a:pPr lvl="3"/>
            <a:r>
              <a:rPr lang="en-US" sz="1400" b="1" dirty="0"/>
              <a:t>Warn</a:t>
            </a:r>
            <a:r>
              <a:rPr lang="en-US" sz="1400" dirty="0"/>
              <a:t> invitees of hidden dangers the owner knew or should have known about</a:t>
            </a:r>
          </a:p>
          <a:p>
            <a:pPr lvl="2"/>
            <a:r>
              <a:rPr lang="en-US" sz="1600" dirty="0"/>
              <a:t>Invitees are entitled to expect that landowners will exercise </a:t>
            </a:r>
            <a:r>
              <a:rPr lang="en-US" sz="1600" b="1" dirty="0"/>
              <a:t>reasonable care</a:t>
            </a:r>
            <a:r>
              <a:rPr lang="en-US" sz="1600" dirty="0"/>
              <a:t> to discover and correct unsafe conditions.</a:t>
            </a:r>
          </a:p>
          <a:p>
            <a:pPr lvl="2"/>
            <a:r>
              <a:rPr lang="en-US" sz="1600" dirty="0"/>
              <a:t>Landowners can be liable for both known and reasonably discoverable hazards.</a:t>
            </a:r>
          </a:p>
          <a:p>
            <a:pPr lvl="2"/>
            <a:r>
              <a:rPr lang="en-US" sz="1600" dirty="0"/>
              <a:t>Invitee protections may not apply if the individual deviates from the invited area or purpose.</a:t>
            </a:r>
          </a:p>
          <a:p>
            <a:pPr lvl="2"/>
            <a:r>
              <a:rPr lang="en-US" sz="1600" dirty="0"/>
              <a:t>The Utah courts may consider foreseeability of harm and reasonableness of precautions when determining liability.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FCDC-5363-9CCF-5E82-23CBAE06D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E5077D-D002-7ED8-25AC-D6791E2378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Common Types of Premises Liability Claims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9EF4-2634-0BF3-C082-FAAA72BB9A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pPr lvl="0"/>
            <a:r>
              <a:rPr lang="en-US" sz="2800" dirty="0"/>
              <a:t>Slip and fall/trip and fall accidents</a:t>
            </a:r>
          </a:p>
          <a:p>
            <a:pPr lvl="1"/>
            <a:r>
              <a:rPr lang="en-US" sz="2400" dirty="0"/>
              <a:t>Sidewalks</a:t>
            </a:r>
          </a:p>
          <a:p>
            <a:pPr lvl="1"/>
            <a:r>
              <a:rPr lang="en-US" sz="2400" dirty="0"/>
              <a:t>Facilities</a:t>
            </a:r>
          </a:p>
          <a:p>
            <a:pPr lvl="1"/>
            <a:r>
              <a:rPr lang="en-US" sz="2400" dirty="0"/>
              <a:t>Parking lots</a:t>
            </a:r>
          </a:p>
          <a:p>
            <a:pPr lvl="0"/>
            <a:r>
              <a:rPr lang="en-US" sz="2800" dirty="0"/>
              <a:t>Road hazards</a:t>
            </a:r>
          </a:p>
          <a:p>
            <a:pPr lvl="0"/>
            <a:r>
              <a:rPr lang="en-US" sz="2800" dirty="0"/>
              <a:t>Unsafe building conditions</a:t>
            </a:r>
          </a:p>
          <a:p>
            <a:pPr lvl="0"/>
            <a:r>
              <a:rPr lang="en-US" sz="2800" dirty="0"/>
              <a:t>Inadequate maintenance</a:t>
            </a:r>
          </a:p>
          <a:p>
            <a:pPr lvl="0"/>
            <a:r>
              <a:rPr lang="en-US" sz="2800" dirty="0"/>
              <a:t>Negligent security (third-party criminal acts)</a:t>
            </a:r>
          </a:p>
          <a:p>
            <a:pPr lvl="0"/>
            <a:r>
              <a:rPr lang="en-US" sz="2800" dirty="0"/>
              <a:t>Dangerous conditions on public or recreational lands</a:t>
            </a:r>
          </a:p>
          <a:p>
            <a:endParaRPr lang="en-US" dirty="0"/>
          </a:p>
        </p:txBody>
      </p:sp>
      <p:pic>
        <p:nvPicPr>
          <p:cNvPr id="5" name="Picture 4" descr="Aerial view of a parking lot&#10;&#10;AI-generated content may be incorrect.">
            <a:extLst>
              <a:ext uri="{FF2B5EF4-FFF2-40B4-BE49-F238E27FC236}">
                <a16:creationId xmlns:a16="http://schemas.microsoft.com/office/drawing/2014/main" id="{5C552729-DFC2-8070-7AB0-C0B89410F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25216"/>
            <a:ext cx="3313778" cy="22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CCA1B-E7C8-9A3C-AE11-CA64825F6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BD7CD-2661-B582-9E98-1375C2D19E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Elements of a Premises Liability Claim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57767-D51A-7675-A71E-15D7F36AC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752600"/>
            <a:ext cx="9144000" cy="45720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Duty – Existence of legal duty to plaintiff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Breach – Failure to maintain safe conditions or warn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Causation – Direct link between breach and injury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Damages – Compensable harm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38BA1-FC41-D3D1-97DA-C217389A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6F9FD-73D8-CEAD-FDC1-32F18E06EC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Key Defenses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B3AE8-0F31-5FFE-86D6-AAB56A4AA7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pPr lvl="0"/>
            <a:r>
              <a:rPr lang="en-US" sz="2400" dirty="0"/>
              <a:t>Governmental Immunity (UCA § 63G-7)</a:t>
            </a:r>
          </a:p>
          <a:p>
            <a:pPr lvl="1"/>
            <a:r>
              <a:rPr lang="en-US" sz="2000" dirty="0"/>
              <a:t>Special protections and exceptions for public entities</a:t>
            </a:r>
          </a:p>
          <a:p>
            <a:pPr lvl="0"/>
            <a:r>
              <a:rPr lang="en-US" sz="2400" dirty="0"/>
              <a:t>Lack of notice (actual or constructive)</a:t>
            </a:r>
          </a:p>
          <a:p>
            <a:pPr lvl="0"/>
            <a:r>
              <a:rPr lang="en-US" sz="2400" dirty="0"/>
              <a:t>No dangerous condition existed</a:t>
            </a:r>
          </a:p>
          <a:p>
            <a:pPr lvl="0"/>
            <a:r>
              <a:rPr lang="en-US" sz="2400" dirty="0"/>
              <a:t>Comparative Fault</a:t>
            </a:r>
          </a:p>
          <a:p>
            <a:pPr lvl="1"/>
            <a:r>
              <a:rPr lang="en-US" sz="2000" dirty="0"/>
              <a:t>Plaintiff's own negligence reduces or bars recovery</a:t>
            </a:r>
          </a:p>
          <a:p>
            <a:pPr lvl="0"/>
            <a:r>
              <a:rPr lang="en-US" sz="2400" dirty="0"/>
              <a:t>Open and Obvious Doctrine</a:t>
            </a:r>
          </a:p>
          <a:p>
            <a:pPr lvl="1"/>
            <a:r>
              <a:rPr lang="en-US" sz="2000" dirty="0"/>
              <a:t>No duty to warn of dangers that are readily apparent</a:t>
            </a:r>
          </a:p>
          <a:p>
            <a:pPr lvl="0"/>
            <a:r>
              <a:rPr lang="en-US" sz="2400" dirty="0"/>
              <a:t>Assumption of the risk</a:t>
            </a:r>
          </a:p>
          <a:p>
            <a:pPr lvl="0"/>
            <a:r>
              <a:rPr lang="en-US" sz="2400" dirty="0"/>
              <a:t>Recreational Use Statute (UCA § 57-14)</a:t>
            </a:r>
          </a:p>
          <a:p>
            <a:pPr lvl="1"/>
            <a:r>
              <a:rPr lang="en-US" sz="2000" dirty="0"/>
              <a:t>Limits liability of landowners who open land for public recreational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72060-DFC4-4EA3-5BDF-251F06217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59077-EBB7-4D69-CC01-AF5D8C8BCA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Special Considerations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3927-8578-57DB-1C2D-991A1B461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143000"/>
            <a:ext cx="9144000" cy="4550923"/>
          </a:xfrm>
        </p:spPr>
        <p:txBody>
          <a:bodyPr/>
          <a:lstStyle/>
          <a:p>
            <a:pPr lvl="0"/>
            <a:r>
              <a:rPr lang="en-US" sz="2800" dirty="0"/>
              <a:t>Children and Attractive Nuisance Doctrine</a:t>
            </a:r>
          </a:p>
          <a:p>
            <a:pPr lvl="1"/>
            <a:r>
              <a:rPr lang="en-US" sz="2400" dirty="0"/>
              <a:t>Increased duty if a dangerous condition likely to attract children exists</a:t>
            </a:r>
          </a:p>
          <a:p>
            <a:pPr lvl="0"/>
            <a:r>
              <a:rPr lang="en-US" sz="2800" dirty="0"/>
              <a:t>Snow and Ice Accumulation</a:t>
            </a:r>
          </a:p>
          <a:p>
            <a:pPr lvl="1"/>
            <a:r>
              <a:rPr lang="en-US" sz="2400" dirty="0"/>
              <a:t>Reasonable time to address after storm events (case-by-case)</a:t>
            </a:r>
          </a:p>
          <a:p>
            <a:endParaRPr lang="en-US" sz="2800" dirty="0"/>
          </a:p>
        </p:txBody>
      </p:sp>
      <p:pic>
        <p:nvPicPr>
          <p:cNvPr id="5" name="Picture 4" descr="A person wearing black shoes&#10;&#10;AI-generated content may be incorrect.">
            <a:extLst>
              <a:ext uri="{FF2B5EF4-FFF2-40B4-BE49-F238E27FC236}">
                <a16:creationId xmlns:a16="http://schemas.microsoft.com/office/drawing/2014/main" id="{A9DCCC23-C35D-4F0A-41EC-E3E53CFC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038600"/>
            <a:ext cx="358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D74B-4EF9-EFC0-02DE-925F631C7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35982-FFFC-7A5C-F23C-E7C89CE37D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Practical Risk Management Tips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9DAAC-415A-59DD-8FFA-AB7824A927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pPr lvl="0"/>
            <a:r>
              <a:rPr lang="en-US" sz="2800" dirty="0"/>
              <a:t>Regular inspections and maintenance</a:t>
            </a:r>
          </a:p>
          <a:p>
            <a:pPr lvl="1"/>
            <a:r>
              <a:rPr lang="en-US" sz="2400" b="1" dirty="0"/>
              <a:t>Industry standards</a:t>
            </a:r>
            <a:r>
              <a:rPr lang="en-US" sz="2400" dirty="0"/>
              <a:t> on inspections and maintenance</a:t>
            </a:r>
          </a:p>
          <a:p>
            <a:pPr lvl="1"/>
            <a:r>
              <a:rPr lang="en-US" sz="2400" b="1" dirty="0"/>
              <a:t>City policies</a:t>
            </a:r>
            <a:r>
              <a:rPr lang="en-US" sz="2400" dirty="0"/>
              <a:t> on inspections and maintenance</a:t>
            </a:r>
          </a:p>
          <a:p>
            <a:pPr lvl="1"/>
            <a:r>
              <a:rPr lang="en-US" sz="2400" b="1" dirty="0"/>
              <a:t>Training</a:t>
            </a:r>
            <a:r>
              <a:rPr lang="en-US" sz="2400" dirty="0"/>
              <a:t> employees on inspecting, receiving reports (internal and external) and getting to the right people</a:t>
            </a:r>
          </a:p>
          <a:p>
            <a:pPr lvl="0"/>
            <a:r>
              <a:rPr lang="en-US" sz="2800" dirty="0"/>
              <a:t>Timely maintenance</a:t>
            </a:r>
          </a:p>
          <a:p>
            <a:pPr lvl="1"/>
            <a:r>
              <a:rPr lang="en-US" sz="2400" b="1" dirty="0"/>
              <a:t>Reasonable</a:t>
            </a:r>
            <a:r>
              <a:rPr lang="en-US" sz="2400" dirty="0"/>
              <a:t> time to fix</a:t>
            </a:r>
          </a:p>
          <a:p>
            <a:pPr lvl="1"/>
            <a:r>
              <a:rPr lang="en-US" sz="2400" b="1" dirty="0"/>
              <a:t>Training</a:t>
            </a:r>
            <a:r>
              <a:rPr lang="en-US" sz="2400" dirty="0"/>
              <a:t> employees on </a:t>
            </a:r>
          </a:p>
          <a:p>
            <a:pPr marL="457200" lvl="1" indent="0">
              <a:buNone/>
            </a:pPr>
            <a:r>
              <a:rPr lang="en-US" sz="2400" dirty="0"/>
              <a:t>schedule for fixing</a:t>
            </a:r>
          </a:p>
          <a:p>
            <a:endParaRPr lang="en-US" sz="3600" dirty="0"/>
          </a:p>
        </p:txBody>
      </p:sp>
      <p:pic>
        <p:nvPicPr>
          <p:cNvPr id="5" name="Picture 4" descr="A group of construction workers drilling a hole in the street&#10;&#10;AI-generated content may be incorrect.">
            <a:extLst>
              <a:ext uri="{FF2B5EF4-FFF2-40B4-BE49-F238E27FC236}">
                <a16:creationId xmlns:a16="http://schemas.microsoft.com/office/drawing/2014/main" id="{EA479733-574A-A80A-DB71-25E518BD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21" y="3810000"/>
            <a:ext cx="3427379" cy="250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4E7F2-30C0-4BC8-1DBB-D2A043EF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DD878A-9B16-16FF-CF25-29AD81F4DF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Practical Risk Management Tips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3368E-66A8-B6B8-E661-5B8461FF6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371600"/>
            <a:ext cx="9144000" cy="4953000"/>
          </a:xfrm>
        </p:spPr>
        <p:txBody>
          <a:bodyPr/>
          <a:lstStyle/>
          <a:p>
            <a:pPr lvl="0"/>
            <a:r>
              <a:rPr lang="en-US" sz="2400" dirty="0"/>
              <a:t>Incident documentation</a:t>
            </a:r>
          </a:p>
          <a:p>
            <a:pPr lvl="1"/>
            <a:r>
              <a:rPr lang="en-US" sz="2000" dirty="0"/>
              <a:t>Success or failure largely dependent on record keeping</a:t>
            </a:r>
          </a:p>
          <a:p>
            <a:pPr lvl="1"/>
            <a:r>
              <a:rPr lang="en-US" sz="2000" dirty="0"/>
              <a:t>Records for and action taken on complaints, inspections, and maintenance</a:t>
            </a:r>
          </a:p>
          <a:p>
            <a:pPr lvl="2"/>
            <a:r>
              <a:rPr lang="en-US" sz="1800" dirty="0"/>
              <a:t>For this area</a:t>
            </a:r>
          </a:p>
          <a:p>
            <a:pPr lvl="2"/>
            <a:r>
              <a:rPr lang="en-US" sz="1800" dirty="0"/>
              <a:t>For the type of area generally</a:t>
            </a:r>
          </a:p>
          <a:p>
            <a:pPr lvl="2"/>
            <a:r>
              <a:rPr lang="en-US" sz="1800" dirty="0"/>
              <a:t>Timing</a:t>
            </a:r>
          </a:p>
          <a:p>
            <a:pPr lvl="2"/>
            <a:r>
              <a:rPr lang="en-US" sz="1800" dirty="0"/>
              <a:t>What done</a:t>
            </a:r>
          </a:p>
          <a:p>
            <a:pPr lvl="2"/>
            <a:r>
              <a:rPr lang="en-US" sz="1800" dirty="0"/>
              <a:t>Photos</a:t>
            </a:r>
          </a:p>
          <a:p>
            <a:pPr lvl="1"/>
            <a:r>
              <a:rPr lang="en-US" sz="2000" dirty="0"/>
              <a:t>Complaints made to the City about this area prior to the accident</a:t>
            </a:r>
          </a:p>
          <a:p>
            <a:pPr lvl="1"/>
            <a:r>
              <a:rPr lang="en-US" sz="2000" dirty="0"/>
              <a:t>An accident history for the area</a:t>
            </a:r>
          </a:p>
          <a:p>
            <a:pPr lvl="1"/>
            <a:r>
              <a:rPr lang="en-US" sz="2000" dirty="0"/>
              <a:t>Information related to work done by others on the area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13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SH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JSH TEMPLATE</Template>
  <TotalTime>1279</TotalTime>
  <Words>537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LT Std 35 Light</vt:lpstr>
      <vt:lpstr>Calibri</vt:lpstr>
      <vt:lpstr>Verdana</vt:lpstr>
      <vt:lpstr>Wingdings</vt:lpstr>
      <vt:lpstr>JSH TEMPLATE</vt:lpstr>
      <vt:lpstr>4_Custom Design</vt:lpstr>
      <vt:lpstr>1_Custom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Jones, Skelton &amp; Hochuli, P.L.C.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_</dc:creator>
  <cp:lastModifiedBy>HEATHER WHITE</cp:lastModifiedBy>
  <cp:revision>47</cp:revision>
  <dcterms:created xsi:type="dcterms:W3CDTF">2016-05-09T22:19:48Z</dcterms:created>
  <dcterms:modified xsi:type="dcterms:W3CDTF">2025-07-23T19:41:02Z</dcterms:modified>
</cp:coreProperties>
</file>