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17"/>
  </p:notesMasterIdLst>
  <p:sldIdLst>
    <p:sldId id="356" r:id="rId2"/>
    <p:sldId id="390" r:id="rId3"/>
    <p:sldId id="391" r:id="rId4"/>
    <p:sldId id="392" r:id="rId5"/>
    <p:sldId id="393" r:id="rId6"/>
    <p:sldId id="394" r:id="rId7"/>
    <p:sldId id="395" r:id="rId8"/>
    <p:sldId id="396" r:id="rId9"/>
    <p:sldId id="398" r:id="rId10"/>
    <p:sldId id="403" r:id="rId11"/>
    <p:sldId id="399" r:id="rId12"/>
    <p:sldId id="400" r:id="rId13"/>
    <p:sldId id="401" r:id="rId14"/>
    <p:sldId id="402" r:id="rId15"/>
    <p:sldId id="388" r:id="rId1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7C9BC6-B20E-51C2-505C-A171E1609919}" name="Brandon Crowther" initials="BC" userId="S-1-5-21-1375399288-2604394458-3070943678-916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EDE"/>
    <a:srgbClr val="0420EC"/>
    <a:srgbClr val="2910E0"/>
    <a:srgbClr val="390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4CF8EBC-980E-4403-9713-EA97E3568996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658BE56-9070-4383-A5E5-EBEDC30E59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68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BE56-9070-4383-A5E5-EBEDC30E59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54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BE56-9070-4383-A5E5-EBEDC30E596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746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BE56-9070-4383-A5E5-EBEDC30E596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164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BE56-9070-4383-A5E5-EBEDC30E596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20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B914F-269C-40DF-BC1F-A6D277F7E35E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63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65DE-5DB1-431E-93A8-7312D49A02AF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6030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65DE-5DB1-431E-93A8-7312D49A02AF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6493197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65DE-5DB1-431E-93A8-7312D49A02AF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058092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65DE-5DB1-431E-93A8-7312D49A02AF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2713011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65DE-5DB1-431E-93A8-7312D49A02AF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220388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65DE-5DB1-431E-93A8-7312D49A02AF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62622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65DE-5DB1-431E-93A8-7312D49A02AF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62931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65DE-5DB1-431E-93A8-7312D49A02AF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564478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5798-FF54-461C-92DE-28C6D3EBD22A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66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65DE-5DB1-431E-93A8-7312D49A02AF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190536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65DE-5DB1-431E-93A8-7312D49A02AF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91335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AE71-D3A1-4DD8-B7BF-72C19107CE9F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46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DA55-2308-4B1A-8300-3B1B94E2C87B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6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65DE-5DB1-431E-93A8-7312D49A02AF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713373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3A5C-3B18-4389-83A1-45599985EE5A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92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665DE-5DB1-431E-93A8-7312D49A02AF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Utah Risk Management Mutual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475A9A6-E4F8-440A-94C7-AC1330185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04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5A8F7-6F70-44BD-BE96-95A7BF59A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6800"/>
            <a:ext cx="7773339" cy="28833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Lessons Learned from Litigation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8AF73F-B625-4FD0-B54F-C09B78109B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4166"/>
          <a:stretch/>
        </p:blipFill>
        <p:spPr>
          <a:xfrm>
            <a:off x="2609850" y="4331192"/>
            <a:ext cx="3924300" cy="179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49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6E083-D5A3-907F-76A2-A6F971017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 of advesive notes with one standing out">
            <a:extLst>
              <a:ext uri="{FF2B5EF4-FFF2-40B4-BE49-F238E27FC236}">
                <a16:creationId xmlns:a16="http://schemas.microsoft.com/office/drawing/2014/main" id="{4D21D113-1F99-4F8B-CB76-19125023839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48FBC0-87B4-3C3B-A166-D875E74A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3" y="624110"/>
            <a:ext cx="6683766" cy="1966690"/>
          </a:xfrm>
        </p:spPr>
        <p:txBody>
          <a:bodyPr>
            <a:normAutofit/>
          </a:bodyPr>
          <a:lstStyle/>
          <a:p>
            <a:r>
              <a:rPr lang="en-US" dirty="0"/>
              <a:t>Lesson 9: Document and Deal with Employee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76A82-0BFC-EED0-2A94-81D13A940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2209800"/>
            <a:ext cx="668655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Bad documentation can often be overcome, but it takes more effort and introduces unnecessary uncertainty</a:t>
            </a:r>
          </a:p>
          <a:p>
            <a:r>
              <a:rPr lang="en-US" sz="2400" dirty="0"/>
              <a:t>If you know of a problematic department or supervisor, don’t wait for someone to retire or the issue to work itself out</a:t>
            </a:r>
          </a:p>
          <a:p>
            <a:r>
              <a:rPr lang="en-US" sz="2400" dirty="0"/>
              <a:t>People are more likely to fight discipline when they genuinely feel it is coming out of nowhere</a:t>
            </a:r>
          </a:p>
          <a:p>
            <a:pPr lvl="1"/>
            <a:r>
              <a:rPr lang="en-US" sz="2200" i="1" dirty="0"/>
              <a:t>Bird</a:t>
            </a:r>
          </a:p>
          <a:p>
            <a:pPr lvl="1"/>
            <a:r>
              <a:rPr lang="en-US" sz="2200" i="1" dirty="0"/>
              <a:t>Holmes</a:t>
            </a:r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8070E7-D8C5-2FF0-25D2-A1C52837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09" y="6135808"/>
            <a:ext cx="5714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Utah Risk Management Agency</a:t>
            </a:r>
          </a:p>
        </p:txBody>
      </p:sp>
      <p:pic>
        <p:nvPicPr>
          <p:cNvPr id="7" name="Picture 6" descr="A person sitting in a chair with his head in his hand&#10;&#10;AI-generated content may be incorrect.">
            <a:extLst>
              <a:ext uri="{FF2B5EF4-FFF2-40B4-BE49-F238E27FC236}">
                <a16:creationId xmlns:a16="http://schemas.microsoft.com/office/drawing/2014/main" id="{336177A9-2457-16A5-53DF-C7D464231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953000"/>
            <a:ext cx="2815149" cy="187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13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951C04-D9D0-F738-746A-113134BA5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 of advesive notes with one standing out">
            <a:extLst>
              <a:ext uri="{FF2B5EF4-FFF2-40B4-BE49-F238E27FC236}">
                <a16:creationId xmlns:a16="http://schemas.microsoft.com/office/drawing/2014/main" id="{855B0D8C-4883-1140-FFDA-B1D893B40D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75EC67-7C75-7604-F8F4-0248853C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3" y="624110"/>
            <a:ext cx="6683766" cy="1966690"/>
          </a:xfrm>
        </p:spPr>
        <p:txBody>
          <a:bodyPr>
            <a:normAutofit/>
          </a:bodyPr>
          <a:lstStyle/>
          <a:p>
            <a:r>
              <a:rPr lang="en-US" dirty="0"/>
              <a:t>Lesson 10: Transfer Risk Consistently and Thoroughly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EB11F-1AC9-CC7E-B6B5-DEFE450AA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2209800"/>
            <a:ext cx="6686550" cy="3429000"/>
          </a:xfrm>
        </p:spPr>
        <p:txBody>
          <a:bodyPr>
            <a:normAutofit/>
          </a:bodyPr>
          <a:lstStyle/>
          <a:p>
            <a:r>
              <a:rPr lang="en-US" sz="2400" dirty="0"/>
              <a:t>Contractor and Vendor Agreements</a:t>
            </a:r>
          </a:p>
          <a:p>
            <a:r>
              <a:rPr lang="en-US" sz="2400" dirty="0"/>
              <a:t>Indemnification and Additional Insured Provisions</a:t>
            </a:r>
          </a:p>
          <a:p>
            <a:r>
              <a:rPr lang="en-US" sz="2400" dirty="0"/>
              <a:t>Interlocal Agreements</a:t>
            </a:r>
          </a:p>
          <a:p>
            <a:pPr lvl="1"/>
            <a:r>
              <a:rPr lang="en-US" sz="2200" i="1" dirty="0"/>
              <a:t>Caravan Logistics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DD8F60-7E9E-D325-25F4-5A3E9863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09" y="6135808"/>
            <a:ext cx="5714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Utah Risk Management Agency</a:t>
            </a:r>
          </a:p>
        </p:txBody>
      </p:sp>
      <p:pic>
        <p:nvPicPr>
          <p:cNvPr id="7" name="Picture 6" descr="A hand holding a insurance form&#10;&#10;AI-generated content may be incorrect.">
            <a:extLst>
              <a:ext uri="{FF2B5EF4-FFF2-40B4-BE49-F238E27FC236}">
                <a16:creationId xmlns:a16="http://schemas.microsoft.com/office/drawing/2014/main" id="{59517223-FE30-7D80-D286-82DEF07FA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791" y="4319254"/>
            <a:ext cx="32766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99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D110F-F420-C551-F616-758805ACC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 of advesive notes with one standing out">
            <a:extLst>
              <a:ext uri="{FF2B5EF4-FFF2-40B4-BE49-F238E27FC236}">
                <a16:creationId xmlns:a16="http://schemas.microsoft.com/office/drawing/2014/main" id="{2F67E140-15F5-4330-5BE4-019FC158D05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52D82A-C3DB-D187-DC4D-6BCB6CADB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3" y="624110"/>
            <a:ext cx="6683766" cy="1966690"/>
          </a:xfrm>
        </p:spPr>
        <p:txBody>
          <a:bodyPr>
            <a:normAutofit/>
          </a:bodyPr>
          <a:lstStyle/>
          <a:p>
            <a:r>
              <a:rPr lang="en-US" dirty="0"/>
              <a:t>Lesson 11: Experience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12B33-2EA1-9DDA-476E-E0372A09A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2209800"/>
            <a:ext cx="6686550" cy="3429000"/>
          </a:xfrm>
        </p:spPr>
        <p:txBody>
          <a:bodyPr>
            <a:normAutofit/>
          </a:bodyPr>
          <a:lstStyle/>
          <a:p>
            <a:r>
              <a:rPr lang="en-US" sz="2400" dirty="0"/>
              <a:t>Provides Efficiency</a:t>
            </a:r>
          </a:p>
          <a:p>
            <a:r>
              <a:rPr lang="en-US" sz="2400" dirty="0"/>
              <a:t>Reduces Costs</a:t>
            </a:r>
          </a:p>
          <a:p>
            <a:pPr lvl="1"/>
            <a:r>
              <a:rPr lang="en-US" sz="2200" dirty="0"/>
              <a:t>Hourly rate is not the only determinant of costs</a:t>
            </a:r>
          </a:p>
          <a:p>
            <a:r>
              <a:rPr lang="en-US" sz="2400" i="1" dirty="0" err="1"/>
              <a:t>Tunex</a:t>
            </a:r>
            <a:r>
              <a:rPr lang="en-US" sz="2400" i="1" dirty="0"/>
              <a:t> </a:t>
            </a:r>
            <a:r>
              <a:rPr lang="en-US" sz="2400" dirty="0"/>
              <a:t>bankruptcy</a:t>
            </a:r>
            <a:endParaRPr lang="en-US" sz="2400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1F2524-DC5D-4F46-2CB9-C618D4B2A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09" y="6135808"/>
            <a:ext cx="5714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Utah Risk Management Agency</a:t>
            </a:r>
          </a:p>
        </p:txBody>
      </p:sp>
      <p:pic>
        <p:nvPicPr>
          <p:cNvPr id="7" name="Picture 6" descr="A person in a suit looking at a check mark&#10;&#10;AI-generated content may be incorrect.">
            <a:extLst>
              <a:ext uri="{FF2B5EF4-FFF2-40B4-BE49-F238E27FC236}">
                <a16:creationId xmlns:a16="http://schemas.microsoft.com/office/drawing/2014/main" id="{9474E39F-4F68-1CDE-E4DA-970B78891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0386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07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59C02F-FB25-AAB9-E610-C87C0B20A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 of advesive notes with one standing out">
            <a:extLst>
              <a:ext uri="{FF2B5EF4-FFF2-40B4-BE49-F238E27FC236}">
                <a16:creationId xmlns:a16="http://schemas.microsoft.com/office/drawing/2014/main" id="{C9DB90C5-ADA4-9778-4CE6-75950BA3BED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395701-7032-9D20-47C1-F85779F61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3" y="624110"/>
            <a:ext cx="6683766" cy="1966690"/>
          </a:xfrm>
        </p:spPr>
        <p:txBody>
          <a:bodyPr>
            <a:normAutofit/>
          </a:bodyPr>
          <a:lstStyle/>
          <a:p>
            <a:r>
              <a:rPr lang="en-US" dirty="0"/>
              <a:t>Lesson 12: Follow Your Policies!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19B4E-B414-9182-E1DB-772759CE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2209800"/>
            <a:ext cx="6686550" cy="3429000"/>
          </a:xfrm>
        </p:spPr>
        <p:txBody>
          <a:bodyPr>
            <a:normAutofit/>
          </a:bodyPr>
          <a:lstStyle/>
          <a:p>
            <a:r>
              <a:rPr lang="en-US" sz="2400" dirty="0"/>
              <a:t>Policies protect YOU</a:t>
            </a:r>
          </a:p>
          <a:p>
            <a:r>
              <a:rPr lang="en-US" sz="2400" dirty="0"/>
              <a:t>Failure to follow policies can be evidence of negligence</a:t>
            </a:r>
          </a:p>
          <a:p>
            <a:r>
              <a:rPr lang="en-US" sz="2400" i="1" dirty="0"/>
              <a:t>CNC</a:t>
            </a:r>
          </a:p>
          <a:p>
            <a:r>
              <a:rPr lang="en-US" sz="2400" i="1" dirty="0"/>
              <a:t>Whitney </a:t>
            </a:r>
            <a:r>
              <a:rPr lang="en-US" sz="2400" dirty="0"/>
              <a:t>and </a:t>
            </a:r>
            <a:r>
              <a:rPr lang="en-US" sz="2400" i="1" dirty="0"/>
              <a:t>MB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EEA28-6CCB-9694-1D8E-E636B297F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09" y="6135808"/>
            <a:ext cx="5714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Utah Risk Management Agency</a:t>
            </a:r>
          </a:p>
        </p:txBody>
      </p:sp>
      <p:pic>
        <p:nvPicPr>
          <p:cNvPr id="7" name="Picture 6" descr="A hand holding a book with a sign and arrow&#10;&#10;AI-generated content may be incorrect.">
            <a:extLst>
              <a:ext uri="{FF2B5EF4-FFF2-40B4-BE49-F238E27FC236}">
                <a16:creationId xmlns:a16="http://schemas.microsoft.com/office/drawing/2014/main" id="{E4BE60FF-042E-6CDD-CE72-E5DF5A411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533900"/>
            <a:ext cx="3314699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21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F86BF8-05A2-8B4E-3FD5-AC257C5D8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 of advesive notes with one standing out">
            <a:extLst>
              <a:ext uri="{FF2B5EF4-FFF2-40B4-BE49-F238E27FC236}">
                <a16:creationId xmlns:a16="http://schemas.microsoft.com/office/drawing/2014/main" id="{EDCF24A4-47B0-E329-A003-5E62EC3FC32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FBF0A8-1386-B713-875F-BDD2C4AC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3" y="624110"/>
            <a:ext cx="6683766" cy="1966690"/>
          </a:xfrm>
        </p:spPr>
        <p:txBody>
          <a:bodyPr>
            <a:normAutofit/>
          </a:bodyPr>
          <a:lstStyle/>
          <a:p>
            <a:r>
              <a:rPr lang="en-US" dirty="0"/>
              <a:t>Lesson 13: If You’re Going to Fight, Do It 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378D0-869B-BC56-D6CC-BC156CD2E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2209800"/>
            <a:ext cx="6686550" cy="3429000"/>
          </a:xfrm>
        </p:spPr>
        <p:txBody>
          <a:bodyPr>
            <a:normAutofit/>
          </a:bodyPr>
          <a:lstStyle/>
          <a:p>
            <a:r>
              <a:rPr lang="en-US" sz="2400" dirty="0"/>
              <a:t>Minimizing costs is a noble goal, but it has its price</a:t>
            </a:r>
          </a:p>
          <a:p>
            <a:pPr lvl="1"/>
            <a:r>
              <a:rPr lang="en-US" sz="2200" dirty="0"/>
              <a:t>Efficient and thorough work wins</a:t>
            </a:r>
          </a:p>
          <a:p>
            <a:r>
              <a:rPr lang="en-US" sz="2400" i="1" dirty="0"/>
              <a:t>Persistent</a:t>
            </a:r>
          </a:p>
          <a:p>
            <a:r>
              <a:rPr lang="en-US" sz="2400" i="1" dirty="0"/>
              <a:t>Bird </a:t>
            </a:r>
            <a:r>
              <a:rPr lang="en-US" sz="2400" dirty="0"/>
              <a:t>(Facebook post)</a:t>
            </a:r>
            <a:endParaRPr lang="en-US" sz="2400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46E8BA-D548-9D84-5B62-0F216003C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09" y="6135808"/>
            <a:ext cx="5714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Utah Risk Management Agency</a:t>
            </a:r>
          </a:p>
        </p:txBody>
      </p:sp>
      <p:pic>
        <p:nvPicPr>
          <p:cNvPr id="7" name="Picture 6" descr="A pair of boxing gloves with a scale of justice&#10;&#10;AI-generated content may be incorrect.">
            <a:extLst>
              <a:ext uri="{FF2B5EF4-FFF2-40B4-BE49-F238E27FC236}">
                <a16:creationId xmlns:a16="http://schemas.microsoft.com/office/drawing/2014/main" id="{FADAB61F-6774-D4CC-1A22-FA9302A68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622800"/>
            <a:ext cx="304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75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D966A-C629-F9E1-66F4-1D89334FB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6A5A-CBE7-199A-643A-3CE3847DF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12B33-5D3A-6A41-907F-BC5DF503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5867400"/>
            <a:ext cx="7620001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Brandon T. Crowther   801-531-5996   brandon.crowther@urma.gov</a:t>
            </a:r>
          </a:p>
          <a:p>
            <a:endParaRPr lang="en-US" sz="1800" dirty="0">
              <a:effectLst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332B0-D095-3800-5316-2829CECDF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Utah Risk Management Agency</a:t>
            </a:r>
          </a:p>
        </p:txBody>
      </p:sp>
      <p:pic>
        <p:nvPicPr>
          <p:cNvPr id="6" name="Picture 5" descr="A blue question mark with lights&#10;&#10;Description automatically generated">
            <a:extLst>
              <a:ext uri="{FF2B5EF4-FFF2-40B4-BE49-F238E27FC236}">
                <a16:creationId xmlns:a16="http://schemas.microsoft.com/office/drawing/2014/main" id="{167D3648-350E-601C-004E-DB1EB7FA43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9812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7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342625-BBE0-C960-225C-037E47EDD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 of advesive notes with one standing out">
            <a:extLst>
              <a:ext uri="{FF2B5EF4-FFF2-40B4-BE49-F238E27FC236}">
                <a16:creationId xmlns:a16="http://schemas.microsoft.com/office/drawing/2014/main" id="{61D75929-18AF-88F4-8784-6459A7D4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205CFE-02B4-9E0B-7356-894EB353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3" y="624110"/>
            <a:ext cx="6683766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1: An Ounce of Prevention is Worth a Pound of Cure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DB08A-BBA6-2DE5-3587-1DB422707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2362200"/>
            <a:ext cx="6686550" cy="3773608"/>
          </a:xfrm>
        </p:spPr>
        <p:txBody>
          <a:bodyPr>
            <a:normAutofit/>
          </a:bodyPr>
          <a:lstStyle/>
          <a:p>
            <a:r>
              <a:rPr lang="en-US" sz="2400" dirty="0"/>
              <a:t>Risk Management 101</a:t>
            </a:r>
          </a:p>
          <a:p>
            <a:pPr lvl="1"/>
            <a:r>
              <a:rPr lang="en-US" sz="2200" i="1" dirty="0"/>
              <a:t>Moroni Feed</a:t>
            </a:r>
            <a:r>
              <a:rPr lang="en-US" sz="2200" dirty="0"/>
              <a:t>(“invoiced plant sales price”)</a:t>
            </a:r>
          </a:p>
          <a:p>
            <a:r>
              <a:rPr lang="en-US" sz="2400" dirty="0"/>
              <a:t>Good contracts make good neighbors</a:t>
            </a:r>
          </a:p>
          <a:p>
            <a:pPr lvl="1"/>
            <a:r>
              <a:rPr lang="en-US" sz="2200" dirty="0"/>
              <a:t>Templates; review and update regularly</a:t>
            </a:r>
          </a:p>
          <a:p>
            <a:pPr lvl="1"/>
            <a:r>
              <a:rPr lang="en-US" sz="2200" dirty="0"/>
              <a:t>Scooter company contracts</a:t>
            </a:r>
          </a:p>
          <a:p>
            <a:pPr lvl="1"/>
            <a:r>
              <a:rPr lang="en-US" sz="2200" i="1" dirty="0"/>
              <a:t>Rawson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B802C-E1CC-D3C5-9866-173F285B2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09" y="6135808"/>
            <a:ext cx="5714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Utah Risk Management Agency</a:t>
            </a:r>
          </a:p>
        </p:txBody>
      </p:sp>
      <p:pic>
        <p:nvPicPr>
          <p:cNvPr id="7" name="Picture 6" descr="A person standing next to a scale&#10;&#10;AI-generated content may be incorrect.">
            <a:extLst>
              <a:ext uri="{FF2B5EF4-FFF2-40B4-BE49-F238E27FC236}">
                <a16:creationId xmlns:a16="http://schemas.microsoft.com/office/drawing/2014/main" id="{EB138234-6335-380A-6068-D63CCAF4A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680347"/>
            <a:ext cx="3152180" cy="21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68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020B8A-09F6-1945-AA21-06E54EA9F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 of advesive notes with one standing out">
            <a:extLst>
              <a:ext uri="{FF2B5EF4-FFF2-40B4-BE49-F238E27FC236}">
                <a16:creationId xmlns:a16="http://schemas.microsoft.com/office/drawing/2014/main" id="{843D6569-658D-99BF-175C-D08ABD31D0D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0F22C5-906E-71BB-95CF-D409AFF5B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3" y="624110"/>
            <a:ext cx="6683766" cy="1280890"/>
          </a:xfrm>
        </p:spPr>
        <p:txBody>
          <a:bodyPr>
            <a:normAutofit/>
          </a:bodyPr>
          <a:lstStyle/>
          <a:p>
            <a:r>
              <a:rPr lang="en-US" dirty="0"/>
              <a:t>Lesson 2: Kindness and Respect Pay Dividends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C1F4F-E617-B659-4F3C-301A57BF0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2057400"/>
            <a:ext cx="6686550" cy="3657600"/>
          </a:xfrm>
        </p:spPr>
        <p:txBody>
          <a:bodyPr>
            <a:normAutofit/>
          </a:bodyPr>
          <a:lstStyle/>
          <a:p>
            <a:r>
              <a:rPr lang="en-US" sz="2400" dirty="0"/>
              <a:t>Reduces likelihood of pursuing a claim </a:t>
            </a:r>
          </a:p>
          <a:p>
            <a:pPr lvl="1"/>
            <a:r>
              <a:rPr lang="en-US" sz="2200" dirty="0"/>
              <a:t>For malpractice, the #1 factor is how the doctor treats people</a:t>
            </a:r>
          </a:p>
          <a:p>
            <a:r>
              <a:rPr lang="en-US" sz="2400" dirty="0"/>
              <a:t>Reduce costs in litigation</a:t>
            </a:r>
          </a:p>
          <a:p>
            <a:r>
              <a:rPr lang="en-US" sz="2400" dirty="0"/>
              <a:t>Increase chances of win-win settlement</a:t>
            </a:r>
          </a:p>
          <a:p>
            <a:r>
              <a:rPr lang="en-US" sz="2400" i="1" dirty="0"/>
              <a:t>Bird</a:t>
            </a:r>
            <a:r>
              <a:rPr lang="en-US" sz="2400" dirty="0"/>
              <a:t>(technology)</a:t>
            </a:r>
            <a:endParaRPr lang="en-US" sz="2400" i="1" dirty="0"/>
          </a:p>
          <a:p>
            <a:r>
              <a:rPr lang="en-US" sz="2400" i="1" dirty="0" err="1"/>
              <a:t>Cosnyka</a:t>
            </a:r>
            <a:endParaRPr lang="en-US" sz="2400" i="1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47A98-538B-AAEA-3B20-C8B4F3C2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09" y="6135808"/>
            <a:ext cx="5714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Utah Risk Management Agency</a:t>
            </a:r>
          </a:p>
        </p:txBody>
      </p:sp>
      <p:pic>
        <p:nvPicPr>
          <p:cNvPr id="7" name="Picture 6" descr="A person and person shaking hands&#10;&#10;AI-generated content may be incorrect.">
            <a:extLst>
              <a:ext uri="{FF2B5EF4-FFF2-40B4-BE49-F238E27FC236}">
                <a16:creationId xmlns:a16="http://schemas.microsoft.com/office/drawing/2014/main" id="{462273A2-63C4-1DAD-C820-8CEDC6F4B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419600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78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6B4098-9390-5571-3933-FB18AF774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 of advesive notes with one standing out">
            <a:extLst>
              <a:ext uri="{FF2B5EF4-FFF2-40B4-BE49-F238E27FC236}">
                <a16:creationId xmlns:a16="http://schemas.microsoft.com/office/drawing/2014/main" id="{0CD3E11A-389A-C374-9423-E77CD611FD9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7CF465-2B5B-C3EB-AC2E-1CAB86403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3" y="624110"/>
            <a:ext cx="6683766" cy="1280890"/>
          </a:xfrm>
        </p:spPr>
        <p:txBody>
          <a:bodyPr>
            <a:normAutofit/>
          </a:bodyPr>
          <a:lstStyle/>
          <a:p>
            <a:r>
              <a:rPr lang="en-US" dirty="0"/>
              <a:t>Lesson 3: Don’t Sweat the Small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52A19-89F8-A5D8-A36E-08668C0B0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2057400"/>
            <a:ext cx="6686550" cy="3657600"/>
          </a:xfrm>
        </p:spPr>
        <p:txBody>
          <a:bodyPr>
            <a:normAutofit/>
          </a:bodyPr>
          <a:lstStyle/>
          <a:p>
            <a:r>
              <a:rPr lang="en-US" sz="2400" dirty="0"/>
              <a:t>All parties make mistakes before and during litigation</a:t>
            </a:r>
          </a:p>
          <a:p>
            <a:r>
              <a:rPr lang="en-US" sz="2400" i="1" dirty="0"/>
              <a:t>Patterson Construction v. Alpine City</a:t>
            </a:r>
          </a:p>
          <a:p>
            <a:r>
              <a:rPr lang="en-US" sz="2400" dirty="0"/>
              <a:t>Losing Procedural Objections</a:t>
            </a:r>
            <a:endParaRPr lang="en-US" sz="2200" dirty="0"/>
          </a:p>
          <a:p>
            <a:pPr lvl="1"/>
            <a:r>
              <a:rPr lang="en-US" sz="2200" dirty="0"/>
              <a:t>SLC Hearings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1DE3F-A4A1-F105-CCD2-2BE899460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09" y="6135808"/>
            <a:ext cx="5714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Utah Risk Management Agency</a:t>
            </a:r>
          </a:p>
        </p:txBody>
      </p:sp>
      <p:pic>
        <p:nvPicPr>
          <p:cNvPr id="7" name="Picture 6" descr="A person with his hand on his head&#10;&#10;AI-generated content may be incorrect.">
            <a:extLst>
              <a:ext uri="{FF2B5EF4-FFF2-40B4-BE49-F238E27FC236}">
                <a16:creationId xmlns:a16="http://schemas.microsoft.com/office/drawing/2014/main" id="{3AF1FF5A-1DBB-16B4-72FA-D57A63FFC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030" y="40386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BA88FD-EE3C-008F-C62C-41C5E9FE4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 of advesive notes with one standing out">
            <a:extLst>
              <a:ext uri="{FF2B5EF4-FFF2-40B4-BE49-F238E27FC236}">
                <a16:creationId xmlns:a16="http://schemas.microsoft.com/office/drawing/2014/main" id="{7F5AC8A8-1B8C-7BF4-7C93-2E037507ED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049FBB-36E7-BAB2-12CF-0EBA7FF9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3" y="624110"/>
            <a:ext cx="6683766" cy="1280890"/>
          </a:xfrm>
        </p:spPr>
        <p:txBody>
          <a:bodyPr>
            <a:normAutofit/>
          </a:bodyPr>
          <a:lstStyle/>
          <a:p>
            <a:r>
              <a:rPr lang="en-US" dirty="0"/>
              <a:t>Lesson 4: When You’re Right, Stay Humble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685EB-01ED-7205-5798-895934CF3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2057400"/>
            <a:ext cx="6686550" cy="350520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You never know when you will discover something that turns your case upside down</a:t>
            </a:r>
          </a:p>
          <a:p>
            <a:pPr lvl="1"/>
            <a:r>
              <a:rPr lang="en-US" sz="2200" dirty="0"/>
              <a:t>Litigation can be a roller coaster, with shifting probabilities</a:t>
            </a:r>
          </a:p>
          <a:p>
            <a:r>
              <a:rPr lang="en-US" sz="2400" dirty="0"/>
              <a:t>Your demeanor can affect whether the other side will recognize the flaws in its case</a:t>
            </a:r>
          </a:p>
          <a:p>
            <a:pPr lvl="1"/>
            <a:r>
              <a:rPr lang="en-US" sz="2200" dirty="0"/>
              <a:t>We dig in our heels when people are confrontational about our mistakes</a:t>
            </a:r>
          </a:p>
          <a:p>
            <a:r>
              <a:rPr lang="en-US" sz="2400" i="1" dirty="0"/>
              <a:t>Hamilton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FDFE27-B0C3-B538-B77C-56B2784C1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09" y="6135808"/>
            <a:ext cx="5714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Utah Risk Management Agency</a:t>
            </a:r>
          </a:p>
        </p:txBody>
      </p:sp>
      <p:pic>
        <p:nvPicPr>
          <p:cNvPr id="7" name="Picture 6" descr="A person giving a thumbs up to another person&#10;&#10;AI-generated content may be incorrect.">
            <a:extLst>
              <a:ext uri="{FF2B5EF4-FFF2-40B4-BE49-F238E27FC236}">
                <a16:creationId xmlns:a16="http://schemas.microsoft.com/office/drawing/2014/main" id="{1115CBFA-7551-CDD2-D3A4-9F33B2EDB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105400"/>
            <a:ext cx="2383812" cy="158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34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75D278-1918-56EE-D6FA-23111CA47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 of advesive notes with one standing out">
            <a:extLst>
              <a:ext uri="{FF2B5EF4-FFF2-40B4-BE49-F238E27FC236}">
                <a16:creationId xmlns:a16="http://schemas.microsoft.com/office/drawing/2014/main" id="{DEBF018D-36A5-9BEF-530D-8F31145578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E75F92-73AB-F38E-D549-5892C800E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3" y="624110"/>
            <a:ext cx="6683766" cy="1280890"/>
          </a:xfrm>
        </p:spPr>
        <p:txBody>
          <a:bodyPr>
            <a:normAutofit/>
          </a:bodyPr>
          <a:lstStyle/>
          <a:p>
            <a:r>
              <a:rPr lang="en-US" dirty="0"/>
              <a:t>Lesson 5: There are ALWAYS More Sides to the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890EC-9EF1-9422-EB1E-333A15BBF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2057399"/>
            <a:ext cx="6686550" cy="3721341"/>
          </a:xfrm>
        </p:spPr>
        <p:txBody>
          <a:bodyPr>
            <a:normAutofit/>
          </a:bodyPr>
          <a:lstStyle/>
          <a:p>
            <a:r>
              <a:rPr lang="en-US" sz="2400" dirty="0"/>
              <a:t>Discovery leads to “discovery”</a:t>
            </a:r>
          </a:p>
          <a:p>
            <a:r>
              <a:rPr lang="en-US" sz="2400" dirty="0"/>
              <a:t>Slam dunk cases are rarely that simple</a:t>
            </a:r>
          </a:p>
          <a:p>
            <a:r>
              <a:rPr lang="en-US" sz="2400" i="1" dirty="0"/>
              <a:t>Persistent </a:t>
            </a:r>
            <a:r>
              <a:rPr lang="en-US" sz="2400" dirty="0"/>
              <a:t>(“allow customers to install without a license”)</a:t>
            </a:r>
          </a:p>
          <a:p>
            <a:r>
              <a:rPr lang="en-US" sz="2400" dirty="0"/>
              <a:t>Don’t reject reasonable settlement proposals out of hand just because you feel you have the upper hand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EC12D-528B-647B-C9EF-228140F17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09" y="6135808"/>
            <a:ext cx="5714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Utah Risk Management Agency</a:t>
            </a:r>
          </a:p>
        </p:txBody>
      </p:sp>
      <p:pic>
        <p:nvPicPr>
          <p:cNvPr id="7" name="Picture 6" descr="A group of people talking&#10;&#10;AI-generated content may be incorrect.">
            <a:extLst>
              <a:ext uri="{FF2B5EF4-FFF2-40B4-BE49-F238E27FC236}">
                <a16:creationId xmlns:a16="http://schemas.microsoft.com/office/drawing/2014/main" id="{6366879D-B870-E682-3716-ABA7C5C68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5048646"/>
            <a:ext cx="2409230" cy="160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70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DCDAAF-068F-7CAE-CF0F-4453F423D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 of advesive notes with one standing out">
            <a:extLst>
              <a:ext uri="{FF2B5EF4-FFF2-40B4-BE49-F238E27FC236}">
                <a16:creationId xmlns:a16="http://schemas.microsoft.com/office/drawing/2014/main" id="{8A13C954-2A08-0081-C9AA-5BB014F224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r="10999" b="-1"/>
          <a:stretch/>
        </p:blipFill>
        <p:spPr>
          <a:xfrm>
            <a:off x="20" y="2731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F5E676-26FC-D28D-0128-CAA349914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3" y="624110"/>
            <a:ext cx="6683766" cy="1280890"/>
          </a:xfrm>
        </p:spPr>
        <p:txBody>
          <a:bodyPr>
            <a:normAutofit/>
          </a:bodyPr>
          <a:lstStyle/>
          <a:p>
            <a:r>
              <a:rPr lang="en-US" dirty="0"/>
              <a:t>Lesson 6: Litigation is Unpredictable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19F2C-7505-4808-843E-205F3B90D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2057400"/>
            <a:ext cx="6686550" cy="417649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This does not mean to avoid the fight; just be aware that you may unexpectedly win or lose</a:t>
            </a:r>
          </a:p>
          <a:p>
            <a:pPr lvl="1"/>
            <a:r>
              <a:rPr lang="en-US" sz="2200" i="1" dirty="0"/>
              <a:t>Teng</a:t>
            </a:r>
          </a:p>
          <a:p>
            <a:pPr lvl="1"/>
            <a:r>
              <a:rPr lang="en-US" sz="2200" i="1" dirty="0"/>
              <a:t>Bird</a:t>
            </a:r>
            <a:r>
              <a:rPr lang="en-US" sz="2200" dirty="0"/>
              <a:t> jury polling</a:t>
            </a:r>
          </a:p>
          <a:p>
            <a:r>
              <a:rPr lang="en-US" sz="2400" dirty="0"/>
              <a:t>Sometimes, just playing the long game can work in a city’s favor</a:t>
            </a:r>
          </a:p>
          <a:p>
            <a:pPr lvl="1"/>
            <a:r>
              <a:rPr lang="en-US" sz="2200" dirty="0"/>
              <a:t>This is especially true with cases where the plaintiff is less reliable</a:t>
            </a:r>
          </a:p>
          <a:p>
            <a:pPr lvl="1"/>
            <a:r>
              <a:rPr lang="en-US" sz="2200" i="1" dirty="0"/>
              <a:t>Madrigal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734966-6C5D-0095-E307-C4F7C14AA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09" y="6135808"/>
            <a:ext cx="5714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Utah Risk Management Agency</a:t>
            </a:r>
          </a:p>
        </p:txBody>
      </p:sp>
      <p:pic>
        <p:nvPicPr>
          <p:cNvPr id="7" name="Picture 6" descr="A person in a black suit and tie&#10;&#10;AI-generated content may be incorrect.">
            <a:extLst>
              <a:ext uri="{FF2B5EF4-FFF2-40B4-BE49-F238E27FC236}">
                <a16:creationId xmlns:a16="http://schemas.microsoft.com/office/drawing/2014/main" id="{F6E0A40A-FA6C-B8F3-4B53-EFDE5B182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559" y="5257800"/>
            <a:ext cx="22479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7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DB8AB8-A69F-A148-58FD-522BA9555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 of advesive notes with one standing out">
            <a:extLst>
              <a:ext uri="{FF2B5EF4-FFF2-40B4-BE49-F238E27FC236}">
                <a16:creationId xmlns:a16="http://schemas.microsoft.com/office/drawing/2014/main" id="{4BE7D51C-C272-C3DD-374E-A8DF388DBC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EDE65-7450-7DBF-95D1-5A39738A0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3" y="624110"/>
            <a:ext cx="6683766" cy="1966690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7: Unless Attorneys Fees Are Available, the Mathematics of Litigation Work Against Everyone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DD125-536E-D9AD-8D16-88C4D47B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2819400"/>
            <a:ext cx="6686550" cy="2819400"/>
          </a:xfrm>
        </p:spPr>
        <p:txBody>
          <a:bodyPr>
            <a:normAutofit/>
          </a:bodyPr>
          <a:lstStyle/>
          <a:p>
            <a:r>
              <a:rPr lang="en-US" sz="2400" dirty="0"/>
              <a:t>This works against municipalities</a:t>
            </a:r>
          </a:p>
          <a:p>
            <a:r>
              <a:rPr lang="en-US" sz="2400" dirty="0"/>
              <a:t>But it works most against attorneys taking a contingency fee case</a:t>
            </a:r>
          </a:p>
          <a:p>
            <a:r>
              <a:rPr lang="en-US" sz="2400" i="1" dirty="0"/>
              <a:t>Madrigal ($7,000 case)</a:t>
            </a:r>
            <a:endParaRPr lang="en-US" sz="2400" dirty="0"/>
          </a:p>
          <a:p>
            <a:r>
              <a:rPr lang="en-US" sz="2400" dirty="0"/>
              <a:t>Plaintiffs’ attorneys often push desperately for settlement if you fight</a:t>
            </a:r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6DB3F-CA21-B7E4-1CBD-D0794AC5C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09" y="6135808"/>
            <a:ext cx="5714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Utah Risk Management Agency</a:t>
            </a:r>
          </a:p>
        </p:txBody>
      </p:sp>
      <p:pic>
        <p:nvPicPr>
          <p:cNvPr id="7" name="Picture 6" descr="A graphic of a scale and gavel&#10;&#10;AI-generated content may be incorrect.">
            <a:extLst>
              <a:ext uri="{FF2B5EF4-FFF2-40B4-BE49-F238E27FC236}">
                <a16:creationId xmlns:a16="http://schemas.microsoft.com/office/drawing/2014/main" id="{FF6BB819-746D-96E8-6DA9-9C0BC3008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396" y="2012839"/>
            <a:ext cx="1978813" cy="131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44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9E0BF8-42C7-8731-EC2C-7F8F93CBB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 of advesive notes with one standing out">
            <a:extLst>
              <a:ext uri="{FF2B5EF4-FFF2-40B4-BE49-F238E27FC236}">
                <a16:creationId xmlns:a16="http://schemas.microsoft.com/office/drawing/2014/main" id="{140D9F0D-1815-5E1D-DA97-A97B495F79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5E62C-7180-254C-3965-B5368741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3" y="624110"/>
            <a:ext cx="6683766" cy="1966690"/>
          </a:xfrm>
        </p:spPr>
        <p:txBody>
          <a:bodyPr>
            <a:normAutofit/>
          </a:bodyPr>
          <a:lstStyle/>
          <a:p>
            <a:r>
              <a:rPr lang="en-US" dirty="0"/>
              <a:t>Lesson 8: Don’t Do the Other Party’s Work for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8712D-702E-DE06-F227-8B9E8CC9E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2209800"/>
            <a:ext cx="6686550" cy="41148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We can be helpful without educating the public how to sue us</a:t>
            </a:r>
          </a:p>
          <a:p>
            <a:r>
              <a:rPr lang="en-US" sz="2400" dirty="0"/>
              <a:t>Pursuing a valid claim against an entity is hard; can be a helpful deterrent to litigation and lead to more reasonable settlements</a:t>
            </a:r>
          </a:p>
          <a:p>
            <a:r>
              <a:rPr lang="en-US" sz="2400" dirty="0"/>
              <a:t>During depositions, provide truthful answers, but don’t connect the dots for them</a:t>
            </a:r>
          </a:p>
          <a:p>
            <a:r>
              <a:rPr lang="en-US" sz="2400" i="1" dirty="0"/>
              <a:t>Hayes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08E3CC-FD23-AE73-6DBD-3C0856CE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09" y="6135808"/>
            <a:ext cx="5714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Utah Risk Management Agency</a:t>
            </a:r>
          </a:p>
        </p:txBody>
      </p:sp>
      <p:pic>
        <p:nvPicPr>
          <p:cNvPr id="7" name="Picture 6" descr="A close-up of hands holding a puzzle and a magnifying glass&#10;&#10;AI-generated content may be incorrect.">
            <a:extLst>
              <a:ext uri="{FF2B5EF4-FFF2-40B4-BE49-F238E27FC236}">
                <a16:creationId xmlns:a16="http://schemas.microsoft.com/office/drawing/2014/main" id="{71CB8F40-6021-6EE0-D1A0-DAA39F29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166" y="5221408"/>
            <a:ext cx="2226288" cy="14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6088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19537</TotalTime>
  <Words>627</Words>
  <Application>Microsoft Office PowerPoint</Application>
  <PresentationFormat>On-screen Show (4:3)</PresentationFormat>
  <Paragraphs>94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Corbel</vt:lpstr>
      <vt:lpstr>Wingdings 3</vt:lpstr>
      <vt:lpstr>Wisp</vt:lpstr>
      <vt:lpstr>PowerPoint Presentation</vt:lpstr>
      <vt:lpstr>Lesson 1: An Ounce of Prevention is Worth a Pound of Cure</vt:lpstr>
      <vt:lpstr>Lesson 2: Kindness and Respect Pay Dividends</vt:lpstr>
      <vt:lpstr>Lesson 3: Don’t Sweat the Small Stuff</vt:lpstr>
      <vt:lpstr>Lesson 4: When You’re Right, Stay Humble</vt:lpstr>
      <vt:lpstr>Lesson 5: There are ALWAYS More Sides to the Story</vt:lpstr>
      <vt:lpstr>Lesson 6: Litigation is Unpredictable</vt:lpstr>
      <vt:lpstr>Lesson 7: Unless Attorneys Fees Are Available, the Mathematics of Litigation Work Against Everyone </vt:lpstr>
      <vt:lpstr>Lesson 8: Don’t Do the Other Party’s Work for Them</vt:lpstr>
      <vt:lpstr>Lesson 9: Document and Deal with Employee Issues</vt:lpstr>
      <vt:lpstr>Lesson 10: Transfer Risk Consistently and Thoroughly</vt:lpstr>
      <vt:lpstr>Lesson 11: Experience Matters</vt:lpstr>
      <vt:lpstr>Lesson 12: Follow Your Policies!</vt:lpstr>
      <vt:lpstr>Lesson 13: If You’re Going to Fight, Do It Right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Management Overview</dc:title>
  <dc:creator>Brandon Crowther</dc:creator>
  <cp:lastModifiedBy>Brandon Crowther</cp:lastModifiedBy>
  <cp:revision>391</cp:revision>
  <cp:lastPrinted>2012-10-08T20:56:10Z</cp:lastPrinted>
  <dcterms:created xsi:type="dcterms:W3CDTF">2012-10-01T15:19:59Z</dcterms:created>
  <dcterms:modified xsi:type="dcterms:W3CDTF">2025-07-29T14:06:54Z</dcterms:modified>
</cp:coreProperties>
</file>